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5317" r:id="rId2"/>
    <p:sldMasterId id="2147485402" r:id="rId3"/>
    <p:sldMasterId id="2147485465" r:id="rId4"/>
  </p:sldMasterIdLst>
  <p:notesMasterIdLst>
    <p:notesMasterId r:id="rId18"/>
  </p:notesMasterIdLst>
  <p:handoutMasterIdLst>
    <p:handoutMasterId r:id="rId19"/>
  </p:handoutMasterIdLst>
  <p:sldIdLst>
    <p:sldId id="952" r:id="rId5"/>
    <p:sldId id="953" r:id="rId6"/>
    <p:sldId id="909" r:id="rId7"/>
    <p:sldId id="908" r:id="rId8"/>
    <p:sldId id="956" r:id="rId9"/>
    <p:sldId id="910" r:id="rId10"/>
    <p:sldId id="954" r:id="rId11"/>
    <p:sldId id="957" r:id="rId12"/>
    <p:sldId id="955" r:id="rId13"/>
    <p:sldId id="960" r:id="rId14"/>
    <p:sldId id="958" r:id="rId15"/>
    <p:sldId id="959" r:id="rId16"/>
    <p:sldId id="951" r:id="rId17"/>
  </p:sldIdLst>
  <p:sldSz cx="9906000" cy="6858000" type="A4"/>
  <p:notesSz cx="6954838" cy="9309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orient="horz" pos="4152">
          <p15:clr>
            <a:srgbClr val="A4A3A4"/>
          </p15:clr>
        </p15:guide>
        <p15:guide id="3" orient="horz" pos="480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orient="horz" pos="336">
          <p15:clr>
            <a:srgbClr val="A4A3A4"/>
          </p15:clr>
        </p15:guide>
        <p15:guide id="7" orient="horz" pos="4016">
          <p15:clr>
            <a:srgbClr val="A4A3A4"/>
          </p15:clr>
        </p15:guide>
        <p15:guide id="8" orient="horz" pos="104">
          <p15:clr>
            <a:srgbClr val="A4A3A4"/>
          </p15:clr>
        </p15:guide>
        <p15:guide id="9" pos="676">
          <p15:clr>
            <a:srgbClr val="A4A3A4"/>
          </p15:clr>
        </p15:guide>
        <p15:guide id="10" pos="113">
          <p15:clr>
            <a:srgbClr val="A4A3A4"/>
          </p15:clr>
        </p15:guide>
        <p15:guide id="11" pos="667">
          <p15:clr>
            <a:srgbClr val="A4A3A4"/>
          </p15:clr>
        </p15:guide>
        <p15:guide id="12" pos="6084">
          <p15:clr>
            <a:srgbClr val="A4A3A4"/>
          </p15:clr>
        </p15:guide>
        <p15:guide id="13" pos="6032">
          <p15:clr>
            <a:srgbClr val="A4A3A4"/>
          </p15:clr>
        </p15:guide>
        <p15:guide id="14" pos="3120">
          <p15:clr>
            <a:srgbClr val="A4A3A4"/>
          </p15:clr>
        </p15:guide>
        <p15:guide id="15" pos="2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9B8"/>
    <a:srgbClr val="007B26"/>
    <a:srgbClr val="990000"/>
    <a:srgbClr val="BD5100"/>
    <a:srgbClr val="DAA397"/>
    <a:srgbClr val="9EC546"/>
    <a:srgbClr val="F69200"/>
    <a:srgbClr val="E2E800"/>
    <a:srgbClr val="FFAE97"/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2" autoAdjust="0"/>
    <p:restoredTop sz="94364" autoAdjust="0"/>
  </p:normalViewPr>
  <p:slideViewPr>
    <p:cSldViewPr>
      <p:cViewPr varScale="1">
        <p:scale>
          <a:sx n="109" d="100"/>
          <a:sy n="109" d="100"/>
        </p:scale>
        <p:origin x="1158" y="78"/>
      </p:cViewPr>
      <p:guideLst>
        <p:guide orient="horz" pos="1440"/>
        <p:guide orient="horz" pos="4152"/>
        <p:guide orient="horz" pos="480"/>
        <p:guide orient="horz" pos="2160"/>
        <p:guide orient="horz" pos="208"/>
        <p:guide orient="horz" pos="336"/>
        <p:guide orient="horz" pos="4016"/>
        <p:guide orient="horz" pos="104"/>
        <p:guide pos="676"/>
        <p:guide pos="113"/>
        <p:guide pos="667"/>
        <p:guide pos="6084"/>
        <p:guide pos="6032"/>
        <p:guide pos="3120"/>
        <p:guide pos="277"/>
      </p:guideLst>
    </p:cSldViewPr>
  </p:slideViewPr>
  <p:outlineViewPr>
    <p:cViewPr>
      <p:scale>
        <a:sx n="33" d="100"/>
        <a:sy n="33" d="100"/>
      </p:scale>
      <p:origin x="0" y="-27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>
        <p:scale>
          <a:sx n="100" d="100"/>
          <a:sy n="100" d="100"/>
        </p:scale>
        <p:origin x="3522" y="-324"/>
      </p:cViewPr>
      <p:guideLst>
        <p:guide orient="horz" pos="2932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74788" y="8780463"/>
            <a:ext cx="4213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r>
              <a:rPr lang="fr-FR"/>
              <a:t>Introduction aux Systèmes d’Information – juillet 2007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56313" y="8842375"/>
            <a:ext cx="898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2650-42B3-421C-8B96-1B6C5DC6B5C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31040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698500"/>
            <a:ext cx="504031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421188"/>
            <a:ext cx="5100638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842375"/>
            <a:ext cx="30146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8C5F82-52BD-447E-A05F-F1C2F049B09F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68789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1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1664122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10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3129267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11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3356728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12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2217258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13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178238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2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2672195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3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91435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4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3784496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5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982963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6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4213726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7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2943471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8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4261104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2003BB-C117-4864-9C90-EFF3CF4E6707}" type="slidenum">
              <a:rPr lang="en-US" altLang="fr-FR" smtClean="0"/>
              <a:pPr/>
              <a:t>9</a:t>
            </a:fld>
            <a:endParaRPr lang="en-US" altLang="fr-FR" smtClean="0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Elaboration du Plan national d'aménagement et de développement territorial</a:t>
            </a:r>
          </a:p>
        </p:txBody>
      </p:sp>
    </p:spTree>
    <p:extLst>
      <p:ext uri="{BB962C8B-B14F-4D97-AF65-F5344CB8AC3E}">
        <p14:creationId xmlns:p14="http://schemas.microsoft.com/office/powerpoint/2010/main" val="147563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3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36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34225" y="457205"/>
            <a:ext cx="2276476" cy="56689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457205"/>
            <a:ext cx="6677025" cy="5668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8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7"/>
          <p:cNvGrpSpPr>
            <a:grpSpLocks/>
          </p:cNvGrpSpPr>
          <p:nvPr userDrawn="1"/>
        </p:nvGrpSpPr>
        <p:grpSpPr bwMode="auto">
          <a:xfrm>
            <a:off x="895352" y="692150"/>
            <a:ext cx="9010650" cy="2482850"/>
            <a:chOff x="827584" y="-936104"/>
            <a:chExt cx="8316416" cy="2481945"/>
          </a:xfrm>
        </p:grpSpPr>
        <p:sp>
          <p:nvSpPr>
            <p:cNvPr id="5" name="Triangle rectangle 4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827584" y="-936104"/>
              <a:ext cx="8316416" cy="21931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itchFamily="34" charset="-128"/>
              </a:endParaRPr>
            </a:p>
          </p:txBody>
        </p:sp>
      </p:grpSp>
      <p:grpSp>
        <p:nvGrpSpPr>
          <p:cNvPr id="7" name="Groupe 10"/>
          <p:cNvGrpSpPr>
            <a:grpSpLocks/>
          </p:cNvGrpSpPr>
          <p:nvPr userDrawn="1"/>
        </p:nvGrpSpPr>
        <p:grpSpPr bwMode="auto">
          <a:xfrm>
            <a:off x="895352" y="4110038"/>
            <a:ext cx="9010650" cy="1257300"/>
            <a:chOff x="827584" y="288822"/>
            <a:chExt cx="8316416" cy="1257019"/>
          </a:xfrm>
        </p:grpSpPr>
        <p:sp>
          <p:nvSpPr>
            <p:cNvPr id="8" name="Triangle rectangle 7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827584" y="288822"/>
              <a:ext cx="8316416" cy="9697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itchFamily="34" charset="-128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761288" y="3789363"/>
            <a:ext cx="1674812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9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9F7DF84A-FECF-44CC-B4C5-61175351D29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7"/>
          <p:cNvGrpSpPr>
            <a:grpSpLocks/>
          </p:cNvGrpSpPr>
          <p:nvPr userDrawn="1"/>
        </p:nvGrpSpPr>
        <p:grpSpPr bwMode="auto">
          <a:xfrm>
            <a:off x="895352" y="188915"/>
            <a:ext cx="9010650" cy="6669087"/>
            <a:chOff x="827584" y="188640"/>
            <a:chExt cx="8316417" cy="6669360"/>
          </a:xfrm>
        </p:grpSpPr>
        <p:grpSp>
          <p:nvGrpSpPr>
            <p:cNvPr id="5" name="Groupe 8"/>
            <p:cNvGrpSpPr>
              <a:grpSpLocks/>
            </p:cNvGrpSpPr>
            <p:nvPr userDrawn="1"/>
          </p:nvGrpSpPr>
          <p:grpSpPr bwMode="auto">
            <a:xfrm>
              <a:off x="827584" y="188640"/>
              <a:ext cx="8316416" cy="1545841"/>
              <a:chOff x="827584" y="0"/>
              <a:chExt cx="8316416" cy="1545841"/>
            </a:xfrm>
          </p:grpSpPr>
          <p:sp>
            <p:nvSpPr>
              <p:cNvPr id="8" name="Triangle rectangle 7"/>
              <p:cNvSpPr/>
              <p:nvPr userDrawn="1"/>
            </p:nvSpPr>
            <p:spPr>
              <a:xfrm rot="16200000" flipH="1">
                <a:off x="827584" y="1257810"/>
                <a:ext cx="288032" cy="28803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827584" y="0"/>
                <a:ext cx="8316417" cy="125893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38100" dir="5400000" algn="t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000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cap="small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ＭＳ Ｐゴシック" pitchFamily="34" charset="-128"/>
                </a:endParaRPr>
              </a:p>
            </p:txBody>
          </p:sp>
        </p:grpSp>
        <p:sp>
          <p:nvSpPr>
            <p:cNvPr id="6" name="Triangle rectangle 5"/>
            <p:cNvSpPr/>
            <p:nvPr userDrawn="1"/>
          </p:nvSpPr>
          <p:spPr>
            <a:xfrm flipH="1">
              <a:off x="827585" y="6093298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 rot="10800000">
              <a:off x="827584" y="6381731"/>
              <a:ext cx="8316417" cy="476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16200000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itchFamily="34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8993B932-F609-429E-B658-FA3D4D4096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3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1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692151"/>
            <a:ext cx="9010650" cy="2193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3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5352" y="4110038"/>
            <a:ext cx="9010650" cy="96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288" y="3789363"/>
            <a:ext cx="1674812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9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ACF61967-D939-4CEF-8034-F797D995AF4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0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5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188913"/>
            <a:ext cx="9010650" cy="1257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5352" y="6381750"/>
            <a:ext cx="9010650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1D260721-A56D-4AA7-8FC3-23342DC51B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39126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1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692151"/>
            <a:ext cx="9010650" cy="21939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3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5352" y="4110038"/>
            <a:ext cx="9010650" cy="9699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288" y="3789363"/>
            <a:ext cx="1674812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9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F7188F84-1B27-4FC7-B793-6129E2DD5F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9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5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188913"/>
            <a:ext cx="9010650" cy="12573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5352" y="6381750"/>
            <a:ext cx="9010650" cy="47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35572251-D1C9-4330-A6F3-77DB9BE7612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83994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052" y="2873377"/>
            <a:ext cx="288925" cy="314325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692151"/>
            <a:ext cx="9010650" cy="2193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844" y="5066508"/>
            <a:ext cx="287338" cy="314325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5352" y="4110038"/>
            <a:ext cx="9010650" cy="9699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288" y="3789363"/>
            <a:ext cx="1674812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9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1EB3E460-318A-41E2-B46C-FE1D4FAE06A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9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052" y="1433515"/>
            <a:ext cx="288925" cy="314325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188913"/>
            <a:ext cx="9010650" cy="1257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5350" y="6092829"/>
            <a:ext cx="314325" cy="288925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5352" y="6381750"/>
            <a:ext cx="9010650" cy="4762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0567B028-990E-4C73-96A9-088A8DCBE8B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441312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963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1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692151"/>
            <a:ext cx="9010650" cy="21939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3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5352" y="4110038"/>
            <a:ext cx="9010650" cy="969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288" y="3789363"/>
            <a:ext cx="1674812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9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1115E38D-6F6D-4A28-B927-CDAA2409209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71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5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188913"/>
            <a:ext cx="9010650" cy="12573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5352" y="6381750"/>
            <a:ext cx="9010650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4688ADE4-1347-4C84-B151-02ABF8242E3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161020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1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692151"/>
            <a:ext cx="9010650" cy="21939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3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5352" y="4110038"/>
            <a:ext cx="9010650" cy="9699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288" y="3789363"/>
            <a:ext cx="1674812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9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2CE65C07-11A5-49BE-A32F-8C611E49C36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52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5352" y="188913"/>
            <a:ext cx="9010650" cy="12573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5352" y="6381750"/>
            <a:ext cx="9010650" cy="476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2B03244D-D77B-4A7F-A004-409D085DEC2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45586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B81D0ECD-E574-498E-AD4D-17FDF21E7C3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4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7"/>
          <p:cNvGrpSpPr>
            <a:grpSpLocks/>
          </p:cNvGrpSpPr>
          <p:nvPr userDrawn="1"/>
        </p:nvGrpSpPr>
        <p:grpSpPr bwMode="auto">
          <a:xfrm>
            <a:off x="896012" y="692150"/>
            <a:ext cx="9009988" cy="2482850"/>
            <a:chOff x="827584" y="-936104"/>
            <a:chExt cx="8316416" cy="2481945"/>
          </a:xfrm>
        </p:grpSpPr>
        <p:sp>
          <p:nvSpPr>
            <p:cNvPr id="5" name="Triangle rectangle 4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827584" y="-936104"/>
              <a:ext cx="8316416" cy="21931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itchFamily="34" charset="-128"/>
              </a:endParaRPr>
            </a:p>
          </p:txBody>
        </p:sp>
      </p:grpSp>
      <p:grpSp>
        <p:nvGrpSpPr>
          <p:cNvPr id="7" name="Groupe 10"/>
          <p:cNvGrpSpPr>
            <a:grpSpLocks/>
          </p:cNvGrpSpPr>
          <p:nvPr userDrawn="1"/>
        </p:nvGrpSpPr>
        <p:grpSpPr bwMode="auto">
          <a:xfrm>
            <a:off x="896012" y="4110038"/>
            <a:ext cx="9009988" cy="1257300"/>
            <a:chOff x="827584" y="288822"/>
            <a:chExt cx="8316416" cy="1257019"/>
          </a:xfrm>
        </p:grpSpPr>
        <p:sp>
          <p:nvSpPr>
            <p:cNvPr id="8" name="Triangle rectangle 7"/>
            <p:cNvSpPr/>
            <p:nvPr userDrawn="1"/>
          </p:nvSpPr>
          <p:spPr>
            <a:xfrm rot="16200000" flipH="1">
              <a:off x="827584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827584" y="288822"/>
              <a:ext cx="8316416" cy="96974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itchFamily="34" charset="-128"/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761421" y="3789363"/>
            <a:ext cx="1675077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3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F6CF0E3-9F9B-4D69-9933-D1E54640E86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2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7"/>
          <p:cNvGrpSpPr>
            <a:grpSpLocks/>
          </p:cNvGrpSpPr>
          <p:nvPr userDrawn="1"/>
        </p:nvGrpSpPr>
        <p:grpSpPr bwMode="auto">
          <a:xfrm>
            <a:off x="896012" y="188914"/>
            <a:ext cx="9009988" cy="6669087"/>
            <a:chOff x="827584" y="188640"/>
            <a:chExt cx="8316417" cy="6669360"/>
          </a:xfrm>
        </p:grpSpPr>
        <p:grpSp>
          <p:nvGrpSpPr>
            <p:cNvPr id="5" name="Groupe 8"/>
            <p:cNvGrpSpPr>
              <a:grpSpLocks/>
            </p:cNvGrpSpPr>
            <p:nvPr userDrawn="1"/>
          </p:nvGrpSpPr>
          <p:grpSpPr bwMode="auto">
            <a:xfrm>
              <a:off x="827584" y="188640"/>
              <a:ext cx="8316416" cy="1545841"/>
              <a:chOff x="827584" y="0"/>
              <a:chExt cx="8316416" cy="1545841"/>
            </a:xfrm>
          </p:grpSpPr>
          <p:sp>
            <p:nvSpPr>
              <p:cNvPr id="8" name="Triangle rectangle 7"/>
              <p:cNvSpPr/>
              <p:nvPr userDrawn="1"/>
            </p:nvSpPr>
            <p:spPr>
              <a:xfrm rot="16200000" flipH="1">
                <a:off x="827584" y="1257810"/>
                <a:ext cx="288032" cy="28803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827584" y="0"/>
                <a:ext cx="8316417" cy="125893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50800" dist="38100" dir="5400000" algn="t" rotWithShape="0">
                  <a:srgbClr val="808080">
                    <a:alpha val="39998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27000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cap="small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ＭＳ Ｐゴシック" pitchFamily="34" charset="-128"/>
                </a:endParaRPr>
              </a:p>
            </p:txBody>
          </p:sp>
        </p:grpSp>
        <p:sp>
          <p:nvSpPr>
            <p:cNvPr id="6" name="Triangle rectangle 5"/>
            <p:cNvSpPr/>
            <p:nvPr userDrawn="1"/>
          </p:nvSpPr>
          <p:spPr>
            <a:xfrm flipH="1">
              <a:off x="827585" y="6093298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 rot="10800000">
              <a:off x="827584" y="6381731"/>
              <a:ext cx="8316417" cy="476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16200000" rotWithShape="0">
                <a:srgbClr val="808080">
                  <a:alpha val="39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pitchFamily="34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043029D-CA23-4A0F-B575-BC22FC5FE6B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5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0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692151"/>
            <a:ext cx="9009988" cy="2193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0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6012" y="4110038"/>
            <a:ext cx="9009988" cy="969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421" y="3789363"/>
            <a:ext cx="1675077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3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8A7D7F-8A35-4131-96F6-25B310E30CD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8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4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188913"/>
            <a:ext cx="9009988" cy="12573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6012" y="6381750"/>
            <a:ext cx="9009988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ABB59C8-3AE8-47FB-82CA-D8666387991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3287605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0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692151"/>
            <a:ext cx="9009988" cy="21939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0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6012" y="4110038"/>
            <a:ext cx="9009988" cy="9699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421" y="3789363"/>
            <a:ext cx="1675077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3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D35FC1D-28FB-4B17-B105-E9C8F063A82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8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3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4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188913"/>
            <a:ext cx="9009988" cy="12573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6012" y="6381750"/>
            <a:ext cx="9009988" cy="4762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707B7FA-8251-4E0E-8C19-B547B3D743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2293650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051" y="2874037"/>
            <a:ext cx="288925" cy="313002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692151"/>
            <a:ext cx="9009988" cy="21939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845" y="5067168"/>
            <a:ext cx="287338" cy="313002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6012" y="4110038"/>
            <a:ext cx="9009988" cy="9699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421" y="3789363"/>
            <a:ext cx="1675077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3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A1CD6A-9CFA-4BD5-BC26-5C0BAEA4B0D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1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051" y="1434175"/>
            <a:ext cx="288925" cy="313002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188913"/>
            <a:ext cx="9009988" cy="1257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013" y="6092826"/>
            <a:ext cx="313002" cy="288925"/>
          </a:xfrm>
          <a:prstGeom prst="rtTriangle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6012" y="6381750"/>
            <a:ext cx="9009988" cy="4762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780728A-2B78-4AD1-A23E-DF09E0257AE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3794509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0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692151"/>
            <a:ext cx="9009988" cy="21939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0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6012" y="4110038"/>
            <a:ext cx="9009988" cy="969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421" y="3789363"/>
            <a:ext cx="1675077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3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97C75D0-8C72-4DCA-B754-C6D67D9078A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9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4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188913"/>
            <a:ext cx="9009988" cy="12573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6012" y="6381750"/>
            <a:ext cx="9009988" cy="476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455426A-9830-4CC7-BA64-5388F1DDCF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303797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287460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692151"/>
            <a:ext cx="9009988" cy="219392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rot="16200000" flipH="1">
            <a:off x="908551" y="5067560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96012" y="4110038"/>
            <a:ext cx="9009988" cy="9699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761421" y="3789363"/>
            <a:ext cx="1675077" cy="1546225"/>
          </a:xfrm>
          <a:prstGeom prst="rect">
            <a:avLst/>
          </a:prstGeom>
          <a:solidFill>
            <a:schemeClr val="bg1"/>
          </a:solidFill>
          <a:ln w="152400">
            <a:solidFill>
              <a:schemeClr val="bg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0295" y="1054638"/>
            <a:ext cx="8034868" cy="1470025"/>
          </a:xfrm>
        </p:spPr>
        <p:txBody>
          <a:bodyPr/>
          <a:lstStyle/>
          <a:p>
            <a:r>
              <a:rPr lang="fr-FR" noProof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08583" y="4218303"/>
            <a:ext cx="6162686" cy="753525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noProof="0"/>
              <a:t>Modifiez le style des sous-titres du masque</a:t>
            </a:r>
            <a:endParaRPr lang="en-US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B7EFA48-DAC6-4ECE-A581-0449CE96205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1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 userDrawn="1"/>
        </p:nvSpPr>
        <p:spPr>
          <a:xfrm rot="16200000" flipH="1">
            <a:off x="908551" y="1434449"/>
            <a:ext cx="288032" cy="312033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96012" y="188913"/>
            <a:ext cx="9009988" cy="12573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 userDrawn="1"/>
        </p:nvSpPr>
        <p:spPr>
          <a:xfrm flipH="1">
            <a:off x="896550" y="6093298"/>
            <a:ext cx="312035" cy="288030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896012" y="6381750"/>
            <a:ext cx="9009988" cy="476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53F46C-DC7F-4EC4-B2E1-1B67AEC697A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</p:spTree>
    <p:extLst>
      <p:ext uri="{BB962C8B-B14F-4D97-AF65-F5344CB8AC3E}">
        <p14:creationId xmlns:p14="http://schemas.microsoft.com/office/powerpoint/2010/main" val="185901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A02B825-E60F-42BC-A57E-DA7D240AEA1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D7E31-E4FA-4130-B179-A3D951F4A6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D9A53-5A54-4A76-BAB5-6E799D9B4A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3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08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6920-1668-470D-88DB-896DDAF35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0A869-90C8-4BA0-A66E-854188BBF4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481542" y="3187700"/>
            <a:ext cx="2999317" cy="322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z="1800">
              <a:solidFill>
                <a:srgbClr val="000000"/>
              </a:solidFill>
              <a:ea typeface="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80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80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265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42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71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8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17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égradé bleu diapo courant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0" t="2017" r="8249" b="13614"/>
          <a:stretch>
            <a:fillRect/>
          </a:stretch>
        </p:blipFill>
        <p:spPr bwMode="auto">
          <a:xfrm>
            <a:off x="273050" y="0"/>
            <a:ext cx="9632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5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7500" y="6453192"/>
            <a:ext cx="73723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0000"/>
              </a:lnSpc>
              <a:spcBef>
                <a:spcPct val="0"/>
              </a:spcBef>
              <a:defRPr sz="1200" b="1">
                <a:solidFill>
                  <a:srgbClr val="00662C"/>
                </a:solidFill>
                <a:latin typeface="Arial" pitchFamily="34" charset="0"/>
                <a:ea typeface="ヒラギノ角ゴ Pro W3" charset="-128"/>
              </a:defRPr>
            </a:lvl1pPr>
          </a:lstStyle>
          <a:p>
            <a:pPr>
              <a:defRPr/>
            </a:pPr>
            <a:r>
              <a:rPr lang="fr-FR"/>
              <a:t>© 2006 ALTRAN Telecoms &amp; Media – Présentation</a:t>
            </a:r>
          </a:p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1" y="457200"/>
            <a:ext cx="586740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et modifiez le titre</a:t>
            </a:r>
          </a:p>
        </p:txBody>
      </p:sp>
      <p:pic>
        <p:nvPicPr>
          <p:cNvPr id="1029" name="Picture 5" descr="ALTRAN_TELECOM_RGB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650" y="228603"/>
            <a:ext cx="152876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llustrations Domaine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/>
          <a:stretch>
            <a:fillRect/>
          </a:stretch>
        </p:blipFill>
        <p:spPr bwMode="auto">
          <a:xfrm>
            <a:off x="8482014" y="1085850"/>
            <a:ext cx="1223962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67" r:id="rId1"/>
    <p:sldLayoutId id="2147485368" r:id="rId2"/>
    <p:sldLayoutId id="2147485369" r:id="rId3"/>
    <p:sldLayoutId id="2147485370" r:id="rId4"/>
    <p:sldLayoutId id="2147485371" r:id="rId5"/>
    <p:sldLayoutId id="2147485372" r:id="rId6"/>
    <p:sldLayoutId id="2147485373" r:id="rId7"/>
    <p:sldLayoutId id="2147485374" r:id="rId8"/>
    <p:sldLayoutId id="2147485375" r:id="rId9"/>
    <p:sldLayoutId id="2147485376" r:id="rId10"/>
    <p:sldLayoutId id="214748537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662C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09675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20824" y="349254"/>
            <a:ext cx="8034338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20824" y="1600204"/>
            <a:ext cx="80343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64400" y="643096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68751" y="6430967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Your footer comes here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00188" y="6430967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514DD44-B25D-4CB4-B401-0BE6E826711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8" r:id="rId1"/>
    <p:sldLayoutId id="2147485379" r:id="rId2"/>
    <p:sldLayoutId id="2147485380" r:id="rId3"/>
    <p:sldLayoutId id="2147485381" r:id="rId4"/>
    <p:sldLayoutId id="2147485382" r:id="rId5"/>
    <p:sldLayoutId id="2147485383" r:id="rId6"/>
    <p:sldLayoutId id="2147485384" r:id="rId7"/>
    <p:sldLayoutId id="2147485385" r:id="rId8"/>
    <p:sldLayoutId id="2147485386" r:id="rId9"/>
    <p:sldLayoutId id="2147485387" r:id="rId10"/>
    <p:sldLayoutId id="2147485388" r:id="rId11"/>
    <p:sldLayoutId id="2147485389" r:id="rId12"/>
    <p:sldLayoutId id="2147485390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ＭＳ Ｐゴシック" charset="0"/>
          <a:cs typeface="Helvetica" pitchFamily="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120901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20296" y="349251"/>
            <a:ext cx="8034867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7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20296" y="1600201"/>
            <a:ext cx="803486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264400" y="64309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Your date comes here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69279" y="6430964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ea typeface="ＭＳ Ｐゴシック" pitchFamily="34" charset="-128"/>
              </a:rPr>
              <a:t>Your footer comes here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499658" y="6430964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342FA6-B338-4A86-905B-2ADAC63D0855}" type="slidenum">
              <a:rPr lang="en-US">
                <a:ea typeface="ＭＳ Ｐゴシック" pitchFamily="34" charset="-128"/>
              </a:rPr>
              <a:pPr>
                <a:defRPr/>
              </a:pPr>
              <a:t>‹N°›</a:t>
            </a:fld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88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03" r:id="rId1"/>
    <p:sldLayoutId id="2147485404" r:id="rId2"/>
    <p:sldLayoutId id="2147485405" r:id="rId3"/>
    <p:sldLayoutId id="2147485406" r:id="rId4"/>
    <p:sldLayoutId id="2147485407" r:id="rId5"/>
    <p:sldLayoutId id="2147485408" r:id="rId6"/>
    <p:sldLayoutId id="2147485409" r:id="rId7"/>
    <p:sldLayoutId id="2147485410" r:id="rId8"/>
    <p:sldLayoutId id="2147485411" r:id="rId9"/>
    <p:sldLayoutId id="2147485412" r:id="rId10"/>
    <p:sldLayoutId id="2147485413" r:id="rId11"/>
    <p:sldLayoutId id="2147485414" r:id="rId12"/>
    <p:sldLayoutId id="214748541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2" charset="0"/>
          <a:ea typeface="ＭＳ Ｐゴシック" charset="0"/>
          <a:cs typeface="Helvetica" pitchFamily="2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charset="0"/>
          <a:cs typeface="Helvetic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Helvetica" pitchFamily="34" charset="0"/>
          <a:cs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49829" y="1"/>
            <a:ext cx="8915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91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9304" y="6453336"/>
            <a:ext cx="793450" cy="48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cs typeface="+mn-cs"/>
              </a:defRPr>
            </a:lvl1pPr>
          </a:lstStyle>
          <a:p>
            <a:pPr eaLnBrk="1" hangingPunct="1">
              <a:defRPr/>
            </a:pPr>
            <a:fld id="{4E2B04F0-D162-49B5-953C-01545CE1EA53}" type="slidenum">
              <a:rPr lang="en-US" smtClean="0">
                <a:solidFill>
                  <a:srgbClr val="000000"/>
                </a:solidFill>
                <a:ea typeface=""/>
              </a:rPr>
              <a:pPr eaLnBrk="1" hangingPunct="1">
                <a:defRPr/>
              </a:pPr>
              <a:t>‹N°›</a:t>
            </a:fld>
            <a:endParaRPr lang="en-US" dirty="0">
              <a:solidFill>
                <a:srgbClr val="000000"/>
              </a:solidFill>
              <a:ea typeface="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9330247" y="6482885"/>
            <a:ext cx="552893" cy="310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47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67" r:id="rId1"/>
    <p:sldLayoutId id="2147485468" r:id="rId2"/>
    <p:sldLayoutId id="2147485469" r:id="rId3"/>
    <p:sldLayoutId id="214748547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6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fr-FR" sz="2000"/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E421749F-BD89-448A-8C4C-765B4E001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80" y="369016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35" name="Rectangle 31">
            <a:extLst>
              <a:ext uri="{FF2B5EF4-FFF2-40B4-BE49-F238E27FC236}">
                <a16:creationId xmlns:a16="http://schemas.microsoft.com/office/drawing/2014/main" id="{A33AA330-CB02-4FA7-8D41-83381C2870A0}"/>
              </a:ext>
            </a:extLst>
          </p:cNvPr>
          <p:cNvSpPr txBox="1">
            <a:spLocks noChangeArrowheads="1"/>
          </p:cNvSpPr>
          <p:nvPr/>
        </p:nvSpPr>
        <p:spPr>
          <a:xfrm>
            <a:off x="8603" y="-4763"/>
            <a:ext cx="9906000" cy="6858000"/>
          </a:xfrm>
          <a:prstGeom prst="rect">
            <a:avLst/>
          </a:prstGeom>
          <a:solidFill>
            <a:srgbClr val="99000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6A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FR" sz="800" u="sng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r>
              <a:rPr lang="fr-FR" sz="4000" kern="0" dirty="0" err="1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IX</a:t>
            </a:r>
            <a:r>
              <a:rPr lang="fr-FR" sz="4000" kern="0" baseline="50000" dirty="0" err="1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th</a:t>
            </a:r>
            <a:r>
              <a:rPr lang="fr-FR" sz="4000" kern="0" dirty="0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 SESSION OF THE REGIONAL COMMITTEE OF UN-GGIM: AFRICA</a:t>
            </a:r>
            <a:endParaRPr lang="fr-FR" sz="4000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  <a:p>
            <a:pPr eaLnBrk="1" hangingPunct="1">
              <a:defRPr/>
            </a:pPr>
            <a:endParaRPr lang="fr-FR" sz="800" kern="0" dirty="0" smtClean="0">
              <a:solidFill>
                <a:schemeClr val="bg1"/>
              </a:solidFill>
              <a:latin typeface="Berlin Sans FB Demi" pitchFamily="34" charset="0"/>
              <a:ea typeface="ＭＳ Ｐゴシック" pitchFamily="6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9952" y="6237312"/>
            <a:ext cx="8342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2800" u="sng" kern="0" dirty="0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CAPE TOWN</a:t>
            </a:r>
            <a:r>
              <a:rPr lang="fr-FR" sz="2800" u="sng" kern="0" dirty="0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, SOUTH AFRICA: </a:t>
            </a:r>
            <a:r>
              <a:rPr lang="fr-FR" sz="3200" u="sng" kern="0" dirty="0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14-18</a:t>
            </a:r>
            <a:r>
              <a:rPr lang="fr-FR" sz="2800" u="sng" kern="0" dirty="0" smtClean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 AUGUST </a:t>
            </a:r>
            <a:r>
              <a:rPr lang="fr-FR" sz="3200" u="sng" kern="0" dirty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rPr>
              <a:t>2023</a:t>
            </a:r>
          </a:p>
        </p:txBody>
      </p:sp>
      <p:grpSp>
        <p:nvGrpSpPr>
          <p:cNvPr id="22" name="Groupe 21"/>
          <p:cNvGrpSpPr/>
          <p:nvPr/>
        </p:nvGrpSpPr>
        <p:grpSpPr>
          <a:xfrm>
            <a:off x="488504" y="3260681"/>
            <a:ext cx="8921382" cy="1824503"/>
            <a:chOff x="372457" y="4422964"/>
            <a:chExt cx="7449133" cy="81184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Rectangle à coins arrondis 22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oneTexte 23"/>
            <p:cNvSpPr txBox="1"/>
            <p:nvPr/>
          </p:nvSpPr>
          <p:spPr>
            <a:xfrm>
              <a:off x="396504" y="4647254"/>
              <a:ext cx="7371317" cy="5875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algn="ctr" eaLnBrk="1" hangingPunct="1">
                <a:defRPr/>
              </a:pPr>
              <a:r>
                <a:rPr lang="fr-FR" sz="3600" kern="0" dirty="0" smtClean="0">
                  <a:solidFill>
                    <a:schemeClr val="bg1"/>
                  </a:solidFill>
                  <a:latin typeface="Berlin Sans FB Demi" pitchFamily="34" charset="0"/>
                  <a:ea typeface="ＭＳ Ｐゴシック" pitchFamily="6" charset="-128"/>
                </a:rPr>
                <a:t>REVAMPING THE WORKING GROUPS AND THEMATIC NETWORKS OF THE UN-GGIM: AFRICA</a:t>
              </a:r>
              <a:endParaRPr lang="fr-FR" sz="3600" kern="0" dirty="0">
                <a:solidFill>
                  <a:schemeClr val="bg1"/>
                </a:solidFill>
                <a:latin typeface="Berlin Sans FB Demi" pitchFamily="34" charset="0"/>
                <a:ea typeface="ＭＳ Ｐゴシック" pitchFamily="6" charset="-128"/>
              </a:endParaRPr>
            </a:p>
            <a:p>
              <a:pPr algn="ctr"/>
              <a:endParaRPr lang="en-US" sz="3600" dirty="0">
                <a:solidFill>
                  <a:srgbClr val="990000"/>
                </a:solidFill>
              </a:endParaRPr>
            </a:p>
          </p:txBody>
        </p:sp>
      </p:grp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064735"/>
              </p:ext>
            </p:extLst>
          </p:nvPr>
        </p:nvGraphicFramePr>
        <p:xfrm>
          <a:off x="2072680" y="1365071"/>
          <a:ext cx="1831778" cy="155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icture" r:id="rId4" imgW="780480" imgH="659880" progId="Word.Picture.8">
                  <p:embed/>
                </p:oleObj>
              </mc:Choice>
              <mc:Fallback>
                <p:oleObj name="Picture" r:id="rId4" imgW="780480" imgH="65988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-7841" t="-8183" r="-7841" b="-8183"/>
                      <a:stretch>
                        <a:fillRect/>
                      </a:stretch>
                    </p:blipFill>
                    <p:spPr bwMode="auto">
                      <a:xfrm>
                        <a:off x="2072680" y="1365071"/>
                        <a:ext cx="1831778" cy="15598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 11" descr="https://www.uneca.org/sites/default/files/styles/slider_image/public/eventimage/unggim-africa.jpg?itok=d2dVUGMa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525" y="1340767"/>
            <a:ext cx="5279923" cy="1572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02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785178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7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dirty="0" smtClean="0">
                  <a:latin typeface="Eras Bold ITC" panose="020B0907030504020204" pitchFamily="34" charset="0"/>
                </a:rPr>
                <a:t>QUESTIONNAIRE FOR THE ASSESSMENT OF </a:t>
              </a:r>
              <a:r>
                <a:rPr lang="fr-FR" sz="2000" dirty="0">
                  <a:latin typeface="Eras Bold ITC" panose="020B0907030504020204" pitchFamily="34" charset="0"/>
                </a:rPr>
                <a:t>THE </a:t>
              </a:r>
              <a:r>
                <a:rPr lang="fr-FR" sz="2000" dirty="0" smtClean="0">
                  <a:latin typeface="Eras Bold ITC" panose="020B0907030504020204" pitchFamily="34" charset="0"/>
                </a:rPr>
                <a:t>WORKING GROUPS AND THEMATIC NETWORKS (CONT’D)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524" y="1780278"/>
            <a:ext cx="3403426" cy="474506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4949" y="2691730"/>
            <a:ext cx="3286125" cy="32575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552" y="908720"/>
            <a:ext cx="32670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fr-FR" sz="2000"/>
          </a:p>
        </p:txBody>
      </p:sp>
      <p:grpSp>
        <p:nvGrpSpPr>
          <p:cNvPr id="6" name="Groupe 5"/>
          <p:cNvGrpSpPr/>
          <p:nvPr/>
        </p:nvGrpSpPr>
        <p:grpSpPr>
          <a:xfrm>
            <a:off x="344488" y="44624"/>
            <a:ext cx="9289032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ectangle à coins arrondis 6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ZoneTexte 7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8 – </a:t>
              </a:r>
              <a:r>
                <a:rPr lang="fr-FR" sz="2000" dirty="0" smtClean="0">
                  <a:latin typeface="Eras Bold ITC" panose="020B0907030504020204" pitchFamily="34" charset="0"/>
                </a:rPr>
                <a:t>DRAFT PROPOSAL FOR NEW WORKING GROUPS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860" y="1340767"/>
            <a:ext cx="9306660" cy="46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fr-FR" sz="2000"/>
          </a:p>
        </p:txBody>
      </p:sp>
      <p:grpSp>
        <p:nvGrpSpPr>
          <p:cNvPr id="6" name="Groupe 5"/>
          <p:cNvGrpSpPr/>
          <p:nvPr/>
        </p:nvGrpSpPr>
        <p:grpSpPr>
          <a:xfrm>
            <a:off x="340816" y="44624"/>
            <a:ext cx="9148688" cy="548681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Rectangle à coins arrondis 6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ZoneTexte 7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9 </a:t>
              </a:r>
              <a:r>
                <a:rPr lang="fr-FR" sz="2400" b="1" cap="small" dirty="0">
                  <a:latin typeface="Eras Bold ITC" pitchFamily="34" charset="0"/>
                </a:rPr>
                <a:t>–</a:t>
              </a:r>
              <a:r>
                <a:rPr lang="fr-FR" sz="2800" b="1" cap="small" dirty="0" smtClean="0">
                  <a:latin typeface="Eras Bold ITC" pitchFamily="34" charset="0"/>
                </a:rPr>
                <a:t> </a:t>
              </a:r>
              <a:r>
                <a:rPr lang="fr-FR" sz="2000" dirty="0" smtClean="0">
                  <a:latin typeface="Eras Bold ITC" panose="020B0907030504020204" pitchFamily="34" charset="0"/>
                </a:rPr>
                <a:t>DRAFT OUTLINE OF</a:t>
              </a:r>
              <a:r>
                <a:rPr lang="fr-FR" sz="2000" dirty="0" smtClean="0">
                  <a:latin typeface="Eras Bold ITC" panose="020B0907030504020204" pitchFamily="34" charset="0"/>
                </a:rPr>
                <a:t> THE TERMS OF REFERENCE OF THE WG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834621" y="980728"/>
            <a:ext cx="4190387" cy="20882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Mandate</a:t>
            </a: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Objectives</a:t>
            </a:r>
          </a:p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Composition</a:t>
            </a:r>
          </a:p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Roles and </a:t>
            </a:r>
            <a:r>
              <a:rPr lang="en-US" sz="1800" dirty="0">
                <a:solidFill>
                  <a:schemeClr val="tx1"/>
                </a:solidFill>
              </a:rPr>
              <a:t>Responsibilities</a:t>
            </a:r>
          </a:p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Reporting</a:t>
            </a:r>
          </a:p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Duration</a:t>
            </a:r>
          </a:p>
          <a:p>
            <a:pPr marL="34290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Meetings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1534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fr-FR" sz="2000"/>
          </a:p>
        </p:txBody>
      </p:sp>
      <p:sp>
        <p:nvSpPr>
          <p:cNvPr id="35" name="ZoneTexte 34"/>
          <p:cNvSpPr txBox="1"/>
          <p:nvPr/>
        </p:nvSpPr>
        <p:spPr>
          <a:xfrm>
            <a:off x="983157" y="2561174"/>
            <a:ext cx="7570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>
                <a:solidFill>
                  <a:schemeClr val="accent2"/>
                </a:solidFill>
                <a:latin typeface="Gill Sans MT" panose="020B0502020104020203" pitchFamily="34" charset="0"/>
              </a:rPr>
              <a:t>Merci </a:t>
            </a:r>
            <a:r>
              <a:rPr lang="fr-FR" sz="4800" b="1" dirty="0" smtClean="0">
                <a:solidFill>
                  <a:schemeClr val="accent2"/>
                </a:solidFill>
                <a:latin typeface="Gill Sans MT" panose="020B0502020104020203" pitchFamily="34" charset="0"/>
              </a:rPr>
              <a:t>de </a:t>
            </a:r>
            <a:r>
              <a:rPr lang="fr-FR" sz="4800" b="1" dirty="0">
                <a:solidFill>
                  <a:schemeClr val="accent2"/>
                </a:solidFill>
                <a:latin typeface="Gill Sans MT" panose="020B0502020104020203" pitchFamily="34" charset="0"/>
              </a:rPr>
              <a:t>votre attention !</a:t>
            </a:r>
          </a:p>
        </p:txBody>
      </p:sp>
    </p:spTree>
    <p:extLst>
      <p:ext uri="{BB962C8B-B14F-4D97-AF65-F5344CB8AC3E}">
        <p14:creationId xmlns:p14="http://schemas.microsoft.com/office/powerpoint/2010/main" val="39428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xfrm>
            <a:off x="9190091" y="6453336"/>
            <a:ext cx="812663" cy="4837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fr-FR" sz="2000"/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E421749F-BD89-448A-8C4C-765B4E001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081" y="540415"/>
            <a:ext cx="647774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44488" y="2515782"/>
            <a:ext cx="9041953" cy="161634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6997" tIns="0" rIns="206997" bIns="0" numCol="1" spcCol="1270" anchor="ctr" anchorCtr="0">
            <a:noAutofit/>
          </a:bodyPr>
          <a:lstStyle/>
          <a:p>
            <a:pPr defTabSz="1244600">
              <a:lnSpc>
                <a:spcPct val="90000"/>
              </a:lnSpc>
              <a:spcAft>
                <a:spcPct val="35000"/>
              </a:spcAft>
            </a:pPr>
            <a:r>
              <a:rPr lang="fr-FR" sz="5400" b="1" cap="small" dirty="0" smtClean="0">
                <a:latin typeface="Eras Bold ITC" pitchFamily="34" charset="0"/>
              </a:rPr>
              <a:t>TRAVAUX DE GROUPES</a:t>
            </a:r>
            <a:endParaRPr lang="en-US" sz="5400" b="1" cap="small" dirty="0">
              <a:latin typeface="Eras Bold ITC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81634" y="28803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8" name="Rectangle à coins arrondis 7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oneTexte 8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>
                  <a:latin typeface="Eras Bold ITC" pitchFamily="34" charset="0"/>
                </a:rPr>
                <a:t>1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kern="0" dirty="0" smtClean="0">
                  <a:latin typeface="Eras Bold ITC" panose="020B0907030504020204" pitchFamily="34" charset="0"/>
                </a:rPr>
                <a:t>BACKGROUND AND JUSTIFICATION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81634" y="100811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angle à coins arrondis 10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oneTexte 11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>
                  <a:latin typeface="Eras Bold ITC" pitchFamily="34" charset="0"/>
                </a:rPr>
                <a:t>2 –</a:t>
              </a:r>
              <a:r>
                <a:rPr lang="fr-FR" sz="2800" b="1" cap="small" dirty="0" smtClean="0">
                  <a:latin typeface="Eras Bold ITC" pitchFamily="34" charset="0"/>
                </a:rPr>
                <a:t> </a:t>
              </a:r>
              <a:r>
                <a:rPr lang="fr-FR" sz="2000" dirty="0" smtClean="0">
                  <a:latin typeface="Eras Bold ITC" panose="020B0907030504020204" pitchFamily="34" charset="0"/>
                </a:rPr>
                <a:t>OBJECTIVES AND EXPECTED RESULTS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381634" y="244827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angle à coins arrondis 13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ZoneTexte 14"/>
            <p:cNvSpPr txBox="1"/>
            <p:nvPr/>
          </p:nvSpPr>
          <p:spPr>
            <a:xfrm>
              <a:off x="411365" y="4461871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4 </a:t>
              </a:r>
              <a:r>
                <a:rPr lang="fr-FR" sz="2400" b="1" cap="small" dirty="0" smtClean="0">
                  <a:latin typeface="Eras Bold ITC" pitchFamily="34" charset="0"/>
                </a:rPr>
                <a:t>– </a:t>
              </a:r>
              <a:r>
                <a:rPr lang="fr-FR" sz="2000" cap="small" dirty="0" smtClean="0">
                  <a:latin typeface="Eras Bold ITC" pitchFamily="34" charset="0"/>
                </a:rPr>
                <a:t>METHODOLOGY FOR THE REVIEW OF THE ACTIVITIES OF THE WG &amp; TN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9246" y="316835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7" name="Rectangle à coins arrondis 16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ZoneTexte 17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5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kern="0" dirty="0" smtClean="0">
                  <a:latin typeface="Eras Bold ITC" panose="020B0907030504020204" pitchFamily="34" charset="0"/>
                </a:rPr>
                <a:t>DELIVERABLES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389246" y="460851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ectangle à coins arrondis 19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oneTexte 20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7 </a:t>
              </a:r>
              <a:r>
                <a:rPr lang="fr-FR" sz="2400" b="1" cap="small" dirty="0">
                  <a:latin typeface="Eras Bold ITC" pitchFamily="34" charset="0"/>
                </a:rPr>
                <a:t>–</a:t>
              </a:r>
              <a:r>
                <a:rPr lang="fr-FR" sz="2800" b="1" cap="small" dirty="0" smtClean="0">
                  <a:latin typeface="Eras Bold ITC" pitchFamily="34" charset="0"/>
                </a:rPr>
                <a:t> </a:t>
              </a:r>
              <a:r>
                <a:rPr lang="fr-FR" sz="2000" dirty="0" smtClean="0">
                  <a:latin typeface="Eras Bold ITC" panose="020B0907030504020204" pitchFamily="34" charset="0"/>
                </a:rPr>
                <a:t>QUESTIONNAIRE FOR THE ASSESSMENT OF THE WG &amp; TN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381634" y="172819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Rectangle à coins arrondis 25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oneTexte 26"/>
            <p:cNvSpPr txBox="1"/>
            <p:nvPr/>
          </p:nvSpPr>
          <p:spPr>
            <a:xfrm>
              <a:off x="411365" y="4461871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>
                  <a:latin typeface="Eras Bold ITC" pitchFamily="34" charset="0"/>
                </a:rPr>
                <a:t>3 </a:t>
              </a:r>
              <a:r>
                <a:rPr lang="fr-FR" sz="2400" b="1" cap="small" dirty="0" smtClean="0">
                  <a:latin typeface="Eras Bold ITC" pitchFamily="34" charset="0"/>
                </a:rPr>
                <a:t>– </a:t>
              </a:r>
              <a:r>
                <a:rPr lang="fr-FR" sz="2000" cap="small" dirty="0">
                  <a:latin typeface="Eras Bold ITC" pitchFamily="34" charset="0"/>
                </a:rPr>
                <a:t>REVAMPING THE </a:t>
              </a:r>
              <a:r>
                <a:rPr lang="fr-FR" sz="2000" cap="small" dirty="0" smtClean="0">
                  <a:latin typeface="Eras Bold ITC" pitchFamily="34" charset="0"/>
                </a:rPr>
                <a:t>WORKING GROUPS (WG) &amp; THEMATIC NETWORKS (TN)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81634" y="388843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6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kern="0" dirty="0" smtClean="0">
                  <a:latin typeface="Eras Bold ITC" panose="020B0907030504020204" pitchFamily="34" charset="0"/>
                </a:rPr>
                <a:t>RECOMMENDATIONS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81634" y="5328591"/>
            <a:ext cx="9137404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9" name="Rectangle à coins arrondis 3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ZoneTexte 3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8 </a:t>
              </a:r>
              <a:r>
                <a:rPr lang="fr-FR" sz="2400" b="1" cap="small" dirty="0">
                  <a:latin typeface="Eras Bold ITC" pitchFamily="34" charset="0"/>
                </a:rPr>
                <a:t>–</a:t>
              </a:r>
              <a:r>
                <a:rPr lang="fr-FR" sz="2800" b="1" cap="small" dirty="0" smtClean="0">
                  <a:latin typeface="Eras Bold ITC" pitchFamily="34" charset="0"/>
                </a:rPr>
                <a:t> </a:t>
              </a:r>
              <a:r>
                <a:rPr lang="fr-FR" sz="2000" dirty="0" smtClean="0">
                  <a:latin typeface="Eras Bold ITC" panose="020B0907030504020204" pitchFamily="34" charset="0"/>
                </a:rPr>
                <a:t>DRAFT PROPOSAL FOR NEW WG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377962" y="6048671"/>
            <a:ext cx="9148688" cy="548681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Rectangle à coins arrondis 42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ZoneTexte 43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9 </a:t>
              </a:r>
              <a:r>
                <a:rPr lang="fr-FR" sz="2400" b="1" cap="small" dirty="0">
                  <a:latin typeface="Eras Bold ITC" pitchFamily="34" charset="0"/>
                </a:rPr>
                <a:t>–</a:t>
              </a:r>
              <a:r>
                <a:rPr lang="fr-FR" sz="2800" b="1" cap="small" dirty="0" smtClean="0">
                  <a:latin typeface="Eras Bold ITC" pitchFamily="34" charset="0"/>
                </a:rPr>
                <a:t> </a:t>
              </a:r>
              <a:r>
                <a:rPr lang="fr-FR" sz="2000" dirty="0" smtClean="0">
                  <a:latin typeface="Eras Bold ITC" panose="020B0907030504020204" pitchFamily="34" charset="0"/>
                </a:rPr>
                <a:t>DRAFT OUTLINE OF</a:t>
              </a:r>
              <a:r>
                <a:rPr lang="fr-FR" sz="2000" dirty="0" smtClean="0">
                  <a:latin typeface="Eras Bold ITC" panose="020B0907030504020204" pitchFamily="34" charset="0"/>
                </a:rPr>
                <a:t> TOR FOR THE NEW WG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57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1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kern="0" dirty="0">
                  <a:latin typeface="Eras Bold ITC" panose="020B0907030504020204" pitchFamily="34" charset="0"/>
                </a:rPr>
                <a:t>BACKGROUND AND JUSTIFICATION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712699" y="836712"/>
            <a:ext cx="5968493" cy="36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fr-FR" sz="1800" dirty="0">
                <a:solidFill>
                  <a:schemeClr val="tx1"/>
                </a:solidFill>
              </a:rPr>
              <a:t>UN-GGIM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is a UN initiative that aims to improve the availability, accessibility, and quality of </a:t>
            </a:r>
            <a:r>
              <a:rPr lang="en-US" sz="1800" dirty="0" smtClean="0">
                <a:solidFill>
                  <a:schemeClr val="tx1"/>
                </a:solidFill>
              </a:rPr>
              <a:t>GI </a:t>
            </a:r>
            <a:r>
              <a:rPr lang="en-US" sz="1800" dirty="0">
                <a:solidFill>
                  <a:schemeClr val="tx1"/>
                </a:solidFill>
              </a:rPr>
              <a:t>for decision-making across the globe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UN-GGIM: Africa focuses on GIM for Africa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fr-FR" sz="1800" dirty="0">
                <a:solidFill>
                  <a:schemeClr val="tx1"/>
                </a:solidFill>
              </a:rPr>
              <a:t>UN-GGIM:  Africa </a:t>
            </a:r>
            <a:r>
              <a:rPr lang="fr-FR" sz="1800" dirty="0" err="1">
                <a:solidFill>
                  <a:schemeClr val="tx1"/>
                </a:solidFill>
              </a:rPr>
              <a:t>Working</a:t>
            </a:r>
            <a:r>
              <a:rPr lang="fr-FR" sz="1800" dirty="0">
                <a:solidFill>
                  <a:schemeClr val="tx1"/>
                </a:solidFill>
              </a:rPr>
              <a:t> Groups and Thematic </a:t>
            </a:r>
            <a:r>
              <a:rPr lang="fr-FR" sz="1800" dirty="0" smtClean="0">
                <a:solidFill>
                  <a:schemeClr val="tx1"/>
                </a:solidFill>
              </a:rPr>
              <a:t>Networks (</a:t>
            </a:r>
            <a:r>
              <a:rPr lang="fr-FR" sz="1800" dirty="0" err="1" smtClean="0">
                <a:solidFill>
                  <a:schemeClr val="tx1"/>
                </a:solidFill>
              </a:rPr>
              <a:t>Pillars</a:t>
            </a:r>
            <a:r>
              <a:rPr lang="fr-FR" sz="1800" dirty="0" smtClean="0">
                <a:solidFill>
                  <a:schemeClr val="tx1"/>
                </a:solidFill>
              </a:rPr>
              <a:t>)</a:t>
            </a:r>
            <a:endParaRPr lang="fr-FR" sz="1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The working groups are tasked with developing and implementing strategies and plans that support </a:t>
            </a: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objectives of UN-GGIM: Africa. </a:t>
            </a:r>
            <a:r>
              <a:rPr lang="en-US" sz="1800" dirty="0" smtClean="0">
                <a:solidFill>
                  <a:schemeClr val="tx1"/>
                </a:solidFill>
              </a:rPr>
              <a:t>providing </a:t>
            </a:r>
            <a:r>
              <a:rPr lang="en-US" sz="1800" dirty="0">
                <a:solidFill>
                  <a:schemeClr val="tx1"/>
                </a:solidFill>
              </a:rPr>
              <a:t>guidance and technical support to member states on various aspects of </a:t>
            </a:r>
            <a:r>
              <a:rPr lang="en-US" sz="1800" dirty="0" smtClean="0">
                <a:solidFill>
                  <a:schemeClr val="tx1"/>
                </a:solidFill>
              </a:rPr>
              <a:t>GIM.</a:t>
            </a:r>
            <a:endParaRPr lang="en-US" sz="1800" dirty="0">
              <a:solidFill>
                <a:schemeClr val="tx1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ø"/>
            </a:pPr>
            <a:endParaRPr lang="fr-FR" sz="13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224" y="639852"/>
            <a:ext cx="1952048" cy="6067812"/>
          </a:xfrm>
          <a:prstGeom prst="rect">
            <a:avLst/>
          </a:prstGeom>
        </p:spPr>
      </p:pic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789104" y="4581128"/>
            <a:ext cx="5892088" cy="19888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Unfortunately, </a:t>
            </a:r>
            <a:r>
              <a:rPr lang="en-US" sz="1800" dirty="0">
                <a:solidFill>
                  <a:schemeClr val="tx1"/>
                </a:solidFill>
              </a:rPr>
              <a:t>most of the working groups </a:t>
            </a:r>
            <a:r>
              <a:rPr lang="en-US" sz="1800" dirty="0" smtClean="0">
                <a:solidFill>
                  <a:schemeClr val="tx1"/>
                </a:solidFill>
              </a:rPr>
              <a:t>could not </a:t>
            </a:r>
            <a:r>
              <a:rPr lang="en-US" sz="1800" dirty="0">
                <a:solidFill>
                  <a:schemeClr val="tx1"/>
                </a:solidFill>
              </a:rPr>
              <a:t>fulfill their mandate to satisfaction. </a:t>
            </a:r>
            <a:r>
              <a:rPr lang="en-US" sz="1800" dirty="0">
                <a:solidFill>
                  <a:schemeClr val="tx1"/>
                </a:solidFill>
              </a:rPr>
              <a:t>Hence the need to revitalize their operations in reviewing their </a:t>
            </a:r>
            <a:r>
              <a:rPr lang="en-US" sz="1800" u="sng" dirty="0">
                <a:solidFill>
                  <a:schemeClr val="tx1"/>
                </a:solidFill>
              </a:rPr>
              <a:t>composition and structure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u="sng" dirty="0">
                <a:solidFill>
                  <a:schemeClr val="tx1"/>
                </a:solidFill>
              </a:rPr>
              <a:t>strategy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u="sng" dirty="0">
                <a:solidFill>
                  <a:schemeClr val="tx1"/>
                </a:solidFill>
              </a:rPr>
              <a:t>outcomes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u="sng" dirty="0">
                <a:solidFill>
                  <a:schemeClr val="tx1"/>
                </a:solidFill>
              </a:rPr>
              <a:t>work plan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u="sng" dirty="0">
                <a:solidFill>
                  <a:schemeClr val="tx1"/>
                </a:solidFill>
              </a:rPr>
              <a:t>coordination and collaboration</a:t>
            </a:r>
            <a:r>
              <a:rPr lang="en-US" sz="1800" dirty="0">
                <a:solidFill>
                  <a:schemeClr val="tx1"/>
                </a:solidFill>
              </a:rPr>
              <a:t>, and </a:t>
            </a:r>
            <a:r>
              <a:rPr lang="en-US" sz="1800" u="sng" dirty="0">
                <a:solidFill>
                  <a:schemeClr val="tx1"/>
                </a:solidFill>
              </a:rPr>
              <a:t>decision-making process</a:t>
            </a:r>
            <a:r>
              <a:rPr lang="en-US" sz="1800" dirty="0">
                <a:solidFill>
                  <a:schemeClr val="tx1"/>
                </a:solidFill>
              </a:rPr>
              <a:t>, among others things, to achieve better results</a:t>
            </a:r>
          </a:p>
        </p:txBody>
      </p:sp>
    </p:spTree>
    <p:extLst>
      <p:ext uri="{BB962C8B-B14F-4D97-AF65-F5344CB8AC3E}">
        <p14:creationId xmlns:p14="http://schemas.microsoft.com/office/powerpoint/2010/main" val="28528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817558" cy="560936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2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dirty="0" smtClean="0">
                  <a:latin typeface="Eras Bold ITC" panose="020B0907030504020204" pitchFamily="34" charset="0"/>
                </a:rPr>
                <a:t>OBJECTIVES AND EXPECTED RESULTS</a:t>
              </a:r>
              <a:endParaRPr lang="en-US" sz="2000" b="1" cap="small" dirty="0">
                <a:latin typeface="Eras Bold ITC" pitchFamily="34" charset="0"/>
              </a:endParaRPr>
            </a:p>
          </p:txBody>
        </p:sp>
      </p:grp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834621" y="764704"/>
            <a:ext cx="8492207" cy="56886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Overhaul </a:t>
            </a:r>
            <a:r>
              <a:rPr lang="en-US" sz="1800" dirty="0">
                <a:solidFill>
                  <a:schemeClr val="tx1"/>
                </a:solidFill>
              </a:rPr>
              <a:t>the UN-GGIM: Africa </a:t>
            </a:r>
            <a:r>
              <a:rPr lang="en-US" sz="1800" dirty="0" smtClean="0">
                <a:solidFill>
                  <a:schemeClr val="tx1"/>
                </a:solidFill>
              </a:rPr>
              <a:t>WG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TN </a:t>
            </a:r>
            <a:r>
              <a:rPr lang="en-US" sz="1800" dirty="0">
                <a:solidFill>
                  <a:schemeClr val="tx1"/>
                </a:solidFill>
              </a:rPr>
              <a:t>so that they can fully play their role as operational units and enable the Regional Committee to achieve its objectives for the development of </a:t>
            </a:r>
            <a:r>
              <a:rPr lang="en-US" sz="1800" dirty="0" smtClean="0">
                <a:solidFill>
                  <a:schemeClr val="tx1"/>
                </a:solidFill>
              </a:rPr>
              <a:t>GI </a:t>
            </a:r>
            <a:r>
              <a:rPr lang="en-US" sz="1800" dirty="0">
                <a:solidFill>
                  <a:schemeClr val="tx1"/>
                </a:solidFill>
              </a:rPr>
              <a:t>and technology in Africa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More </a:t>
            </a:r>
            <a:r>
              <a:rPr lang="en-US" sz="1800" dirty="0">
                <a:solidFill>
                  <a:schemeClr val="tx1"/>
                </a:solidFill>
              </a:rPr>
              <a:t>specifically, it will involve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1200150" lvl="2" indent="-28575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chemeClr val="tx1"/>
                </a:solidFill>
              </a:rPr>
              <a:t>Conducting an assessment and review performance of the </a:t>
            </a:r>
            <a:r>
              <a:rPr lang="en-GB" sz="1800" dirty="0" smtClean="0">
                <a:solidFill>
                  <a:schemeClr val="tx1"/>
                </a:solidFill>
              </a:rPr>
              <a:t>WG and TN.</a:t>
            </a:r>
            <a:endParaRPr lang="en-US" sz="1800" dirty="0">
              <a:solidFill>
                <a:schemeClr val="tx1"/>
              </a:solidFill>
            </a:endParaRPr>
          </a:p>
          <a:p>
            <a:pPr marL="1200150" lvl="2" indent="-28575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chemeClr val="tx1"/>
                </a:solidFill>
              </a:rPr>
              <a:t>Recommending the best methodology to follow in establishing </a:t>
            </a:r>
            <a:r>
              <a:rPr lang="en-GB" sz="1800" dirty="0" smtClean="0">
                <a:solidFill>
                  <a:schemeClr val="tx1"/>
                </a:solidFill>
              </a:rPr>
              <a:t>new WG and TN.</a:t>
            </a:r>
            <a:endParaRPr lang="en-US" sz="1800" dirty="0">
              <a:solidFill>
                <a:schemeClr val="tx1"/>
              </a:solidFill>
            </a:endParaRPr>
          </a:p>
          <a:p>
            <a:pPr marL="1200150" lvl="2" indent="-28575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chemeClr val="tx1"/>
                </a:solidFill>
              </a:rPr>
              <a:t>Developing Terms of Reference for each </a:t>
            </a:r>
            <a:r>
              <a:rPr lang="en-GB" sz="1800" dirty="0" smtClean="0">
                <a:solidFill>
                  <a:schemeClr val="tx1"/>
                </a:solidFill>
              </a:rPr>
              <a:t>WG and TN that are aligned with </a:t>
            </a:r>
            <a:r>
              <a:rPr lang="en-GB" sz="1800" dirty="0">
                <a:solidFill>
                  <a:schemeClr val="tx1"/>
                </a:solidFill>
              </a:rPr>
              <a:t>the UN-GGIM: Africa strategic </a:t>
            </a:r>
            <a:r>
              <a:rPr lang="en-GB" sz="1800" dirty="0" smtClean="0">
                <a:solidFill>
                  <a:schemeClr val="tx1"/>
                </a:solidFill>
              </a:rPr>
              <a:t>objectives.</a:t>
            </a:r>
            <a:endParaRPr lang="en-US" sz="1800" dirty="0">
              <a:solidFill>
                <a:schemeClr val="tx1"/>
              </a:solidFill>
            </a:endParaRPr>
          </a:p>
          <a:p>
            <a:pPr marL="1200150" lvl="2" indent="-28575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chemeClr val="tx1"/>
                </a:solidFill>
              </a:rPr>
              <a:t>Preparing </a:t>
            </a:r>
            <a:r>
              <a:rPr lang="en-GB" sz="1800" dirty="0">
                <a:solidFill>
                  <a:schemeClr val="tx1"/>
                </a:solidFill>
              </a:rPr>
              <a:t>the relevant inputs and facilitating </a:t>
            </a:r>
            <a:r>
              <a:rPr lang="en-GB" sz="1800" dirty="0" smtClean="0">
                <a:solidFill>
                  <a:schemeClr val="tx1"/>
                </a:solidFill>
              </a:rPr>
              <a:t>various </a:t>
            </a:r>
            <a:r>
              <a:rPr lang="en-GB" sz="1800" dirty="0">
                <a:solidFill>
                  <a:schemeClr val="tx1"/>
                </a:solidFill>
              </a:rPr>
              <a:t>discussion forum on issues related to putting in place a viable implementation step that will need to be taken to achieve the strategic </a:t>
            </a:r>
            <a:r>
              <a:rPr lang="en-GB" sz="1800" dirty="0" smtClean="0">
                <a:solidFill>
                  <a:schemeClr val="tx1"/>
                </a:solidFill>
              </a:rPr>
              <a:t>goals.</a:t>
            </a:r>
            <a:endParaRPr lang="en-US" sz="1800" dirty="0">
              <a:solidFill>
                <a:schemeClr val="tx1"/>
              </a:solidFill>
            </a:endParaRPr>
          </a:p>
          <a:p>
            <a:pPr marL="1200150" lvl="2" indent="-285750">
              <a:buClr>
                <a:srgbClr val="0819B8"/>
              </a:buClr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ø"/>
            </a:pP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785178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>
                  <a:latin typeface="Eras Bold ITC" pitchFamily="34" charset="0"/>
                </a:rPr>
                <a:t>3</a:t>
              </a:r>
              <a:r>
                <a:rPr lang="fr-FR" sz="2400" b="1" cap="small" dirty="0" smtClean="0">
                  <a:latin typeface="Eras Bold ITC" pitchFamily="34" charset="0"/>
                </a:rPr>
                <a:t>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cap="small" dirty="0" smtClean="0">
                  <a:latin typeface="Eras Bold ITC" pitchFamily="34" charset="0"/>
                </a:rPr>
                <a:t>REVAMPING THE WORKING GROUPS AND THEMATIC NETWORKS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834621" y="980728"/>
            <a:ext cx="8492207" cy="53285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Enhancing </a:t>
            </a:r>
            <a:r>
              <a:rPr lang="en-GB" sz="1800" dirty="0">
                <a:solidFill>
                  <a:schemeClr val="tx1"/>
                </a:solidFill>
              </a:rPr>
              <a:t>the collaboration between </a:t>
            </a:r>
            <a:r>
              <a:rPr lang="en-GB" sz="1800" dirty="0" smtClean="0">
                <a:solidFill>
                  <a:schemeClr val="tx1"/>
                </a:solidFill>
              </a:rPr>
              <a:t>stakeholders, </a:t>
            </a:r>
            <a:r>
              <a:rPr lang="en-GB" sz="1800" dirty="0">
                <a:solidFill>
                  <a:schemeClr val="tx1"/>
                </a:solidFill>
              </a:rPr>
              <a:t>in order to help improve coordination and </a:t>
            </a:r>
            <a:r>
              <a:rPr lang="en-GB" sz="1800" dirty="0" smtClean="0">
                <a:solidFill>
                  <a:schemeClr val="tx1"/>
                </a:solidFill>
              </a:rPr>
              <a:t>participation.</a:t>
            </a: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Developing/implementing </a:t>
            </a:r>
            <a:r>
              <a:rPr lang="en-US" sz="1800" dirty="0">
                <a:solidFill>
                  <a:schemeClr val="tx1"/>
                </a:solidFill>
              </a:rPr>
              <a:t>capacity building programs that focus on developing and strengthening </a:t>
            </a:r>
            <a:r>
              <a:rPr lang="en-US" sz="1800" dirty="0" smtClean="0">
                <a:solidFill>
                  <a:schemeClr val="tx1"/>
                </a:solidFill>
              </a:rPr>
              <a:t>GIM </a:t>
            </a:r>
            <a:r>
              <a:rPr lang="en-US" sz="1800" dirty="0">
                <a:solidFill>
                  <a:schemeClr val="tx1"/>
                </a:solidFill>
              </a:rPr>
              <a:t>skills and </a:t>
            </a:r>
            <a:r>
              <a:rPr lang="en-US" sz="1800" dirty="0" smtClean="0">
                <a:solidFill>
                  <a:schemeClr val="tx1"/>
                </a:solidFill>
              </a:rPr>
              <a:t>competencies.</a:t>
            </a: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Organizing </a:t>
            </a:r>
            <a:r>
              <a:rPr lang="en-US" sz="1800" dirty="0">
                <a:solidFill>
                  <a:schemeClr val="tx1"/>
                </a:solidFill>
              </a:rPr>
              <a:t>regular workshops, webinars or discussion forums to promote the sharing of knowledge and the exchange of best </a:t>
            </a:r>
            <a:r>
              <a:rPr lang="en-US" sz="1800" dirty="0" smtClean="0">
                <a:solidFill>
                  <a:schemeClr val="tx1"/>
                </a:solidFill>
              </a:rPr>
              <a:t>practices.</a:t>
            </a: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Leveraging </a:t>
            </a:r>
            <a:r>
              <a:rPr lang="en-US" sz="1800" dirty="0">
                <a:solidFill>
                  <a:schemeClr val="tx1"/>
                </a:solidFill>
              </a:rPr>
              <a:t>new technologies and innovations to streamline processes and for continuous </a:t>
            </a:r>
            <a:r>
              <a:rPr lang="en-US" sz="1800" dirty="0" smtClean="0">
                <a:solidFill>
                  <a:schemeClr val="tx1"/>
                </a:solidFill>
              </a:rPr>
              <a:t>improvement.</a:t>
            </a: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85750" lvl="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Improving </a:t>
            </a:r>
            <a:r>
              <a:rPr lang="en-US" sz="1800" dirty="0">
                <a:solidFill>
                  <a:schemeClr val="tx1"/>
                </a:solidFill>
              </a:rPr>
              <a:t>communication and reporting, and </a:t>
            </a:r>
            <a:r>
              <a:rPr lang="en-US" sz="1800" dirty="0" smtClean="0">
                <a:solidFill>
                  <a:schemeClr val="tx1"/>
                </a:solidFill>
              </a:rPr>
              <a:t>evaluating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monitoring </a:t>
            </a:r>
            <a:r>
              <a:rPr lang="en-US" sz="1800" dirty="0">
                <a:solidFill>
                  <a:schemeClr val="tx1"/>
                </a:solidFill>
              </a:rPr>
              <a:t>the implementation of the activities of the groups to ensure the objectives set are being achieved, and to make adjustments as necessary.</a:t>
            </a:r>
          </a:p>
          <a:p>
            <a:pPr marL="1200150" lvl="2" indent="-285750">
              <a:buClr>
                <a:srgbClr val="0819B8"/>
              </a:buClr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ø"/>
            </a:pP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785178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4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cap="small" dirty="0" smtClean="0">
                  <a:latin typeface="Eras Bold ITC" pitchFamily="34" charset="0"/>
                </a:rPr>
                <a:t>METHODOLOGY </a:t>
              </a:r>
              <a:r>
                <a:rPr lang="fr-FR" sz="2000" cap="small" dirty="0">
                  <a:latin typeface="Eras Bold ITC" pitchFamily="34" charset="0"/>
                </a:rPr>
                <a:t>FOR THE REVIEW OF THE ACTIVITIES OF THE </a:t>
              </a:r>
              <a:r>
                <a:rPr lang="fr-FR" sz="2000" cap="small" dirty="0" smtClean="0">
                  <a:latin typeface="Eras Bold ITC" pitchFamily="34" charset="0"/>
                </a:rPr>
                <a:t>WORKING GROUPS </a:t>
              </a:r>
              <a:r>
                <a:rPr lang="fr-FR" sz="2000" cap="small" dirty="0">
                  <a:latin typeface="Eras Bold ITC" pitchFamily="34" charset="0"/>
                </a:rPr>
                <a:t>&amp; </a:t>
              </a:r>
              <a:r>
                <a:rPr lang="fr-FR" sz="2000" cap="small" dirty="0" smtClean="0">
                  <a:latin typeface="Eras Bold ITC" pitchFamily="34" charset="0"/>
                </a:rPr>
                <a:t>THEMATIC NETWORKS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795196" y="1124744"/>
            <a:ext cx="8838324" cy="54726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lvl="0">
              <a:buClr>
                <a:srgbClr val="0819B8"/>
              </a:buClr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>
                <a:solidFill>
                  <a:schemeClr val="tx1"/>
                </a:solidFill>
              </a:rPr>
              <a:t>process that will be conducted in six (6) phases: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buClr>
                <a:srgbClr val="0819B8"/>
              </a:buClr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Inception report as a roadmap.</a:t>
            </a:r>
          </a:p>
          <a:p>
            <a:pPr marL="342900" lvl="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ssessment </a:t>
            </a:r>
            <a:r>
              <a:rPr lang="en-US" sz="1800" dirty="0">
                <a:solidFill>
                  <a:schemeClr val="tx1"/>
                </a:solidFill>
              </a:rPr>
              <a:t>of the </a:t>
            </a:r>
            <a:r>
              <a:rPr lang="en-US" sz="1800" dirty="0" smtClean="0">
                <a:solidFill>
                  <a:schemeClr val="tx1"/>
                </a:solidFill>
              </a:rPr>
              <a:t>WG and TN: current </a:t>
            </a:r>
            <a:r>
              <a:rPr lang="en-US" sz="1800" dirty="0">
                <a:solidFill>
                  <a:schemeClr val="tx1"/>
                </a:solidFill>
              </a:rPr>
              <a:t>operations, </a:t>
            </a:r>
            <a:r>
              <a:rPr lang="en-US" sz="1800" dirty="0" smtClean="0">
                <a:solidFill>
                  <a:schemeClr val="tx1"/>
                </a:solidFill>
              </a:rPr>
              <a:t>consultation </a:t>
            </a:r>
            <a:r>
              <a:rPr lang="en-US" sz="1800" dirty="0">
                <a:solidFill>
                  <a:schemeClr val="tx1"/>
                </a:solidFill>
              </a:rPr>
              <a:t>with </a:t>
            </a:r>
            <a:r>
              <a:rPr lang="en-US" sz="1800" dirty="0" smtClean="0">
                <a:solidFill>
                  <a:schemeClr val="tx1"/>
                </a:solidFill>
              </a:rPr>
              <a:t>stakeholders to gather their perspectives and needs, </a:t>
            </a:r>
            <a:r>
              <a:rPr lang="en-US" sz="1800" dirty="0">
                <a:solidFill>
                  <a:schemeClr val="tx1"/>
                </a:solidFill>
              </a:rPr>
              <a:t>and identify their priorities and </a:t>
            </a:r>
            <a:r>
              <a:rPr lang="en-US" sz="1800" dirty="0" smtClean="0">
                <a:solidFill>
                  <a:schemeClr val="tx1"/>
                </a:solidFill>
              </a:rPr>
              <a:t>concerns.</a:t>
            </a:r>
          </a:p>
          <a:p>
            <a:pPr marL="1257300" lvl="2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fr-FR" sz="1800" dirty="0" err="1">
                <a:solidFill>
                  <a:schemeClr val="tx1"/>
                </a:solidFill>
              </a:rPr>
              <a:t>A</a:t>
            </a:r>
            <a:r>
              <a:rPr lang="fr-FR" sz="1800" dirty="0" err="1" smtClean="0">
                <a:solidFill>
                  <a:schemeClr val="tx1"/>
                </a:solidFill>
              </a:rPr>
              <a:t>ssess</a:t>
            </a:r>
            <a:r>
              <a:rPr lang="fr-FR" sz="1800" dirty="0" smtClean="0">
                <a:solidFill>
                  <a:schemeClr val="tx1"/>
                </a:solidFill>
              </a:rPr>
              <a:t> the </a:t>
            </a:r>
            <a:r>
              <a:rPr lang="fr-FR" sz="1800" dirty="0" err="1" smtClean="0">
                <a:solidFill>
                  <a:schemeClr val="tx1"/>
                </a:solidFill>
              </a:rPr>
              <a:t>status</a:t>
            </a:r>
            <a:r>
              <a:rPr lang="fr-FR" sz="1800" dirty="0" smtClean="0">
                <a:solidFill>
                  <a:schemeClr val="tx1"/>
                </a:solidFill>
              </a:rPr>
              <a:t> of the </a:t>
            </a:r>
            <a:r>
              <a:rPr lang="fr-FR" sz="1800" dirty="0" err="1" smtClean="0">
                <a:solidFill>
                  <a:schemeClr val="tx1"/>
                </a:solidFill>
              </a:rPr>
              <a:t>functioning</a:t>
            </a:r>
            <a:r>
              <a:rPr lang="fr-FR" sz="1800" dirty="0" smtClean="0">
                <a:solidFill>
                  <a:schemeClr val="tx1"/>
                </a:solidFill>
              </a:rPr>
              <a:t> of the WG &amp; TN </a:t>
            </a:r>
            <a:r>
              <a:rPr lang="fr-FR" sz="1800" dirty="0" err="1" smtClean="0">
                <a:solidFill>
                  <a:schemeClr val="tx1"/>
                </a:solidFill>
              </a:rPr>
              <a:t>through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err="1" smtClean="0">
                <a:solidFill>
                  <a:schemeClr val="tx1"/>
                </a:solidFill>
              </a:rPr>
              <a:t>using</a:t>
            </a:r>
            <a:r>
              <a:rPr lang="fr-FR" sz="1800" dirty="0" smtClean="0">
                <a:solidFill>
                  <a:schemeClr val="tx1"/>
                </a:solidFill>
              </a:rPr>
              <a:t> a questionnaire </a:t>
            </a:r>
          </a:p>
          <a:p>
            <a:pPr marL="1257300" lvl="2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fr-FR" sz="1800" dirty="0" err="1" smtClean="0">
                <a:solidFill>
                  <a:schemeClr val="tx1"/>
                </a:solidFill>
              </a:rPr>
              <a:t>Documentary</a:t>
            </a:r>
            <a:r>
              <a:rPr lang="fr-FR" sz="1800" dirty="0" smtClean="0">
                <a:solidFill>
                  <a:schemeClr val="tx1"/>
                </a:solidFill>
              </a:rPr>
              <a:t> review of </a:t>
            </a:r>
            <a:r>
              <a:rPr lang="fr-FR" sz="1800" dirty="0" err="1" smtClean="0">
                <a:solidFill>
                  <a:schemeClr val="tx1"/>
                </a:solidFill>
              </a:rPr>
              <a:t>existing</a:t>
            </a:r>
            <a:r>
              <a:rPr lang="fr-FR" sz="1800" dirty="0" smtClean="0">
                <a:solidFill>
                  <a:schemeClr val="tx1"/>
                </a:solidFill>
              </a:rPr>
              <a:t> best practices</a:t>
            </a:r>
          </a:p>
          <a:p>
            <a:pPr marL="1257300" lvl="2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lvl="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Identify SWOT, </a:t>
            </a:r>
            <a:r>
              <a:rPr lang="en-US" sz="1800" dirty="0">
                <a:solidFill>
                  <a:schemeClr val="tx1"/>
                </a:solidFill>
              </a:rPr>
              <a:t>as well as </a:t>
            </a:r>
            <a:r>
              <a:rPr lang="en-US" sz="1800" dirty="0" smtClean="0">
                <a:solidFill>
                  <a:schemeClr val="tx1"/>
                </a:solidFill>
              </a:rPr>
              <a:t>issues, </a:t>
            </a:r>
            <a:r>
              <a:rPr lang="en-US" sz="1800" dirty="0">
                <a:solidFill>
                  <a:schemeClr val="tx1"/>
                </a:solidFill>
              </a:rPr>
              <a:t>and subsequently </a:t>
            </a:r>
            <a:r>
              <a:rPr lang="en-US" sz="1800" dirty="0" smtClean="0">
                <a:solidFill>
                  <a:schemeClr val="tx1"/>
                </a:solidFill>
              </a:rPr>
              <a:t>propose </a:t>
            </a:r>
            <a:r>
              <a:rPr lang="en-US" sz="1800" dirty="0">
                <a:solidFill>
                  <a:schemeClr val="tx1"/>
                </a:solidFill>
              </a:rPr>
              <a:t>a methodology for implementing operational, high-performance </a:t>
            </a:r>
            <a:r>
              <a:rPr lang="en-US" sz="1800" dirty="0" smtClean="0">
                <a:solidFill>
                  <a:schemeClr val="tx1"/>
                </a:solidFill>
              </a:rPr>
              <a:t>WG &amp; TN capable </a:t>
            </a:r>
            <a:r>
              <a:rPr lang="en-US" sz="1800" dirty="0">
                <a:solidFill>
                  <a:schemeClr val="tx1"/>
                </a:solidFill>
              </a:rPr>
              <a:t>of meeting the strategic needs of UN-GGIM: </a:t>
            </a:r>
            <a:r>
              <a:rPr lang="en-US" sz="1800" dirty="0" smtClean="0">
                <a:solidFill>
                  <a:schemeClr val="tx1"/>
                </a:solidFill>
              </a:rPr>
              <a:t>Africa.</a:t>
            </a:r>
          </a:p>
          <a:p>
            <a:pPr marL="342900" lvl="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Develop TORs </a:t>
            </a:r>
            <a:r>
              <a:rPr lang="en-US" sz="1800" dirty="0">
                <a:solidFill>
                  <a:schemeClr val="tx1"/>
                </a:solidFill>
              </a:rPr>
              <a:t>for the </a:t>
            </a:r>
            <a:r>
              <a:rPr lang="en-US" sz="1800" dirty="0" smtClean="0">
                <a:solidFill>
                  <a:schemeClr val="tx1"/>
                </a:solidFill>
              </a:rPr>
              <a:t>WG &amp; TN, </a:t>
            </a:r>
            <a:r>
              <a:rPr lang="en-US" sz="1800" dirty="0">
                <a:solidFill>
                  <a:schemeClr val="tx1"/>
                </a:solidFill>
              </a:rPr>
              <a:t>constituting </a:t>
            </a:r>
            <a:r>
              <a:rPr lang="en-US" sz="1800" dirty="0" smtClean="0">
                <a:solidFill>
                  <a:schemeClr val="tx1"/>
                </a:solidFill>
              </a:rPr>
              <a:t>their roadmap</a:t>
            </a:r>
          </a:p>
          <a:p>
            <a:pPr marL="342900" lvl="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Investigate </a:t>
            </a:r>
            <a:r>
              <a:rPr lang="en-US" sz="1800" dirty="0">
                <a:solidFill>
                  <a:schemeClr val="tx1"/>
                </a:solidFill>
              </a:rPr>
              <a:t>and advise on the role of the private sector and </a:t>
            </a:r>
            <a:r>
              <a:rPr lang="en-US" sz="1800" dirty="0" smtClean="0">
                <a:solidFill>
                  <a:schemeClr val="tx1"/>
                </a:solidFill>
              </a:rPr>
              <a:t>academic networks </a:t>
            </a:r>
            <a:r>
              <a:rPr lang="en-US" sz="1800" dirty="0">
                <a:solidFill>
                  <a:schemeClr val="tx1"/>
                </a:solidFill>
              </a:rPr>
              <a:t>in the activities carried out by the </a:t>
            </a:r>
            <a:r>
              <a:rPr lang="en-US" sz="1800" dirty="0" smtClean="0">
                <a:solidFill>
                  <a:schemeClr val="tx1"/>
                </a:solidFill>
              </a:rPr>
              <a:t>WG &amp; TN,</a:t>
            </a:r>
          </a:p>
          <a:p>
            <a:pPr marL="342900" lvl="0" indent="-342900">
              <a:buClr>
                <a:srgbClr val="0819B8"/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Advise </a:t>
            </a:r>
            <a:r>
              <a:rPr lang="en-US" sz="1800" dirty="0">
                <a:solidFill>
                  <a:schemeClr val="tx1"/>
                </a:solidFill>
              </a:rPr>
              <a:t>on reporting mechanisms to improve implementation of the work program. </a:t>
            </a:r>
          </a:p>
          <a:p>
            <a:pPr marL="1257300" lvl="2" indent="-342900">
              <a:buClr>
                <a:srgbClr val="0819B8"/>
              </a:buClr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785178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5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kern="0" dirty="0">
                  <a:latin typeface="Eras Bold ITC" panose="020B0907030504020204" pitchFamily="34" charset="0"/>
                </a:rPr>
                <a:t>DELIVERABLES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834621" y="980728"/>
            <a:ext cx="8492207" cy="36724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Initial </a:t>
            </a:r>
            <a:r>
              <a:rPr lang="en-US" sz="1800" dirty="0">
                <a:solidFill>
                  <a:schemeClr val="tx1"/>
                </a:solidFill>
              </a:rPr>
              <a:t>report </a:t>
            </a:r>
            <a:r>
              <a:rPr lang="en-US" sz="1800" dirty="0" smtClean="0">
                <a:solidFill>
                  <a:schemeClr val="tx1"/>
                </a:solidFill>
              </a:rPr>
              <a:t>contain the questionnaire and which </a:t>
            </a:r>
            <a:r>
              <a:rPr lang="en-US" sz="1800" dirty="0">
                <a:solidFill>
                  <a:schemeClr val="tx1"/>
                </a:solidFill>
              </a:rPr>
              <a:t>describes the scope, objectives, methodology, timeline for carrying out the </a:t>
            </a:r>
            <a:r>
              <a:rPr lang="en-US" sz="1800" dirty="0" smtClean="0">
                <a:solidFill>
                  <a:schemeClr val="tx1"/>
                </a:solidFill>
              </a:rPr>
              <a:t>work and the </a:t>
            </a:r>
            <a:r>
              <a:rPr lang="en-US" sz="1800" dirty="0">
                <a:solidFill>
                  <a:schemeClr val="tx1"/>
                </a:solidFill>
              </a:rPr>
              <a:t>main results </a:t>
            </a:r>
            <a:r>
              <a:rPr lang="en-US" sz="1800" dirty="0" smtClean="0">
                <a:solidFill>
                  <a:schemeClr val="tx1"/>
                </a:solidFill>
              </a:rPr>
              <a:t>expected. </a:t>
            </a:r>
          </a:p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Final </a:t>
            </a:r>
            <a:r>
              <a:rPr lang="en-US" sz="1800" dirty="0">
                <a:solidFill>
                  <a:schemeClr val="tx1"/>
                </a:solidFill>
              </a:rPr>
              <a:t>report on the </a:t>
            </a:r>
            <a:r>
              <a:rPr lang="en-US" sz="1800" dirty="0" smtClean="0">
                <a:solidFill>
                  <a:schemeClr val="tx1"/>
                </a:solidFill>
              </a:rPr>
              <a:t>assessment </a:t>
            </a:r>
            <a:r>
              <a:rPr lang="en-US" sz="1800" dirty="0">
                <a:solidFill>
                  <a:schemeClr val="tx1"/>
                </a:solidFill>
              </a:rPr>
              <a:t>of the </a:t>
            </a:r>
            <a:r>
              <a:rPr lang="en-US" sz="1800" dirty="0" smtClean="0">
                <a:solidFill>
                  <a:schemeClr val="tx1"/>
                </a:solidFill>
              </a:rPr>
              <a:t>WG and TN, including wins, </a:t>
            </a:r>
            <a:r>
              <a:rPr lang="en-US" sz="1800" dirty="0">
                <a:solidFill>
                  <a:schemeClr val="tx1"/>
                </a:solidFill>
              </a:rPr>
              <a:t>challenges, and proposals on how to improve the </a:t>
            </a:r>
            <a:r>
              <a:rPr lang="en-US" sz="1800" dirty="0" smtClean="0">
                <a:solidFill>
                  <a:schemeClr val="tx1"/>
                </a:solidFill>
              </a:rPr>
              <a:t>functioning of the WG and TN.</a:t>
            </a:r>
            <a:endParaRPr lang="en-US" sz="18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ø"/>
            </a:pP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785178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6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kern="0" dirty="0" smtClean="0">
                  <a:latin typeface="Eras Bold ITC" panose="020B0907030504020204" pitchFamily="34" charset="0"/>
                </a:rPr>
                <a:t>RECOMMENDATIONS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834621" y="980728"/>
            <a:ext cx="8492207" cy="51125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noFill/>
            <a:round/>
            <a:headEnd/>
            <a:tailEnd/>
          </a:ln>
          <a:effectLst>
            <a:outerShdw blurRad="63500" dist="71842" dir="2700000" algn="ctr" rotWithShape="0">
              <a:srgbClr val="DDDDDD">
                <a:alpha val="74997"/>
              </a:srgbClr>
            </a:outerShdw>
          </a:effectLst>
        </p:spPr>
        <p:txBody>
          <a:bodyPr anchor="ctr"/>
          <a:lstStyle/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Recommendations </a:t>
            </a:r>
            <a:r>
              <a:rPr lang="en-US" sz="1800" dirty="0">
                <a:solidFill>
                  <a:schemeClr val="tx1"/>
                </a:solidFill>
              </a:rPr>
              <a:t>will be made towards establishing highly functional UN-GGIM: Africa </a:t>
            </a:r>
            <a:r>
              <a:rPr lang="en-US" sz="1800" dirty="0">
                <a:solidFill>
                  <a:schemeClr val="tx1"/>
                </a:solidFill>
              </a:rPr>
              <a:t>WG and TN by </a:t>
            </a:r>
            <a:r>
              <a:rPr lang="en-US" sz="1800" dirty="0">
                <a:solidFill>
                  <a:schemeClr val="tx1"/>
                </a:solidFill>
              </a:rPr>
              <a:t>significantly improving the way they perform their activities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Composition </a:t>
            </a:r>
            <a:r>
              <a:rPr lang="en-US" sz="1800" dirty="0">
                <a:solidFill>
                  <a:schemeClr val="tx1"/>
                </a:solidFill>
              </a:rPr>
              <a:t>and structure, </a:t>
            </a:r>
            <a:r>
              <a:rPr lang="en-US" sz="1800" dirty="0" smtClean="0">
                <a:solidFill>
                  <a:schemeClr val="tx1"/>
                </a:solidFill>
              </a:rPr>
              <a:t>and leadership</a:t>
            </a:r>
            <a:endParaRPr lang="en-US" sz="1800" dirty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Collaboration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dirty="0">
                <a:solidFill>
                  <a:schemeClr val="tx1"/>
                </a:solidFill>
              </a:rPr>
              <a:t>coordination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Regular meetings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Communication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dirty="0">
                <a:solidFill>
                  <a:schemeClr val="tx1"/>
                </a:solidFill>
              </a:rPr>
              <a:t>reporting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Capacity building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Aligning activities with </a:t>
            </a:r>
            <a:r>
              <a:rPr lang="en-US" sz="1800" dirty="0">
                <a:solidFill>
                  <a:schemeClr val="tx1"/>
                </a:solidFill>
              </a:rPr>
              <a:t>the strategic objectives of UN-GGIM: </a:t>
            </a:r>
            <a:r>
              <a:rPr lang="en-US" sz="1800" dirty="0">
                <a:solidFill>
                  <a:schemeClr val="tx1"/>
                </a:solidFill>
              </a:rPr>
              <a:t>Africa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Promoting </a:t>
            </a:r>
            <a:r>
              <a:rPr lang="en-US" sz="1800" dirty="0">
                <a:solidFill>
                  <a:schemeClr val="tx1"/>
                </a:solidFill>
              </a:rPr>
              <a:t>cooperation with diverse </a:t>
            </a:r>
            <a:r>
              <a:rPr lang="en-US" sz="1800" dirty="0">
                <a:solidFill>
                  <a:schemeClr val="tx1"/>
                </a:solidFill>
              </a:rPr>
              <a:t>stakeholders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Limiting </a:t>
            </a:r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groups to an optimal number</a:t>
            </a:r>
          </a:p>
          <a:p>
            <a:pPr marL="800100" lvl="1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chemeClr val="tx1"/>
                </a:solidFill>
              </a:rPr>
              <a:t>Etc</a:t>
            </a:r>
            <a:r>
              <a:rPr lang="en-US" sz="1800" dirty="0" smtClean="0">
                <a:solidFill>
                  <a:schemeClr val="tx1"/>
                </a:solidFill>
              </a:rPr>
              <a:t>,</a:t>
            </a:r>
            <a:endParaRPr lang="en-US" sz="1800" dirty="0">
              <a:solidFill>
                <a:schemeClr val="tx1"/>
              </a:solidFill>
            </a:endParaRPr>
          </a:p>
          <a:p>
            <a:pPr marL="1257300" lvl="2" indent="-342900">
              <a:buClr>
                <a:srgbClr val="0819B8"/>
              </a:buClr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819B8"/>
              </a:buClr>
              <a:buFont typeface="Arial" panose="020B0604020202020204" pitchFamily="34" charset="0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recommendations will focus on specific and achievable action items whose implementation will be accompanied by concrete measures and for which progress and effectiveness could be monitored and measured.</a:t>
            </a:r>
          </a:p>
          <a:p>
            <a:pPr marL="285750" lvl="0" indent="-285750">
              <a:buFont typeface="Arial" panose="020B0604020202020204" pitchFamily="34" charset="0"/>
              <a:buChar char="ø"/>
            </a:pPr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4" name="Espace réservé du numéro de diapositive 1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781E46-553E-4E38-AE25-B777B65AE360}" type="slidenum">
              <a:rPr lang="en-US" altLang="fr-FR" sz="20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fr-FR" sz="2000"/>
          </a:p>
        </p:txBody>
      </p:sp>
      <p:grpSp>
        <p:nvGrpSpPr>
          <p:cNvPr id="27" name="Groupe 26"/>
          <p:cNvGrpSpPr/>
          <p:nvPr/>
        </p:nvGrpSpPr>
        <p:grpSpPr>
          <a:xfrm>
            <a:off x="671946" y="51534"/>
            <a:ext cx="8644418" cy="785178"/>
            <a:chOff x="372457" y="4422964"/>
            <a:chExt cx="7449133" cy="79704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Rectangle à coins arrondis 28"/>
            <p:cNvSpPr/>
            <p:nvPr/>
          </p:nvSpPr>
          <p:spPr>
            <a:xfrm>
              <a:off x="372457" y="4422964"/>
              <a:ext cx="7449133" cy="797040"/>
            </a:xfrm>
            <a:prstGeom prst="roundRect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oneTexte 29"/>
            <p:cNvSpPr txBox="1"/>
            <p:nvPr/>
          </p:nvSpPr>
          <p:spPr>
            <a:xfrm>
              <a:off x="411365" y="4461872"/>
              <a:ext cx="7371317" cy="719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997" tIns="0" rIns="206997" bIns="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</a:pPr>
              <a:r>
                <a:rPr lang="fr-FR" sz="2400" b="1" cap="small" dirty="0" smtClean="0">
                  <a:latin typeface="Eras Bold ITC" pitchFamily="34" charset="0"/>
                </a:rPr>
                <a:t>7 </a:t>
              </a:r>
              <a:r>
                <a:rPr lang="fr-FR" sz="2800" b="1" cap="small" dirty="0" smtClean="0">
                  <a:latin typeface="Eras Bold ITC" pitchFamily="34" charset="0"/>
                </a:rPr>
                <a:t>– </a:t>
              </a:r>
              <a:r>
                <a:rPr lang="fr-FR" sz="2000" dirty="0" smtClean="0">
                  <a:latin typeface="Eras Bold ITC" panose="020B0907030504020204" pitchFamily="34" charset="0"/>
                </a:rPr>
                <a:t>QUESTIONNAIRE FOR THE ASSESSMENT OF </a:t>
              </a:r>
              <a:r>
                <a:rPr lang="fr-FR" sz="2000" dirty="0">
                  <a:latin typeface="Eras Bold ITC" panose="020B0907030504020204" pitchFamily="34" charset="0"/>
                </a:rPr>
                <a:t>THE </a:t>
              </a:r>
              <a:r>
                <a:rPr lang="fr-FR" sz="2000" dirty="0" smtClean="0">
                  <a:latin typeface="Eras Bold ITC" panose="020B0907030504020204" pitchFamily="34" charset="0"/>
                </a:rPr>
                <a:t>WORKING GROUPS AND THEMATIC NETWORKS</a:t>
              </a:r>
              <a:endParaRPr lang="en-US" sz="2000" cap="small" dirty="0">
                <a:latin typeface="Eras Bold ITC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005129" y="980435"/>
            <a:ext cx="826835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TARGETED STAKEHOLDERS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US" sz="11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EXECUTIVE </a:t>
            </a:r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BOARD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UN-GGIM SECRETARIAT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CONVENERS OF THE WORKING GROUPS AND THEMATIC NETWORKS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MEMBERS OF THE WORKING GROUPS AND THEMATIC NETWORKS</a:t>
            </a:r>
            <a:endParaRPr lang="en-US" sz="1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 STATES </a:t>
            </a:r>
            <a:endParaRPr lang="en-US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4080" y="3134915"/>
            <a:ext cx="8023375" cy="283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SURVEY </a:t>
            </a:r>
            <a:r>
              <a:rPr lang="en-US" sz="2000" b="1" dirty="0" smtClean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RESPONDENT: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00"/>
              </a:lnSpc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555"/>
              </a:lnSpc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OF ORGANIZATION: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OF DIRECTORATE OR DEPARTMENT </a:t>
            </a: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 COUNTRY:</a:t>
            </a: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OF RESPONDENT</a:t>
            </a: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TO UN-GGIM: Africa (ex. Executive Board, Secretariat, WG Convener, WG Member)</a:t>
            </a: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TELEPHONE/WHATSAPP:</a:t>
            </a:r>
          </a:p>
          <a:p>
            <a:pPr marL="783590" lvl="1" indent="-285750" algn="just">
              <a:spcAft>
                <a:spcPts val="0"/>
              </a:spcAft>
              <a:buClr>
                <a:srgbClr val="0819B8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E-MAIL ADDRESS:</a:t>
            </a:r>
          </a:p>
        </p:txBody>
      </p:sp>
    </p:spTree>
    <p:extLst>
      <p:ext uri="{BB962C8B-B14F-4D97-AF65-F5344CB8AC3E}">
        <p14:creationId xmlns:p14="http://schemas.microsoft.com/office/powerpoint/2010/main" val="9426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itchFamily="34" charset="0"/>
            <a:ea typeface="ヒラギノ角ゴ Pro W3" charset="-128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 droits.pot</Template>
  <TotalTime>19515</TotalTime>
  <Words>1031</Words>
  <Application>Microsoft Office PowerPoint</Application>
  <PresentationFormat>Format A4 (210 x 297 mm)</PresentationFormat>
  <Paragraphs>144</Paragraphs>
  <Slides>13</Slides>
  <Notes>13</Notes>
  <HiddenSlides>0</HiddenSlides>
  <MMClips>0</MMClips>
  <ScaleCrop>false</ScaleCrop>
  <HeadingPairs>
    <vt:vector size="8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9" baseType="lpstr">
      <vt:lpstr>ＭＳ Ｐゴシック</vt:lpstr>
      <vt:lpstr>Arial</vt:lpstr>
      <vt:lpstr>Berlin Sans FB Demi</vt:lpstr>
      <vt:lpstr>Calibri</vt:lpstr>
      <vt:lpstr>Eras Bold ITC</vt:lpstr>
      <vt:lpstr>Gill Sans MT</vt:lpstr>
      <vt:lpstr>Helvetica</vt:lpstr>
      <vt:lpstr>Times New Roman</vt:lpstr>
      <vt:lpstr>Verdana</vt:lpstr>
      <vt:lpstr>Wingdings</vt:lpstr>
      <vt:lpstr>ヒラギノ角ゴ Pro W3</vt:lpstr>
      <vt:lpstr>Conception personnalisée</vt:lpstr>
      <vt:lpstr>2_Conception personnalisée</vt:lpstr>
      <vt:lpstr>1_Conception personnalisée</vt:lpstr>
      <vt:lpstr>6_blank</vt:lpstr>
      <vt:lpstr>Microsoft Word Picture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Dorigo consultants pour TBWA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Altran Group presentation</dc:title>
  <dc:creator>Virginie Toussaint</dc:creator>
  <dc:description>Version 1.0b du 23/10/2006</dc:description>
  <cp:lastModifiedBy>Oumar H.</cp:lastModifiedBy>
  <cp:revision>968</cp:revision>
  <cp:lastPrinted>2016-05-26T16:06:57Z</cp:lastPrinted>
  <dcterms:created xsi:type="dcterms:W3CDTF">2006-09-22T09:09:53Z</dcterms:created>
  <dcterms:modified xsi:type="dcterms:W3CDTF">2023-08-16T09:31:21Z</dcterms:modified>
</cp:coreProperties>
</file>