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13"/>
  </p:notesMasterIdLst>
  <p:handoutMasterIdLst>
    <p:handoutMasterId r:id="rId14"/>
  </p:handoutMasterIdLst>
  <p:sldIdLst>
    <p:sldId id="905" r:id="rId5"/>
    <p:sldId id="892" r:id="rId6"/>
    <p:sldId id="891" r:id="rId7"/>
    <p:sldId id="909" r:id="rId8"/>
    <p:sldId id="902" r:id="rId9"/>
    <p:sldId id="903" r:id="rId10"/>
    <p:sldId id="901" r:id="rId11"/>
    <p:sldId id="635" r:id="rId12"/>
  </p:sldIdLst>
  <p:sldSz cx="9906000" cy="6858000" type="A4"/>
  <p:notesSz cx="9309100" cy="7023100"/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9A42E67-AD45-45EF-8C00-AA30239C6F4B}">
          <p14:sldIdLst>
            <p14:sldId id="905"/>
            <p14:sldId id="892"/>
            <p14:sldId id="891"/>
            <p14:sldId id="909"/>
            <p14:sldId id="902"/>
            <p14:sldId id="903"/>
            <p14:sldId id="901"/>
            <p14:sldId id="6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35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orient="horz" pos="3936" userDrawn="1">
          <p15:clr>
            <a:srgbClr val="A4A3A4"/>
          </p15:clr>
        </p15:guide>
        <p15:guide id="4" orient="horz" pos="411" userDrawn="1">
          <p15:clr>
            <a:srgbClr val="A4A3A4"/>
          </p15:clr>
        </p15:guide>
        <p15:guide id="5" orient="horz" pos="4237" userDrawn="1">
          <p15:clr>
            <a:srgbClr val="A4A3A4"/>
          </p15:clr>
        </p15:guide>
        <p15:guide id="6" orient="horz" pos="1248" userDrawn="1">
          <p15:clr>
            <a:srgbClr val="A4A3A4"/>
          </p15:clr>
        </p15:guide>
        <p15:guide id="7" orient="horz" pos="3773" userDrawn="1">
          <p15:clr>
            <a:srgbClr val="A4A3A4"/>
          </p15:clr>
        </p15:guide>
        <p15:guide id="8" orient="horz" pos="1007" userDrawn="1">
          <p15:clr>
            <a:srgbClr val="A4A3A4"/>
          </p15:clr>
        </p15:guide>
        <p15:guide id="9" pos="2405" userDrawn="1">
          <p15:clr>
            <a:srgbClr val="A4A3A4"/>
          </p15:clr>
        </p15:guide>
        <p15:guide id="10" pos="237" userDrawn="1">
          <p15:clr>
            <a:srgbClr val="A4A3A4"/>
          </p15:clr>
        </p15:guide>
        <p15:guide id="11" pos="5945" userDrawn="1">
          <p15:clr>
            <a:srgbClr val="A4A3A4"/>
          </p15:clr>
        </p15:guide>
        <p15:guide id="12" pos="2501" userDrawn="1">
          <p15:clr>
            <a:srgbClr val="A4A3A4"/>
          </p15:clr>
        </p15:guide>
        <p15:guide id="13" pos="4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7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07BC22-1B40-2AC2-9C16-82C1ABC712D2}" name="Shuko Musemangezhi" initials="SM" userId="S::Shuko.Musemangezhi@dev.africa::234340cf-e36b-43cd-a2b6-559b07131f19" providerId="AD"/>
  <p188:author id="{900E0835-5D01-3332-9704-C7E16D3D5636}" name="Ridwan Sorunke - Dev-Afrique" initials="RD" userId="S::ridwan_dev.africa#ext#@devglobalpartners.onmicrosoft.com::1ed7c433-4369-415d-a4a7-bb69187fbf59" providerId="AD"/>
  <p188:author id="{F7C78C58-A94A-A409-0D1A-E1487849C30E}" name="Sinmi  Olayebi" initials="SO" userId="S::sinmi.olayebi_dev.africa#ext#@devglobalpartners.onmicrosoft.com::b8659905-313a-473b-bb02-cccffa9b9b6d" providerId="AD"/>
  <p188:author id="{599CB561-31D2-D358-E68E-DA1EA07C5C42}" name="Sharon Kioko" initials="SK" userId="S::sharon@dev.africa::a88b22d3-d13b-4b90-9af3-7fa26979efe8" providerId="AD"/>
  <p188:author id="{9D3C1C9A-485D-9D4E-DCB1-9A0648F377FE}" name="Promise Lawal" initials="PL" userId="S::promise@dev.africa::e3617be6-e684-404b-be93-3a2f4b7d6d50" providerId="AD"/>
  <p188:author id="{06A238B3-44D5-5536-BBB3-7E7F0E70E1C2}" name="Shuko Musemangezhi" initials="SM" userId="S::shuko.musemangezhi_dev.africa#ext#@devglobalpartners.onmicrosoft.com::28843e00-2570-4081-8618-693a2dda0232" providerId="AD"/>
  <p188:author id="{1636A9DB-05D9-9D20-DC40-BF7B06BA15C9}" name="Lisa Schol" initials="LS" userId="S::lisa.schol@dev.global::5c019bd5-2883-4701-8a49-d03b7feda666" providerId="AD"/>
  <p188:author id="{D37966E8-D3FE-E784-FB6A-9B1CE819379B}" name="Lisa Schol" initials="LS" userId="Lisa Schol" providerId="None"/>
  <p188:author id="{AD7AFDF0-535B-9A91-7E71-0055D2698DAE}" name="Roqeebah Olaoniye" initials="RO" userId="S::roqeebah.olaoniye@devafrique.com::3280d2a5-4823-4d3e-be03-9c17520145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8AB"/>
    <a:srgbClr val="4B98D9"/>
    <a:srgbClr val="8EBEE6"/>
    <a:srgbClr val="4FAB9C"/>
    <a:srgbClr val="246CA8"/>
    <a:srgbClr val="E3EFF9"/>
    <a:srgbClr val="CCE2F4"/>
    <a:srgbClr val="000000"/>
    <a:srgbClr val="10314C"/>
    <a:srgbClr val="DD6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D3021-0C95-FA6C-DCB5-F8FD47C092CC}" v="241" dt="2023-08-15T12:33:10.780"/>
    <p1510:client id="{12DDF00A-FE8F-4B55-893C-5529A5ED6962}" v="358" vWet="360" dt="2023-08-15T09:29:33.670"/>
    <p1510:client id="{1965B298-EA5A-3616-7DBC-7D8875529ECF}" v="1542" dt="2023-08-14T23:43:52.210"/>
    <p1510:client id="{39DA2C8E-F6BF-1E07-5966-F30EA3924E5A}" v="2208" dt="2023-08-15T11:39:36.765"/>
    <p1510:client id="{4F888CB8-54E5-B5C5-DDBA-F99E0EF51A09}" v="2" dt="2023-08-14T11:55:42.880"/>
    <p1510:client id="{50FD263B-10C5-00A9-C54A-BB70D8ADBBBB}" v="1555" dt="2023-08-14T11:28:07.875"/>
    <p1510:client id="{725AC5D4-F9ED-589E-5BD6-0F05822A4BAE}" v="52" dt="2023-08-15T12:56:58.552"/>
    <p1510:client id="{F2FD45B2-80CF-8953-BB93-9056E057E139}" v="823" dt="2023-08-14T19:40:54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835"/>
        <p:guide orient="horz" pos="599"/>
        <p:guide orient="horz" pos="3936"/>
        <p:guide orient="horz" pos="411"/>
        <p:guide orient="horz" pos="4237"/>
        <p:guide orient="horz" pos="1248"/>
        <p:guide orient="horz" pos="3773"/>
        <p:guide orient="horz" pos="1007"/>
        <p:guide pos="2405"/>
        <p:guide pos="237"/>
        <p:guide pos="5945"/>
        <p:guide pos="2501"/>
        <p:guide pos="421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17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ie Van Gordon" userId="S::mollie.vangordon@gatesfoundation.org::4f79d8c0-876e-42f0-afd8-1d7781b0f97e" providerId="AD" clId="Web-{057D3021-0C95-FA6C-DCB5-F8FD47C092CC}"/>
    <pc:docChg chg="addSld delSld modSld modSection">
      <pc:chgData name="Mollie Van Gordon" userId="S::mollie.vangordon@gatesfoundation.org::4f79d8c0-876e-42f0-afd8-1d7781b0f97e" providerId="AD" clId="Web-{057D3021-0C95-FA6C-DCB5-F8FD47C092CC}" dt="2023-08-15T12:33:10.780" v="218" actId="20577"/>
      <pc:docMkLst>
        <pc:docMk/>
      </pc:docMkLst>
      <pc:sldChg chg="del">
        <pc:chgData name="Mollie Van Gordon" userId="S::mollie.vangordon@gatesfoundation.org::4f79d8c0-876e-42f0-afd8-1d7781b0f97e" providerId="AD" clId="Web-{057D3021-0C95-FA6C-DCB5-F8FD47C092CC}" dt="2023-08-15T11:41:39.113" v="12"/>
        <pc:sldMkLst>
          <pc:docMk/>
          <pc:sldMk cId="1517764579" sldId="578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3"/>
        <pc:sldMkLst>
          <pc:docMk/>
          <pc:sldMk cId="3853837170" sldId="876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2"/>
        <pc:sldMkLst>
          <pc:docMk/>
          <pc:sldMk cId="1304714595" sldId="883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1"/>
        <pc:sldMkLst>
          <pc:docMk/>
          <pc:sldMk cId="3535881165" sldId="885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0"/>
        <pc:sldMkLst>
          <pc:docMk/>
          <pc:sldMk cId="682671030" sldId="888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9.004" v="8"/>
        <pc:sldMkLst>
          <pc:docMk/>
          <pc:sldMk cId="2973114624" sldId="889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9.051" v="10"/>
        <pc:sldMkLst>
          <pc:docMk/>
          <pc:sldMk cId="272015479" sldId="890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9.113" v="11"/>
        <pc:sldMkLst>
          <pc:docMk/>
          <pc:sldMk cId="3116471939" sldId="893"/>
        </pc:sldMkLst>
      </pc:sldChg>
      <pc:sldChg chg="addSp delSp modSp del">
        <pc:chgData name="Mollie Van Gordon" userId="S::mollie.vangordon@gatesfoundation.org::4f79d8c0-876e-42f0-afd8-1d7781b0f97e" providerId="AD" clId="Web-{057D3021-0C95-FA6C-DCB5-F8FD47C092CC}" dt="2023-08-15T12:31:24.574" v="211"/>
        <pc:sldMkLst>
          <pc:docMk/>
          <pc:sldMk cId="1923989429" sldId="897"/>
        </pc:sldMkLst>
        <pc:spChg chg="mod">
          <ac:chgData name="Mollie Van Gordon" userId="S::mollie.vangordon@gatesfoundation.org::4f79d8c0-876e-42f0-afd8-1d7781b0f97e" providerId="AD" clId="Web-{057D3021-0C95-FA6C-DCB5-F8FD47C092CC}" dt="2023-08-15T12:19:14.615" v="152" actId="20577"/>
          <ac:spMkLst>
            <pc:docMk/>
            <pc:sldMk cId="1923989429" sldId="897"/>
            <ac:spMk id="5" creationId="{53850CB6-5802-99CA-2C77-B6FF49BAB8D2}"/>
          </ac:spMkLst>
        </pc:spChg>
        <pc:grpChg chg="del">
          <ac:chgData name="Mollie Van Gordon" userId="S::mollie.vangordon@gatesfoundation.org::4f79d8c0-876e-42f0-afd8-1d7781b0f97e" providerId="AD" clId="Web-{057D3021-0C95-FA6C-DCB5-F8FD47C092CC}" dt="2023-08-15T11:48:21.453" v="45"/>
          <ac:grpSpMkLst>
            <pc:docMk/>
            <pc:sldMk cId="1923989429" sldId="897"/>
            <ac:grpSpMk id="14" creationId="{5C7C8DFD-C8D9-D4A2-C6CE-0E580D2F821C}"/>
          </ac:grpSpMkLst>
        </pc:grpChg>
        <pc:grpChg chg="del">
          <ac:chgData name="Mollie Van Gordon" userId="S::mollie.vangordon@gatesfoundation.org::4f79d8c0-876e-42f0-afd8-1d7781b0f97e" providerId="AD" clId="Web-{057D3021-0C95-FA6C-DCB5-F8FD47C092CC}" dt="2023-08-15T11:48:23.797" v="46"/>
          <ac:grpSpMkLst>
            <pc:docMk/>
            <pc:sldMk cId="1923989429" sldId="897"/>
            <ac:grpSpMk id="18" creationId="{4FC7DE4D-BDE7-C1E3-73C0-033D65078665}"/>
          </ac:grpSpMkLst>
        </pc:grpChg>
        <pc:grpChg chg="add">
          <ac:chgData name="Mollie Van Gordon" userId="S::mollie.vangordon@gatesfoundation.org::4f79d8c0-876e-42f0-afd8-1d7781b0f97e" providerId="AD" clId="Web-{057D3021-0C95-FA6C-DCB5-F8FD47C092CC}" dt="2023-08-15T11:48:24.984" v="47"/>
          <ac:grpSpMkLst>
            <pc:docMk/>
            <pc:sldMk cId="1923989429" sldId="897"/>
            <ac:grpSpMk id="20" creationId="{B24234AC-E6D8-84BF-9DB1-8D8C07F7EF8D}"/>
          </ac:grpSpMkLst>
        </pc:grpChg>
        <pc:grpChg chg="add">
          <ac:chgData name="Mollie Van Gordon" userId="S::mollie.vangordon@gatesfoundation.org::4f79d8c0-876e-42f0-afd8-1d7781b0f97e" providerId="AD" clId="Web-{057D3021-0C95-FA6C-DCB5-F8FD47C092CC}" dt="2023-08-15T11:48:25.031" v="48"/>
          <ac:grpSpMkLst>
            <pc:docMk/>
            <pc:sldMk cId="1923989429" sldId="897"/>
            <ac:grpSpMk id="24" creationId="{2024DD1F-DCC9-420B-F3B0-F5B025517836}"/>
          </ac:grpSpMkLst>
        </pc:grpChg>
        <pc:grpChg chg="mod">
          <ac:chgData name="Mollie Van Gordon" userId="S::mollie.vangordon@gatesfoundation.org::4f79d8c0-876e-42f0-afd8-1d7781b0f97e" providerId="AD" clId="Web-{057D3021-0C95-FA6C-DCB5-F8FD47C092CC}" dt="2023-08-15T11:48:40.813" v="51" actId="1076"/>
          <ac:grpSpMkLst>
            <pc:docMk/>
            <pc:sldMk cId="1923989429" sldId="897"/>
            <ac:grpSpMk id="74" creationId="{ECCCCC0E-C904-AD4F-C237-44D8D683209E}"/>
          </ac:grpSpMkLst>
        </pc:grpChg>
      </pc:sldChg>
      <pc:sldChg chg="del">
        <pc:chgData name="Mollie Van Gordon" userId="S::mollie.vangordon@gatesfoundation.org::4f79d8c0-876e-42f0-afd8-1d7781b0f97e" providerId="AD" clId="Web-{057D3021-0C95-FA6C-DCB5-F8FD47C092CC}" dt="2023-08-15T11:41:38.957" v="7"/>
        <pc:sldMkLst>
          <pc:docMk/>
          <pc:sldMk cId="1037625774" sldId="898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6"/>
        <pc:sldMkLst>
          <pc:docMk/>
          <pc:sldMk cId="2580506586" sldId="899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8.957" v="5"/>
        <pc:sldMkLst>
          <pc:docMk/>
          <pc:sldMk cId="1512773076" sldId="900"/>
        </pc:sldMkLst>
      </pc:sldChg>
      <pc:sldChg chg="modSp">
        <pc:chgData name="Mollie Van Gordon" userId="S::mollie.vangordon@gatesfoundation.org::4f79d8c0-876e-42f0-afd8-1d7781b0f97e" providerId="AD" clId="Web-{057D3021-0C95-FA6C-DCB5-F8FD47C092CC}" dt="2023-08-15T12:33:10.780" v="218" actId="20577"/>
        <pc:sldMkLst>
          <pc:docMk/>
          <pc:sldMk cId="1412134944" sldId="901"/>
        </pc:sldMkLst>
        <pc:spChg chg="mod">
          <ac:chgData name="Mollie Van Gordon" userId="S::mollie.vangordon@gatesfoundation.org::4f79d8c0-876e-42f0-afd8-1d7781b0f97e" providerId="AD" clId="Web-{057D3021-0C95-FA6C-DCB5-F8FD47C092CC}" dt="2023-08-15T12:32:44.107" v="214" actId="20577"/>
          <ac:spMkLst>
            <pc:docMk/>
            <pc:sldMk cId="1412134944" sldId="901"/>
            <ac:spMk id="20" creationId="{7A1D1C1E-CA74-3DFE-3686-10998BFFDF45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33:10.780" v="218" actId="20577"/>
          <ac:spMkLst>
            <pc:docMk/>
            <pc:sldMk cId="1412134944" sldId="901"/>
            <ac:spMk id="53" creationId="{DF375272-0819-89FC-B324-FB233162E031}"/>
          </ac:spMkLst>
        </pc:spChg>
      </pc:sldChg>
      <pc:sldChg chg="modSp">
        <pc:chgData name="Mollie Van Gordon" userId="S::mollie.vangordon@gatesfoundation.org::4f79d8c0-876e-42f0-afd8-1d7781b0f97e" providerId="AD" clId="Web-{057D3021-0C95-FA6C-DCB5-F8FD47C092CC}" dt="2023-08-15T12:13:04.792" v="105" actId="1076"/>
        <pc:sldMkLst>
          <pc:docMk/>
          <pc:sldMk cId="1651114456" sldId="902"/>
        </pc:sldMkLst>
        <pc:spChg chg="mod">
          <ac:chgData name="Mollie Van Gordon" userId="S::mollie.vangordon@gatesfoundation.org::4f79d8c0-876e-42f0-afd8-1d7781b0f97e" providerId="AD" clId="Web-{057D3021-0C95-FA6C-DCB5-F8FD47C092CC}" dt="2023-08-15T12:13:04.792" v="105" actId="1076"/>
          <ac:spMkLst>
            <pc:docMk/>
            <pc:sldMk cId="1651114456" sldId="902"/>
            <ac:spMk id="13" creationId="{E6632422-FD22-58B0-5032-CC9E41238FE7}"/>
          </ac:spMkLst>
        </pc:spChg>
      </pc:sldChg>
      <pc:sldChg chg="modSp">
        <pc:chgData name="Mollie Van Gordon" userId="S::mollie.vangordon@gatesfoundation.org::4f79d8c0-876e-42f0-afd8-1d7781b0f97e" providerId="AD" clId="Web-{057D3021-0C95-FA6C-DCB5-F8FD47C092CC}" dt="2023-08-15T12:29:53.008" v="210" actId="20577"/>
        <pc:sldMkLst>
          <pc:docMk/>
          <pc:sldMk cId="3081123420" sldId="903"/>
        </pc:sldMkLst>
        <pc:spChg chg="mod">
          <ac:chgData name="Mollie Van Gordon" userId="S::mollie.vangordon@gatesfoundation.org::4f79d8c0-876e-42f0-afd8-1d7781b0f97e" providerId="AD" clId="Web-{057D3021-0C95-FA6C-DCB5-F8FD47C092CC}" dt="2023-08-15T12:29:53.008" v="210" actId="20577"/>
          <ac:spMkLst>
            <pc:docMk/>
            <pc:sldMk cId="3081123420" sldId="903"/>
            <ac:spMk id="2" creationId="{C89CB1F2-C989-DF28-7CE6-6E6BDECF7E8A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25:43.408" v="202" actId="20577"/>
          <ac:spMkLst>
            <pc:docMk/>
            <pc:sldMk cId="3081123420" sldId="903"/>
            <ac:spMk id="6" creationId="{8B232DAA-DC4E-CF5B-2941-5CB0C8111F90}"/>
          </ac:spMkLst>
        </pc:spChg>
        <pc:picChg chg="mod">
          <ac:chgData name="Mollie Van Gordon" userId="S::mollie.vangordon@gatesfoundation.org::4f79d8c0-876e-42f0-afd8-1d7781b0f97e" providerId="AD" clId="Web-{057D3021-0C95-FA6C-DCB5-F8FD47C092CC}" dt="2023-08-15T12:14:25.716" v="110" actId="1076"/>
          <ac:picMkLst>
            <pc:docMk/>
            <pc:sldMk cId="3081123420" sldId="903"/>
            <ac:picMk id="10" creationId="{EF9FF752-CB98-13E0-B47B-F87D646EA99B}"/>
          </ac:picMkLst>
        </pc:picChg>
      </pc:sldChg>
      <pc:sldChg chg="del">
        <pc:chgData name="Mollie Van Gordon" userId="S::mollie.vangordon@gatesfoundation.org::4f79d8c0-876e-42f0-afd8-1d7781b0f97e" providerId="AD" clId="Web-{057D3021-0C95-FA6C-DCB5-F8FD47C092CC}" dt="2023-08-15T11:41:38.957" v="4"/>
        <pc:sldMkLst>
          <pc:docMk/>
          <pc:sldMk cId="2806441269" sldId="904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9.019" v="9"/>
        <pc:sldMkLst>
          <pc:docMk/>
          <pc:sldMk cId="3902117259" sldId="906"/>
        </pc:sldMkLst>
      </pc:sldChg>
      <pc:sldChg chg="addSp modSp del">
        <pc:chgData name="Mollie Van Gordon" userId="S::mollie.vangordon@gatesfoundation.org::4f79d8c0-876e-42f0-afd8-1d7781b0f97e" providerId="AD" clId="Web-{057D3021-0C95-FA6C-DCB5-F8FD47C092CC}" dt="2023-08-15T12:11:18.414" v="96"/>
        <pc:sldMkLst>
          <pc:docMk/>
          <pc:sldMk cId="1313812793" sldId="908"/>
        </pc:sldMkLst>
        <pc:spChg chg="mod">
          <ac:chgData name="Mollie Van Gordon" userId="S::mollie.vangordon@gatesfoundation.org::4f79d8c0-876e-42f0-afd8-1d7781b0f97e" providerId="AD" clId="Web-{057D3021-0C95-FA6C-DCB5-F8FD47C092CC}" dt="2023-08-15T11:46:16.621" v="35" actId="20577"/>
          <ac:spMkLst>
            <pc:docMk/>
            <pc:sldMk cId="1313812793" sldId="908"/>
            <ac:spMk id="5" creationId="{53850CB6-5802-99CA-2C77-B6FF49BAB8D2}"/>
          </ac:spMkLst>
        </pc:spChg>
        <pc:spChg chg="add mod ord">
          <ac:chgData name="Mollie Van Gordon" userId="S::mollie.vangordon@gatesfoundation.org::4f79d8c0-876e-42f0-afd8-1d7781b0f97e" providerId="AD" clId="Web-{057D3021-0C95-FA6C-DCB5-F8FD47C092CC}" dt="2023-08-15T11:49:45.158" v="57"/>
          <ac:spMkLst>
            <pc:docMk/>
            <pc:sldMk cId="1313812793" sldId="908"/>
            <ac:spMk id="13" creationId="{23CD664E-0063-96C8-96A7-C9CE72AEA4C6}"/>
          </ac:spMkLst>
        </pc:spChg>
        <pc:grpChg chg="mod">
          <ac:chgData name="Mollie Van Gordon" userId="S::mollie.vangordon@gatesfoundation.org::4f79d8c0-876e-42f0-afd8-1d7781b0f97e" providerId="AD" clId="Web-{057D3021-0C95-FA6C-DCB5-F8FD47C092CC}" dt="2023-08-15T11:47:41.545" v="42" actId="1076"/>
          <ac:grpSpMkLst>
            <pc:docMk/>
            <pc:sldMk cId="1313812793" sldId="908"/>
            <ac:grpSpMk id="2" creationId="{EAB0ABEF-3A06-CA9A-7EFF-B8CC004AC836}"/>
          </ac:grpSpMkLst>
        </pc:grpChg>
        <pc:grpChg chg="mod">
          <ac:chgData name="Mollie Van Gordon" userId="S::mollie.vangordon@gatesfoundation.org::4f79d8c0-876e-42f0-afd8-1d7781b0f97e" providerId="AD" clId="Web-{057D3021-0C95-FA6C-DCB5-F8FD47C092CC}" dt="2023-08-15T11:47:41.624" v="44" actId="1076"/>
          <ac:grpSpMkLst>
            <pc:docMk/>
            <pc:sldMk cId="1313812793" sldId="908"/>
            <ac:grpSpMk id="12" creationId="{C88979CF-ED77-126D-D5AF-B5701A8C31DD}"/>
          </ac:grpSpMkLst>
        </pc:grpChg>
        <pc:grpChg chg="mod">
          <ac:chgData name="Mollie Van Gordon" userId="S::mollie.vangordon@gatesfoundation.org::4f79d8c0-876e-42f0-afd8-1d7781b0f97e" providerId="AD" clId="Web-{057D3021-0C95-FA6C-DCB5-F8FD47C092CC}" dt="2023-08-15T11:47:41.577" v="43" actId="1076"/>
          <ac:grpSpMkLst>
            <pc:docMk/>
            <pc:sldMk cId="1313812793" sldId="908"/>
            <ac:grpSpMk id="63" creationId="{9F59792F-81CF-8F92-5F07-816F16E0B441}"/>
          </ac:grpSpMkLst>
        </pc:grpChg>
      </pc:sldChg>
      <pc:sldChg chg="modSp add replId">
        <pc:chgData name="Mollie Van Gordon" userId="S::mollie.vangordon@gatesfoundation.org::4f79d8c0-876e-42f0-afd8-1d7781b0f97e" providerId="AD" clId="Web-{057D3021-0C95-FA6C-DCB5-F8FD47C092CC}" dt="2023-08-15T12:19:32.694" v="154" actId="20577"/>
        <pc:sldMkLst>
          <pc:docMk/>
          <pc:sldMk cId="519828293" sldId="909"/>
        </pc:sldMkLst>
        <pc:spChg chg="mod">
          <ac:chgData name="Mollie Van Gordon" userId="S::mollie.vangordon@gatesfoundation.org::4f79d8c0-876e-42f0-afd8-1d7781b0f97e" providerId="AD" clId="Web-{057D3021-0C95-FA6C-DCB5-F8FD47C092CC}" dt="2023-08-15T12:19:32.694" v="154" actId="20577"/>
          <ac:spMkLst>
            <pc:docMk/>
            <pc:sldMk cId="519828293" sldId="909"/>
            <ac:spMk id="5" creationId="{53850CB6-5802-99CA-2C77-B6FF49BAB8D2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1:00.085" v="94"/>
          <ac:spMkLst>
            <pc:docMk/>
            <pc:sldMk cId="519828293" sldId="909"/>
            <ac:spMk id="6" creationId="{D9AE31D8-FCD0-A12C-F011-AFAB44830A8C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1:00.257" v="95"/>
          <ac:spMkLst>
            <pc:docMk/>
            <pc:sldMk cId="519828293" sldId="909"/>
            <ac:spMk id="7" creationId="{586DC8F7-9DBE-D40D-F0AB-78036E4E5284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51.773" v="93"/>
          <ac:spMkLst>
            <pc:docMk/>
            <pc:sldMk cId="519828293" sldId="909"/>
            <ac:spMk id="20" creationId="{BE42243E-A752-293E-2236-6F1C558380E9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29.960" v="88"/>
          <ac:spMkLst>
            <pc:docMk/>
            <pc:sldMk cId="519828293" sldId="909"/>
            <ac:spMk id="21" creationId="{EA9303DA-A2EF-132A-0BE2-E8637D2DAAB7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43.179" v="89"/>
          <ac:spMkLst>
            <pc:docMk/>
            <pc:sldMk cId="519828293" sldId="909"/>
            <ac:spMk id="24" creationId="{E1220E4C-FC63-CC2B-1111-7022388F11EB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43.319" v="90"/>
          <ac:spMkLst>
            <pc:docMk/>
            <pc:sldMk cId="519828293" sldId="909"/>
            <ac:spMk id="25" creationId="{7A4DAF28-D845-0A3A-C02B-59E6B83E4660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43.444" v="91"/>
          <ac:spMkLst>
            <pc:docMk/>
            <pc:sldMk cId="519828293" sldId="909"/>
            <ac:spMk id="26" creationId="{0E720371-24F2-EB62-59B3-366A06E80166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10:43.569" v="92"/>
          <ac:spMkLst>
            <pc:docMk/>
            <pc:sldMk cId="519828293" sldId="909"/>
            <ac:spMk id="30" creationId="{DF3686E7-4A57-024F-C989-50705447CF8E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09:58.881" v="85" actId="1076"/>
          <ac:spMkLst>
            <pc:docMk/>
            <pc:sldMk cId="519828293" sldId="909"/>
            <ac:spMk id="38" creationId="{F5DC2FC1-6960-A4DD-F951-BD5B092696E5}"/>
          </ac:spMkLst>
        </pc:spChg>
        <pc:spChg chg="mod">
          <ac:chgData name="Mollie Van Gordon" userId="S::mollie.vangordon@gatesfoundation.org::4f79d8c0-876e-42f0-afd8-1d7781b0f97e" providerId="AD" clId="Web-{057D3021-0C95-FA6C-DCB5-F8FD47C092CC}" dt="2023-08-15T12:09:22.942" v="68" actId="1076"/>
          <ac:spMkLst>
            <pc:docMk/>
            <pc:sldMk cId="519828293" sldId="909"/>
            <ac:spMk id="39" creationId="{1019C8D4-7E34-2CE8-A3C3-20EA42F1D743}"/>
          </ac:spMkLst>
        </pc:spChg>
        <pc:picChg chg="mod">
          <ac:chgData name="Mollie Van Gordon" userId="S::mollie.vangordon@gatesfoundation.org::4f79d8c0-876e-42f0-afd8-1d7781b0f97e" providerId="AD" clId="Web-{057D3021-0C95-FA6C-DCB5-F8FD47C092CC}" dt="2023-08-15T12:09:58.756" v="84" actId="1076"/>
          <ac:picMkLst>
            <pc:docMk/>
            <pc:sldMk cId="519828293" sldId="909"/>
            <ac:picMk id="35" creationId="{2C6A1F09-869B-B66C-FB5F-BDA033DECF91}"/>
          </ac:picMkLst>
        </pc:picChg>
        <pc:picChg chg="mod">
          <ac:chgData name="Mollie Van Gordon" userId="S::mollie.vangordon@gatesfoundation.org::4f79d8c0-876e-42f0-afd8-1d7781b0f97e" providerId="AD" clId="Web-{057D3021-0C95-FA6C-DCB5-F8FD47C092CC}" dt="2023-08-15T12:09:22.770" v="67" actId="1076"/>
          <ac:picMkLst>
            <pc:docMk/>
            <pc:sldMk cId="519828293" sldId="909"/>
            <ac:picMk id="36" creationId="{52FE8E0A-3CF2-26B0-6B68-8E7F70CAD0F3}"/>
          </ac:picMkLst>
        </pc:picChg>
      </pc:sldChg>
      <pc:sldChg chg="del">
        <pc:chgData name="Mollie Van Gordon" userId="S::mollie.vangordon@gatesfoundation.org::4f79d8c0-876e-42f0-afd8-1d7781b0f97e" providerId="AD" clId="Web-{057D3021-0C95-FA6C-DCB5-F8FD47C092CC}" dt="2023-08-15T11:41:39.129" v="14"/>
        <pc:sldMkLst>
          <pc:docMk/>
          <pc:sldMk cId="2635214209" sldId="910"/>
        </pc:sldMkLst>
      </pc:sldChg>
      <pc:sldChg chg="del">
        <pc:chgData name="Mollie Van Gordon" userId="S::mollie.vangordon@gatesfoundation.org::4f79d8c0-876e-42f0-afd8-1d7781b0f97e" providerId="AD" clId="Web-{057D3021-0C95-FA6C-DCB5-F8FD47C092CC}" dt="2023-08-15T11:41:39.129" v="13"/>
        <pc:sldMkLst>
          <pc:docMk/>
          <pc:sldMk cId="2414040477" sldId="911"/>
        </pc:sldMkLst>
      </pc:sldChg>
    </pc:docChg>
  </pc:docChgLst>
  <pc:docChgLst>
    <pc:chgData name="Mollie Van Gordon" userId="S::mollie.vangordon@gatesfoundation.org::4f79d8c0-876e-42f0-afd8-1d7781b0f97e" providerId="AD" clId="Web-{725AC5D4-F9ED-589E-5BD6-0F05822A4BAE}"/>
    <pc:docChg chg="modSld">
      <pc:chgData name="Mollie Van Gordon" userId="S::mollie.vangordon@gatesfoundation.org::4f79d8c0-876e-42f0-afd8-1d7781b0f97e" providerId="AD" clId="Web-{725AC5D4-F9ED-589E-5BD6-0F05822A4BAE}" dt="2023-08-15T12:56:56.192" v="24" actId="20577"/>
      <pc:docMkLst>
        <pc:docMk/>
      </pc:docMkLst>
      <pc:sldChg chg="modSp">
        <pc:chgData name="Mollie Van Gordon" userId="S::mollie.vangordon@gatesfoundation.org::4f79d8c0-876e-42f0-afd8-1d7781b0f97e" providerId="AD" clId="Web-{725AC5D4-F9ED-589E-5BD6-0F05822A4BAE}" dt="2023-08-15T12:56:56.192" v="24" actId="20577"/>
        <pc:sldMkLst>
          <pc:docMk/>
          <pc:sldMk cId="1412134944" sldId="901"/>
        </pc:sldMkLst>
        <pc:spChg chg="mod">
          <ac:chgData name="Mollie Van Gordon" userId="S::mollie.vangordon@gatesfoundation.org::4f79d8c0-876e-42f0-afd8-1d7781b0f97e" providerId="AD" clId="Web-{725AC5D4-F9ED-589E-5BD6-0F05822A4BAE}" dt="2023-08-15T12:56:56.192" v="24" actId="20577"/>
          <ac:spMkLst>
            <pc:docMk/>
            <pc:sldMk cId="1412134944" sldId="901"/>
            <ac:spMk id="20" creationId="{7A1D1C1E-CA74-3DFE-3686-10998BFFDF4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C782B-5A99-4BB3-874D-201C140081FE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4D3A8193-EE72-43FA-B2FC-80A7C614B30E}">
      <dgm:prSet phldrT="[Text]"/>
      <dgm:spPr>
        <a:xfrm>
          <a:off x="1934" y="185764"/>
          <a:ext cx="2357189" cy="584997"/>
        </a:xfrm>
        <a:prstGeom prst="chevron">
          <a:avLst/>
        </a:prstGeom>
        <a:solidFill>
          <a:srgbClr val="7ECDB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W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Generation</a:t>
          </a:r>
          <a:endParaRPr lang="en-GB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1F83487-156E-4004-A7EE-B16C4C2B1119}" type="parTrans" cxnId="{0145AB80-B644-4968-98B6-AA32E6CBA311}">
      <dgm:prSet/>
      <dgm:spPr/>
      <dgm:t>
        <a:bodyPr/>
        <a:lstStyle/>
        <a:p>
          <a:endParaRPr lang="en-GB"/>
        </a:p>
      </dgm:t>
    </dgm:pt>
    <dgm:pt modelId="{93F16CC4-1799-4F9A-9C7E-FB436884A5A9}" type="sibTrans" cxnId="{0145AB80-B644-4968-98B6-AA32E6CBA311}">
      <dgm:prSet/>
      <dgm:spPr/>
      <dgm:t>
        <a:bodyPr/>
        <a:lstStyle/>
        <a:p>
          <a:endParaRPr lang="en-GB"/>
        </a:p>
      </dgm:t>
    </dgm:pt>
    <dgm:pt modelId="{5BE4C840-6FCC-44E0-A5AE-57F4F846EC14}">
      <dgm:prSet phldrT="[Text]"/>
      <dgm:spPr>
        <a:xfrm>
          <a:off x="2123405" y="185764"/>
          <a:ext cx="2357189" cy="584997"/>
        </a:xfrm>
        <a:prstGeom prst="chevron">
          <a:avLst/>
        </a:prstGeom>
        <a:solidFill>
          <a:srgbClr val="4FAB9C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W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Analysis</a:t>
          </a:r>
          <a:endParaRPr lang="en-GB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02FF01B-C429-44BE-972C-42E402B8A4DF}" type="parTrans" cxnId="{73AF4058-1F22-496D-ADA9-1FA28DA0EDC5}">
      <dgm:prSet/>
      <dgm:spPr/>
      <dgm:t>
        <a:bodyPr/>
        <a:lstStyle/>
        <a:p>
          <a:endParaRPr lang="en-GB"/>
        </a:p>
      </dgm:t>
    </dgm:pt>
    <dgm:pt modelId="{D02B731A-31CD-468E-8F65-2018DB67678B}" type="sibTrans" cxnId="{73AF4058-1F22-496D-ADA9-1FA28DA0EDC5}">
      <dgm:prSet/>
      <dgm:spPr/>
      <dgm:t>
        <a:bodyPr/>
        <a:lstStyle/>
        <a:p>
          <a:endParaRPr lang="en-GB"/>
        </a:p>
      </dgm:t>
    </dgm:pt>
    <dgm:pt modelId="{F4AF6023-D9BE-4DA4-8688-AAE78D82CA7B}">
      <dgm:prSet/>
      <dgm:spPr>
        <a:xfrm>
          <a:off x="4244875" y="185764"/>
          <a:ext cx="2357189" cy="584997"/>
        </a:xfrm>
        <a:prstGeom prst="chevron">
          <a:avLst/>
        </a:prstGeom>
        <a:solidFill>
          <a:srgbClr val="1B3B3B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W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Operationalization</a:t>
          </a:r>
          <a:endParaRPr lang="en-GB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3BB504-07E0-46AB-8D23-40CA23A449CE}" type="parTrans" cxnId="{51BCFFED-66F3-4BFF-A48A-06C41C37532F}">
      <dgm:prSet/>
      <dgm:spPr/>
      <dgm:t>
        <a:bodyPr/>
        <a:lstStyle/>
        <a:p>
          <a:endParaRPr lang="en-GB"/>
        </a:p>
      </dgm:t>
    </dgm:pt>
    <dgm:pt modelId="{8E1B25C9-EA14-41BF-BEB1-29155504BA9A}" type="sibTrans" cxnId="{51BCFFED-66F3-4BFF-A48A-06C41C37532F}">
      <dgm:prSet/>
      <dgm:spPr/>
      <dgm:t>
        <a:bodyPr/>
        <a:lstStyle/>
        <a:p>
          <a:endParaRPr lang="en-GB"/>
        </a:p>
      </dgm:t>
    </dgm:pt>
    <dgm:pt modelId="{D3D14690-F33A-4141-A4F0-69FCA0F708AF}" type="pres">
      <dgm:prSet presAssocID="{6D4C782B-5A99-4BB3-874D-201C140081FE}" presName="Name0" presStyleCnt="0">
        <dgm:presLayoutVars>
          <dgm:dir/>
          <dgm:animLvl val="lvl"/>
          <dgm:resizeHandles val="exact"/>
        </dgm:presLayoutVars>
      </dgm:prSet>
      <dgm:spPr/>
    </dgm:pt>
    <dgm:pt modelId="{6081DE49-D818-4695-92B9-D654EBBE4A81}" type="pres">
      <dgm:prSet presAssocID="{4D3A8193-EE72-43FA-B2FC-80A7C614B30E}" presName="parTxOnly" presStyleLbl="node1" presStyleIdx="0" presStyleCnt="3" custScaleY="62044">
        <dgm:presLayoutVars>
          <dgm:chMax val="0"/>
          <dgm:chPref val="0"/>
          <dgm:bulletEnabled val="1"/>
        </dgm:presLayoutVars>
      </dgm:prSet>
      <dgm:spPr/>
    </dgm:pt>
    <dgm:pt modelId="{ED1C2440-5ADF-4D27-9B79-2CBAE541AD51}" type="pres">
      <dgm:prSet presAssocID="{93F16CC4-1799-4F9A-9C7E-FB436884A5A9}" presName="parTxOnlySpace" presStyleCnt="0"/>
      <dgm:spPr/>
    </dgm:pt>
    <dgm:pt modelId="{A490509E-CCF1-4E74-8B7E-7959D3FEF986}" type="pres">
      <dgm:prSet presAssocID="{5BE4C840-6FCC-44E0-A5AE-57F4F846EC14}" presName="parTxOnly" presStyleLbl="node1" presStyleIdx="1" presStyleCnt="3" custScaleY="62044">
        <dgm:presLayoutVars>
          <dgm:chMax val="0"/>
          <dgm:chPref val="0"/>
          <dgm:bulletEnabled val="1"/>
        </dgm:presLayoutVars>
      </dgm:prSet>
      <dgm:spPr/>
    </dgm:pt>
    <dgm:pt modelId="{E78DAFB7-A6C5-47E4-93C5-35F75513185D}" type="pres">
      <dgm:prSet presAssocID="{D02B731A-31CD-468E-8F65-2018DB67678B}" presName="parTxOnlySpace" presStyleCnt="0"/>
      <dgm:spPr/>
    </dgm:pt>
    <dgm:pt modelId="{E86A42B4-5F7C-48CA-B23E-0D06C6820159}" type="pres">
      <dgm:prSet presAssocID="{F4AF6023-D9BE-4DA4-8688-AAE78D82CA7B}" presName="parTxOnly" presStyleLbl="node1" presStyleIdx="2" presStyleCnt="3" custScaleY="62044">
        <dgm:presLayoutVars>
          <dgm:chMax val="0"/>
          <dgm:chPref val="0"/>
          <dgm:bulletEnabled val="1"/>
        </dgm:presLayoutVars>
      </dgm:prSet>
      <dgm:spPr/>
    </dgm:pt>
  </dgm:ptLst>
  <dgm:cxnLst>
    <dgm:cxn modelId="{93725457-CB6C-4B0D-8D39-50DAF456B255}" type="presOf" srcId="{6D4C782B-5A99-4BB3-874D-201C140081FE}" destId="{D3D14690-F33A-4141-A4F0-69FCA0F708AF}" srcOrd="0" destOrd="0" presId="urn:microsoft.com/office/officeart/2005/8/layout/chevron1"/>
    <dgm:cxn modelId="{73AF4058-1F22-496D-ADA9-1FA28DA0EDC5}" srcId="{6D4C782B-5A99-4BB3-874D-201C140081FE}" destId="{5BE4C840-6FCC-44E0-A5AE-57F4F846EC14}" srcOrd="1" destOrd="0" parTransId="{B02FF01B-C429-44BE-972C-42E402B8A4DF}" sibTransId="{D02B731A-31CD-468E-8F65-2018DB67678B}"/>
    <dgm:cxn modelId="{0145AB80-B644-4968-98B6-AA32E6CBA311}" srcId="{6D4C782B-5A99-4BB3-874D-201C140081FE}" destId="{4D3A8193-EE72-43FA-B2FC-80A7C614B30E}" srcOrd="0" destOrd="0" parTransId="{61F83487-156E-4004-A7EE-B16C4C2B1119}" sibTransId="{93F16CC4-1799-4F9A-9C7E-FB436884A5A9}"/>
    <dgm:cxn modelId="{C9E0C4BC-9819-45A1-8CEC-E3256BBA9DC2}" type="presOf" srcId="{F4AF6023-D9BE-4DA4-8688-AAE78D82CA7B}" destId="{E86A42B4-5F7C-48CA-B23E-0D06C6820159}" srcOrd="0" destOrd="0" presId="urn:microsoft.com/office/officeart/2005/8/layout/chevron1"/>
    <dgm:cxn modelId="{2F2FA5D5-2338-4ADD-A3B0-B66DBB3E0873}" type="presOf" srcId="{4D3A8193-EE72-43FA-B2FC-80A7C614B30E}" destId="{6081DE49-D818-4695-92B9-D654EBBE4A81}" srcOrd="0" destOrd="0" presId="urn:microsoft.com/office/officeart/2005/8/layout/chevron1"/>
    <dgm:cxn modelId="{51BCFFED-66F3-4BFF-A48A-06C41C37532F}" srcId="{6D4C782B-5A99-4BB3-874D-201C140081FE}" destId="{F4AF6023-D9BE-4DA4-8688-AAE78D82CA7B}" srcOrd="2" destOrd="0" parTransId="{3A3BB504-07E0-46AB-8D23-40CA23A449CE}" sibTransId="{8E1B25C9-EA14-41BF-BEB1-29155504BA9A}"/>
    <dgm:cxn modelId="{0CA44CF2-1B71-4BA9-88ED-30E61424E069}" type="presOf" srcId="{5BE4C840-6FCC-44E0-A5AE-57F4F846EC14}" destId="{A490509E-CCF1-4E74-8B7E-7959D3FEF986}" srcOrd="0" destOrd="0" presId="urn:microsoft.com/office/officeart/2005/8/layout/chevron1"/>
    <dgm:cxn modelId="{DC69FA88-04C0-41BF-A145-BCCB19C0CC45}" type="presParOf" srcId="{D3D14690-F33A-4141-A4F0-69FCA0F708AF}" destId="{6081DE49-D818-4695-92B9-D654EBBE4A81}" srcOrd="0" destOrd="0" presId="urn:microsoft.com/office/officeart/2005/8/layout/chevron1"/>
    <dgm:cxn modelId="{68C1DEB8-CF59-421A-9DC5-C8BCC1965AF8}" type="presParOf" srcId="{D3D14690-F33A-4141-A4F0-69FCA0F708AF}" destId="{ED1C2440-5ADF-4D27-9B79-2CBAE541AD51}" srcOrd="1" destOrd="0" presId="urn:microsoft.com/office/officeart/2005/8/layout/chevron1"/>
    <dgm:cxn modelId="{34DEC585-09B0-4E96-9457-020550E2D6A2}" type="presParOf" srcId="{D3D14690-F33A-4141-A4F0-69FCA0F708AF}" destId="{A490509E-CCF1-4E74-8B7E-7959D3FEF986}" srcOrd="2" destOrd="0" presId="urn:microsoft.com/office/officeart/2005/8/layout/chevron1"/>
    <dgm:cxn modelId="{9CC6ED00-DA52-4BC0-9F35-C3C3F28A7571}" type="presParOf" srcId="{D3D14690-F33A-4141-A4F0-69FCA0F708AF}" destId="{E78DAFB7-A6C5-47E4-93C5-35F75513185D}" srcOrd="3" destOrd="0" presId="urn:microsoft.com/office/officeart/2005/8/layout/chevron1"/>
    <dgm:cxn modelId="{14BEB7EF-84D2-4318-B487-8FC379893616}" type="presParOf" srcId="{D3D14690-F33A-4141-A4F0-69FCA0F708AF}" destId="{E86A42B4-5F7C-48CA-B23E-0D06C68201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E49-D818-4695-92B9-D654EBBE4A81}">
      <dsp:nvSpPr>
        <dsp:cNvPr id="0" name=""/>
        <dsp:cNvSpPr/>
      </dsp:nvSpPr>
      <dsp:spPr>
        <a:xfrm>
          <a:off x="1934" y="185765"/>
          <a:ext cx="2357188" cy="584997"/>
        </a:xfrm>
        <a:prstGeom prst="chevron">
          <a:avLst/>
        </a:prstGeom>
        <a:solidFill>
          <a:srgbClr val="7ECD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Generation</a:t>
          </a:r>
          <a:endParaRPr lang="en-GB" sz="17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4433" y="185765"/>
        <a:ext cx="1772191" cy="584997"/>
      </dsp:txXfrm>
    </dsp:sp>
    <dsp:sp modelId="{A490509E-CCF1-4E74-8B7E-7959D3FEF986}">
      <dsp:nvSpPr>
        <dsp:cNvPr id="0" name=""/>
        <dsp:cNvSpPr/>
      </dsp:nvSpPr>
      <dsp:spPr>
        <a:xfrm>
          <a:off x="2123404" y="185765"/>
          <a:ext cx="2357188" cy="584997"/>
        </a:xfrm>
        <a:prstGeom prst="chevron">
          <a:avLst/>
        </a:prstGeom>
        <a:solidFill>
          <a:srgbClr val="4FAB9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Analysis</a:t>
          </a:r>
          <a:endParaRPr lang="en-GB" sz="17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15903" y="185765"/>
        <a:ext cx="1772191" cy="584997"/>
      </dsp:txXfrm>
    </dsp:sp>
    <dsp:sp modelId="{E86A42B4-5F7C-48CA-B23E-0D06C6820159}">
      <dsp:nvSpPr>
        <dsp:cNvPr id="0" name=""/>
        <dsp:cNvSpPr/>
      </dsp:nvSpPr>
      <dsp:spPr>
        <a:xfrm>
          <a:off x="4244874" y="185765"/>
          <a:ext cx="2357188" cy="584997"/>
        </a:xfrm>
        <a:prstGeom prst="chevron">
          <a:avLst/>
        </a:prstGeom>
        <a:solidFill>
          <a:srgbClr val="1B3B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Operationalization</a:t>
          </a:r>
          <a:endParaRPr lang="en-GB" sz="17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37373" y="185765"/>
        <a:ext cx="1772191" cy="584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4815" y="6519123"/>
            <a:ext cx="3407311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519123"/>
            <a:ext cx="34757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6DA0AC-102B-4398-8E7E-B2C936C1DD76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ader Placeholder 16"/>
          <p:cNvSpPr>
            <a:spLocks noGrp="1"/>
          </p:cNvSpPr>
          <p:nvPr>
            <p:ph type="hdr" sz="quarter"/>
          </p:nvPr>
        </p:nvSpPr>
        <p:spPr>
          <a:xfrm>
            <a:off x="642379" y="262145"/>
            <a:ext cx="3391425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"/>
          </p:nvPr>
        </p:nvSpPr>
        <p:spPr>
          <a:xfrm>
            <a:off x="5309554" y="262145"/>
            <a:ext cx="3391425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8/15/2023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27050"/>
            <a:ext cx="38036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2278" y="3335973"/>
            <a:ext cx="8278772" cy="316039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82026" y="6520713"/>
            <a:ext cx="3551918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 Bill &amp; Melinda Gates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520713"/>
            <a:ext cx="3680605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9BFEC94F-12C8-4E9F-9CD8-BA76233A0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Header Placeholder 16"/>
          <p:cNvSpPr>
            <a:spLocks noGrp="1"/>
          </p:cNvSpPr>
          <p:nvPr>
            <p:ph type="hdr" sz="quarter"/>
          </p:nvPr>
        </p:nvSpPr>
        <p:spPr>
          <a:xfrm>
            <a:off x="642379" y="137971"/>
            <a:ext cx="3391425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7"/>
          <p:cNvSpPr>
            <a:spLocks noGrp="1"/>
          </p:cNvSpPr>
          <p:nvPr>
            <p:ph type="dt" sz="quarter" idx="1"/>
          </p:nvPr>
        </p:nvSpPr>
        <p:spPr>
          <a:xfrm>
            <a:off x="5309554" y="137971"/>
            <a:ext cx="3391425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8/15/2023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1072866" rtl="0" eaLnBrk="1" latinLnBrk="0" hangingPunct="1">
      <a:spcAft>
        <a:spcPts val="704"/>
      </a:spcAft>
      <a:defRPr sz="1056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6433" algn="l" defTabSz="1072866" rtl="0" eaLnBrk="1" latinLnBrk="0" hangingPunct="1">
      <a:spcAft>
        <a:spcPts val="704"/>
      </a:spcAft>
      <a:defRPr sz="1056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72866" algn="l" defTabSz="1072866" rtl="0" eaLnBrk="1" latinLnBrk="0" hangingPunct="1">
      <a:spcAft>
        <a:spcPts val="704"/>
      </a:spcAft>
      <a:defRPr sz="1056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9298" algn="l" defTabSz="1072866" rtl="0" eaLnBrk="1" latinLnBrk="0" hangingPunct="1">
      <a:spcAft>
        <a:spcPts val="704"/>
      </a:spcAft>
      <a:defRPr sz="1056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145731" algn="l" defTabSz="1072866" rtl="0" eaLnBrk="1" latinLnBrk="0" hangingPunct="1">
      <a:spcAft>
        <a:spcPts val="704"/>
      </a:spcAft>
      <a:defRPr sz="1056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906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on the icon to insert a </a:t>
            </a:r>
            <a:br>
              <a:rPr lang="en-US"/>
            </a:br>
            <a:r>
              <a:rPr lang="en-US"/>
              <a:t>new photo. Detailed instructions </a:t>
            </a:r>
            <a:br>
              <a:rPr lang="en-US"/>
            </a:br>
            <a:r>
              <a:rPr lang="en-US"/>
              <a:t>can be found on the slide titled</a:t>
            </a:r>
            <a:br>
              <a:rPr lang="en-US"/>
            </a:br>
            <a:r>
              <a:rPr lang="en-US"/>
              <a:t>“CHANGING THE PHOTO ON </a:t>
            </a:r>
            <a:br>
              <a:rPr lang="en-US"/>
            </a:br>
            <a:r>
              <a:rPr lang="en-US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53" y="2459702"/>
            <a:ext cx="448521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53" y="3629781"/>
            <a:ext cx="448521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17" b="0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5553" y="5408083"/>
            <a:ext cx="4485217" cy="1014491"/>
          </a:xfrm>
        </p:spPr>
        <p:txBody>
          <a:bodyPr/>
          <a:lstStyle>
            <a:lvl1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  <a:lvl2pPr marL="1720" indent="0">
              <a:lnSpc>
                <a:spcPts val="1842"/>
              </a:lnSpc>
              <a:spcBef>
                <a:spcPts val="0"/>
              </a:spcBef>
              <a:buFont typeface="Arial" panose="020B0604020202020204" pitchFamily="34" charset="0"/>
              <a:buNone/>
              <a:defRPr sz="1300">
                <a:solidFill>
                  <a:schemeClr val="bg1"/>
                </a:solidFill>
              </a:defRPr>
            </a:lvl2pPr>
            <a:lvl3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3pPr>
            <a:lvl4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4pPr>
            <a:lvl5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551" y="4657345"/>
            <a:ext cx="448521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301317" y="6527945"/>
            <a:ext cx="3136900" cy="207464"/>
          </a:xfrm>
        </p:spPr>
        <p:txBody>
          <a:bodyPr/>
          <a:lstStyle>
            <a:lvl1pPr>
              <a:defRPr sz="542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24036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960681" y="0"/>
            <a:ext cx="5945319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6384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1000" y="3513667"/>
            <a:ext cx="1977985" cy="334433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22065" y="3513667"/>
            <a:ext cx="3883936" cy="334433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970999" y="0"/>
            <a:ext cx="5935001" cy="338937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4141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935567" y="0"/>
            <a:ext cx="1970433" cy="338937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971000" y="0"/>
            <a:ext cx="3899962" cy="338937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1000" y="3468624"/>
            <a:ext cx="1977985" cy="338937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24356" y="3468624"/>
            <a:ext cx="3881645" cy="338937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6296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974330" y="1"/>
            <a:ext cx="1931670" cy="3401484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970999" y="1"/>
            <a:ext cx="3932267" cy="3401484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72665" y="3481918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1000" y="3481919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74330" y="3479005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0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974330" y="1"/>
            <a:ext cx="1931670" cy="2272748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970999" y="1"/>
            <a:ext cx="3932267" cy="412805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974330" y="2352260"/>
            <a:ext cx="1931670" cy="177579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on the icon to insert a new photo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72665" y="4207564"/>
            <a:ext cx="1931670" cy="265334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1000" y="4207566"/>
            <a:ext cx="1931670" cy="265334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74330" y="4204651"/>
            <a:ext cx="1931670" cy="265334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0085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72665" y="3481918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1000" y="3481919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74330" y="3479005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72665" y="2914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971000" y="2915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974330" y="1"/>
            <a:ext cx="1931670" cy="337899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70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4916557"/>
            <a:ext cx="9023747" cy="1340311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defRPr sz="1517" b="0" baseline="0"/>
            </a:lvl1pPr>
            <a:lvl2pPr marL="185732" indent="-185732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/>
            </a:lvl2pPr>
            <a:lvl3pPr marL="371464" indent="-185732"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58916" indent="-18745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744647" indent="-185732">
              <a:spcBef>
                <a:spcPts val="6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2" y="646177"/>
            <a:ext cx="9023747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6954" y="1598085"/>
            <a:ext cx="9051263" cy="31594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the icon to insert </a:t>
            </a:r>
            <a:br>
              <a:rPr lang="en-US"/>
            </a:br>
            <a:r>
              <a:rPr lang="en-US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7503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504121"/>
            <a:ext cx="9023747" cy="511656"/>
          </a:xfrm>
        </p:spPr>
        <p:txBody>
          <a:bodyPr/>
          <a:lstStyle>
            <a:lvl1pPr>
              <a:spcBef>
                <a:spcPts val="650"/>
              </a:spcBef>
              <a:defRPr sz="1517" b="0" baseline="0"/>
            </a:lvl1pPr>
            <a:lvl2pPr marL="185732" indent="-185732">
              <a:spcBef>
                <a:spcPts val="364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/>
            </a:lvl2pPr>
            <a:lvl3pPr marL="371464" indent="-185732">
              <a:spcBef>
                <a:spcPts val="364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58916" indent="-187452">
              <a:spcBef>
                <a:spcPts val="364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744647" indent="-185732">
              <a:spcBef>
                <a:spcPts val="364"/>
              </a:spcBef>
              <a:defRPr baseline="0"/>
            </a:lvl5pPr>
          </a:lstStyle>
          <a:p>
            <a:pPr lvl="0"/>
            <a:r>
              <a:rPr lang="en-US"/>
              <a:t>Explanatory text goes here, up to 2 lines. This slide accommodates 21 headshots.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6954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75950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64946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453938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1" y="646176"/>
            <a:ext cx="904266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21)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731452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420448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109444" y="2100186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86954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075950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764946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453938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731452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420448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109444" y="3566331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86954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075950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764946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453938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731452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420448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109444" y="5032477"/>
            <a:ext cx="984279" cy="1211420"/>
          </a:xfrm>
          <a:noFill/>
        </p:spPr>
        <p:txBody>
          <a:bodyPr/>
          <a:lstStyle>
            <a:lvl1pPr algn="l">
              <a:defRPr sz="867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38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86954" y="1619251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37258" y="2594034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86954" y="3710517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937258" y="4685300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459377" y="1619251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5009681" y="2594034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459377" y="3710517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009681" y="4685300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517072" y="1619251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8067377" y="2594034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517072" y="3710517"/>
            <a:ext cx="1485900" cy="1828800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8067377" y="4685300"/>
            <a:ext cx="1414025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83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5551" y="646176"/>
            <a:ext cx="904266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5 – speaker or team layout</a:t>
            </a:r>
          </a:p>
        </p:txBody>
      </p:sp>
    </p:spTree>
    <p:extLst>
      <p:ext uri="{BB962C8B-B14F-4D97-AF65-F5344CB8AC3E}">
        <p14:creationId xmlns:p14="http://schemas.microsoft.com/office/powerpoint/2010/main" val="14326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53" y="2486273"/>
            <a:ext cx="9042664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492"/>
              </a:lnSpc>
              <a:defRPr sz="2492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52" y="3501610"/>
            <a:ext cx="9042665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517" b="0">
                <a:solidFill>
                  <a:schemeClr val="accent4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5553" y="5413248"/>
            <a:ext cx="9023747" cy="1014491"/>
          </a:xfrm>
        </p:spPr>
        <p:txBody>
          <a:bodyPr/>
          <a:lstStyle>
            <a:lvl1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720" indent="0">
              <a:lnSpc>
                <a:spcPts val="1842"/>
              </a:lnSpc>
              <a:spcBef>
                <a:spcPts val="0"/>
              </a:spcBef>
              <a:buFont typeface="Arial" panose="020B0604020202020204" pitchFamily="34" charset="0"/>
              <a:buNone/>
              <a:defRPr sz="1300">
                <a:solidFill>
                  <a:schemeClr val="bg1"/>
                </a:solidFill>
              </a:defRPr>
            </a:lvl2pPr>
            <a:lvl3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4pPr>
            <a:lvl5pPr marL="1720" indent="0">
              <a:lnSpc>
                <a:spcPts val="1842"/>
              </a:lnSpc>
              <a:spcBef>
                <a:spcPts val="0"/>
              </a:spcBef>
              <a:buNone/>
              <a:defRPr sz="13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552" y="4657345"/>
            <a:ext cx="904266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5552" y="4293719"/>
            <a:ext cx="904266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37" y="1"/>
            <a:ext cx="1783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301317" y="6527945"/>
            <a:ext cx="3136900" cy="207464"/>
          </a:xfrm>
        </p:spPr>
        <p:txBody>
          <a:bodyPr/>
          <a:lstStyle>
            <a:lvl1pPr>
              <a:defRPr sz="542"/>
            </a:lvl1pPr>
          </a:lstStyle>
          <a:p>
            <a:pPr algn="r"/>
            <a:r>
              <a:rPr lang="en-US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4652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86954" y="4399771"/>
            <a:ext cx="9051263" cy="1952347"/>
          </a:xfrm>
        </p:spPr>
        <p:txBody>
          <a:bodyPr anchor="t"/>
          <a:lstStyle>
            <a:lvl1pPr marL="0" indent="0">
              <a:spcBef>
                <a:spcPts val="650"/>
              </a:spcBef>
              <a:buNone/>
              <a:defRPr sz="1517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86954" y="3928615"/>
            <a:ext cx="9051263" cy="46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8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6465094" y="1716783"/>
            <a:ext cx="2971206" cy="2084751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430207" y="1723746"/>
            <a:ext cx="2968212" cy="2077788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95859" y="1720579"/>
            <a:ext cx="2968848" cy="2080955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2" y="646177"/>
            <a:ext cx="9023747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07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86954" y="4504336"/>
            <a:ext cx="2010918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85732" indent="-185732">
              <a:spcBef>
                <a:spcPts val="6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083" baseline="0"/>
            </a:lvl2pPr>
            <a:lvl3pPr marL="369744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33374" algn="l"/>
              </a:tabLst>
              <a:defRPr sz="1083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94132" y="1522791"/>
            <a:ext cx="9051263" cy="62406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17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67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051794" y="2338765"/>
            <a:ext cx="2020824" cy="1987296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719374" y="2338765"/>
            <a:ext cx="2020824" cy="1987296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86954" y="2338765"/>
            <a:ext cx="2020824" cy="1987296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2" y="646177"/>
            <a:ext cx="9023747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7401915" y="2338765"/>
            <a:ext cx="2020824" cy="1987296"/>
          </a:xfrm>
          <a:noFill/>
        </p:spPr>
        <p:txBody>
          <a:bodyPr tIns="91440"/>
          <a:lstStyle>
            <a:lvl1pPr marL="0" indent="0" algn="ctr">
              <a:buNone/>
              <a:defRPr sz="975" baseline="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719374" y="4504336"/>
            <a:ext cx="2010918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85732" indent="-185732">
              <a:spcBef>
                <a:spcPts val="650"/>
              </a:spcBef>
              <a:buFont typeface="Wingdings" panose="05000000000000000000" pitchFamily="2" charset="2"/>
              <a:buChar char="§"/>
              <a:defRPr sz="1083" baseline="0"/>
            </a:lvl2pPr>
            <a:lvl3pPr marL="369744" indent="-185732">
              <a:spcBef>
                <a:spcPts val="650"/>
              </a:spcBef>
              <a:buFont typeface="Arial" panose="020B0604020202020204" pitchFamily="34" charset="0"/>
              <a:buChar char="•"/>
              <a:tabLst/>
              <a:defRPr sz="1083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051794" y="4504336"/>
            <a:ext cx="2010918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85732" indent="-185732">
              <a:spcBef>
                <a:spcPts val="650"/>
              </a:spcBef>
              <a:buFont typeface="Wingdings" panose="05000000000000000000" pitchFamily="2" charset="2"/>
              <a:buChar char="§"/>
              <a:defRPr sz="1083" baseline="0"/>
            </a:lvl2pPr>
            <a:lvl3pPr marL="369744" indent="-185732">
              <a:spcBef>
                <a:spcPts val="650"/>
              </a:spcBef>
              <a:buFont typeface="Arial" panose="020B0604020202020204" pitchFamily="34" charset="0"/>
              <a:buChar char="•"/>
              <a:tabLst/>
              <a:defRPr sz="1083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411821" y="4504336"/>
            <a:ext cx="2010918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85732" indent="-185732">
              <a:spcBef>
                <a:spcPts val="650"/>
              </a:spcBef>
              <a:buFont typeface="Wingdings" panose="05000000000000000000" pitchFamily="2" charset="2"/>
              <a:buChar char="§"/>
              <a:defRPr sz="1083" baseline="0"/>
            </a:lvl2pPr>
            <a:lvl3pPr marL="369744" indent="-185732">
              <a:spcBef>
                <a:spcPts val="650"/>
              </a:spcBef>
              <a:buFont typeface="Arial" panose="020B0604020202020204" pitchFamily="34" charset="0"/>
              <a:buChar char="•"/>
              <a:tabLst/>
              <a:defRPr sz="1083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10E5-5FFA-FA4C-A49C-0CE6669E3CB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6CB1-5ADA-0346-9F79-040E46156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10E5-5FFA-FA4C-A49C-0CE6669E3CB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6CB1-5ADA-0346-9F79-040E46156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10E5-5FFA-FA4C-A49C-0CE6669E3CB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6CB1-5ADA-0346-9F79-040E46156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906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683"/>
              </a:lnSpc>
              <a:spcBef>
                <a:spcPts val="1300"/>
              </a:spcBef>
              <a:buNone/>
              <a:defRPr lang="en-US" sz="325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9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9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9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9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395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9023747" cy="4519084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defRPr sz="1517" b="0" baseline="0"/>
            </a:lvl1pPr>
            <a:lvl2pPr marL="185732" indent="-185732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/>
            </a:lvl2pPr>
            <a:lvl3pPr marL="371464" indent="-185732"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58916" indent="-18745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744647" indent="-185732">
              <a:spcBef>
                <a:spcPts val="6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2" y="646177"/>
            <a:ext cx="9023747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</a:t>
            </a:r>
          </a:p>
        </p:txBody>
      </p:sp>
    </p:spTree>
    <p:extLst>
      <p:ext uri="{BB962C8B-B14F-4D97-AF65-F5344CB8AC3E}">
        <p14:creationId xmlns:p14="http://schemas.microsoft.com/office/powerpoint/2010/main" val="27540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519627"/>
            <a:ext cx="9023747" cy="398213"/>
          </a:xfrm>
        </p:spPr>
        <p:txBody>
          <a:bodyPr/>
          <a:lstStyle>
            <a:lvl1pPr>
              <a:lnSpc>
                <a:spcPts val="1733"/>
              </a:lnSpc>
              <a:spcBef>
                <a:spcPts val="0"/>
              </a:spcBef>
              <a:defRPr sz="1517" b="1" baseline="0"/>
            </a:lvl1pPr>
            <a:lvl2pPr marL="185732" indent="-185732">
              <a:spcBef>
                <a:spcPts val="364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/>
            </a:lvl2pPr>
            <a:lvl3pPr marL="371464" indent="-185732">
              <a:spcBef>
                <a:spcPts val="364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58916" indent="-187452">
              <a:spcBef>
                <a:spcPts val="364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744647" indent="-185732">
              <a:spcBef>
                <a:spcPts val="364"/>
              </a:spcBef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95552" y="2038298"/>
            <a:ext cx="9042665" cy="4221604"/>
          </a:xfrm>
        </p:spPr>
        <p:txBody>
          <a:bodyPr/>
          <a:lstStyle>
            <a:lvl1pPr>
              <a:spcBef>
                <a:spcPts val="650"/>
              </a:spcBef>
              <a:defRPr sz="1408"/>
            </a:lvl1pPr>
            <a:lvl2pPr>
              <a:spcBef>
                <a:spcPts val="650"/>
              </a:spcBef>
              <a:defRPr sz="1408"/>
            </a:lvl2pPr>
            <a:lvl3pPr>
              <a:spcBef>
                <a:spcPts val="650"/>
              </a:spcBef>
              <a:defRPr sz="1300"/>
            </a:lvl3pPr>
            <a:lvl4pPr>
              <a:spcBef>
                <a:spcPts val="650"/>
              </a:spcBef>
              <a:defRPr sz="1192"/>
            </a:lvl4pPr>
            <a:lvl5pPr>
              <a:spcBef>
                <a:spcPts val="650"/>
              </a:spcBef>
              <a:defRPr sz="10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90422-EB11-CD65-0339-8481CF75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9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71000" y="712944"/>
            <a:ext cx="5467217" cy="5535456"/>
          </a:xfrm>
        </p:spPr>
        <p:txBody>
          <a:bodyPr/>
          <a:lstStyle>
            <a:lvl1pPr>
              <a:spcBef>
                <a:spcPts val="650"/>
              </a:spcBef>
              <a:defRPr/>
            </a:lvl1pPr>
            <a:lvl2pPr>
              <a:spcBef>
                <a:spcPts val="650"/>
              </a:spcBef>
              <a:defRPr/>
            </a:lvl2pPr>
            <a:lvl3pPr>
              <a:spcBef>
                <a:spcPts val="650"/>
              </a:spcBef>
              <a:defRPr/>
            </a:lvl3pPr>
            <a:lvl4pPr>
              <a:spcBef>
                <a:spcPts val="650"/>
              </a:spcBef>
              <a:defRPr/>
            </a:lvl4pPr>
            <a:lvl5pPr>
              <a:spcBef>
                <a:spcPts val="650"/>
              </a:spcBef>
              <a:defRPr/>
            </a:lvl5pPr>
          </a:lstStyle>
          <a:p>
            <a:pPr lvl="0"/>
            <a:r>
              <a:rPr lang="en-US"/>
              <a:t>Insert bullet list at 2/3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5553" y="1162281"/>
            <a:ext cx="9023747" cy="600132"/>
          </a:xfrm>
        </p:spPr>
        <p:txBody>
          <a:bodyPr/>
          <a:lstStyle>
            <a:lvl1pPr marL="0" indent="0">
              <a:buNone/>
              <a:defRPr sz="1354" baseline="0"/>
            </a:lvl1pPr>
            <a:lvl2pPr marL="0" indent="0">
              <a:buFont typeface="Arial" panose="020B0604020202020204" pitchFamily="34" charset="0"/>
              <a:buNone/>
              <a:defRPr sz="1354"/>
            </a:lvl2pPr>
            <a:lvl3pPr marL="0" indent="0">
              <a:buNone/>
              <a:defRPr sz="1354"/>
            </a:lvl3pPr>
            <a:lvl4pPr marL="0" indent="0">
              <a:buNone/>
              <a:defRPr sz="1354"/>
            </a:lvl4pPr>
            <a:lvl5pPr marL="0" indent="0">
              <a:buNone/>
              <a:defRPr sz="1354"/>
            </a:lvl5pPr>
          </a:lstStyle>
          <a:p>
            <a:pPr lvl="0"/>
            <a:r>
              <a:rPr lang="en-US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95552" y="1949451"/>
            <a:ext cx="9023747" cy="4288367"/>
          </a:xfrm>
        </p:spPr>
        <p:txBody>
          <a:bodyPr tIns="1097280"/>
          <a:lstStyle>
            <a:lvl1pPr marL="0" indent="0" algn="ctr">
              <a:buNone/>
              <a:defRPr sz="1300" baseline="0"/>
            </a:lvl1pPr>
            <a:lvl2pPr marL="0" indent="0">
              <a:buFont typeface="Arial" panose="020B0604020202020204" pitchFamily="34" charset="0"/>
              <a:buNone/>
              <a:defRPr sz="1300"/>
            </a:lvl2pPr>
            <a:lvl3pPr marL="0" indent="0">
              <a:buNone/>
              <a:defRPr sz="1300"/>
            </a:lvl3pPr>
            <a:lvl4pPr marL="0" indent="0">
              <a:buNone/>
              <a:defRPr sz="1300"/>
            </a:lvl4pPr>
            <a:lvl5pPr marL="0" indent="0">
              <a:buNone/>
              <a:defRPr sz="1300"/>
            </a:lvl5pPr>
          </a:lstStyle>
          <a:p>
            <a:pPr lvl="0"/>
            <a:r>
              <a:rPr lang="en-US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9023747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621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0681" y="1718734"/>
            <a:ext cx="5458620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4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defRPr sz="1517" b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sz="130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5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52" y="646177"/>
            <a:ext cx="9023747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52" y="1718734"/>
            <a:ext cx="3434425" cy="4519085"/>
          </a:xfrm>
        </p:spPr>
        <p:txBody>
          <a:bodyPr/>
          <a:lstStyle>
            <a:lvl1pPr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defRPr sz="1517" b="0" baseline="0"/>
            </a:lvl1pPr>
            <a:lvl2pPr>
              <a:spcBef>
                <a:spcPts val="650"/>
              </a:spcBef>
              <a:spcAft>
                <a:spcPts val="0"/>
              </a:spcAft>
              <a:defRPr sz="1408" baseline="0"/>
            </a:lvl2pPr>
            <a:lvl3pPr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58915" indent="-185732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742927" indent="-185732">
              <a:spcBef>
                <a:spcPts val="6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17932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95552" y="646176"/>
            <a:ext cx="3434425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0681" y="651934"/>
            <a:ext cx="5458620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7060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681" y="707270"/>
            <a:ext cx="5470656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2194" y="6527945"/>
            <a:ext cx="31369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spc="22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704" y="6527357"/>
            <a:ext cx="205923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5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53" y="6465243"/>
            <a:ext cx="903578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95552" y="640965"/>
            <a:ext cx="3434425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7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42" r:id="rId17"/>
    <p:sldLayoutId id="2147483824" r:id="rId18"/>
    <p:sldLayoutId id="2147483825" r:id="rId19"/>
    <p:sldLayoutId id="2147483843" r:id="rId20"/>
    <p:sldLayoutId id="2147483844" r:id="rId21"/>
    <p:sldLayoutId id="2147483854" r:id="rId22"/>
    <p:sldLayoutId id="2147483855" r:id="rId23"/>
    <p:sldLayoutId id="214748385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90570" rtl="0" eaLnBrk="1" latinLnBrk="0" hangingPunct="1">
        <a:lnSpc>
          <a:spcPts val="2492"/>
        </a:lnSpc>
        <a:spcBef>
          <a:spcPct val="0"/>
        </a:spcBef>
        <a:buNone/>
        <a:defRPr sz="2492" kern="1200" cap="none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90570" rtl="0" eaLnBrk="1" latinLnBrk="0" hangingPunct="1">
        <a:spcBef>
          <a:spcPts val="650"/>
        </a:spcBef>
        <a:buClr>
          <a:srgbClr val="2F85AA"/>
        </a:buClr>
        <a:buFont typeface="Wingdings" pitchFamily="2" charset="2"/>
        <a:buNone/>
        <a:defRPr sz="151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97770" indent="-197770" algn="l" defTabSz="990570" rtl="0" eaLnBrk="1" latinLnBrk="0" hangingPunct="1">
        <a:spcBef>
          <a:spcPts val="65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8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73184" indent="-161655" algn="l" defTabSz="990570" rtl="0" eaLnBrk="1" latinLnBrk="0" hangingPunct="1">
        <a:spcBef>
          <a:spcPts val="65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33374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57195" indent="-185732" algn="l" defTabSz="990570" rtl="0" eaLnBrk="1" latinLnBrk="0" hangingPunct="1">
        <a:spcBef>
          <a:spcPts val="65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92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742927" indent="-185732" algn="l" defTabSz="990570" rtl="0" eaLnBrk="1" latinLnBrk="0" hangingPunct="1">
        <a:spcBef>
          <a:spcPts val="65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92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ark, spider&#10;&#10;Description automatically generated">
            <a:extLst>
              <a:ext uri="{FF2B5EF4-FFF2-40B4-BE49-F238E27FC236}">
                <a16:creationId xmlns:a16="http://schemas.microsoft.com/office/drawing/2014/main" id="{37A4CC39-6710-B51B-A1B6-12544619E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1893" r="3862" b="2147"/>
          <a:stretch/>
        </p:blipFill>
        <p:spPr>
          <a:xfrm>
            <a:off x="382599" y="190500"/>
            <a:ext cx="9523401" cy="602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64575" y="4708141"/>
            <a:ext cx="6961415" cy="604216"/>
          </a:xfrm>
        </p:spPr>
        <p:txBody>
          <a:bodyPr/>
          <a:lstStyle/>
          <a:p>
            <a:r>
              <a:rPr lang="en-US" sz="2150" b="1">
                <a:solidFill>
                  <a:srgbClr val="070D27"/>
                </a:solidFill>
                <a:latin typeface="+mn-lt"/>
                <a:cs typeface="Arial"/>
              </a:rPr>
              <a:t>Policy, Governance, and Coordination</a:t>
            </a:r>
            <a:br>
              <a:rPr lang="en-US" sz="2150" b="1">
                <a:latin typeface="+mn-lt"/>
              </a:rPr>
            </a:br>
            <a:r>
              <a:rPr lang="en-US" sz="1800">
                <a:solidFill>
                  <a:srgbClr val="070D27"/>
                </a:solidFill>
                <a:latin typeface="+mn-lt"/>
                <a:cs typeface="Arial"/>
              </a:rPr>
              <a:t>Creating an enabling environment for geospatial engagement</a:t>
            </a:r>
            <a:endParaRPr lang="en-US">
              <a:solidFill>
                <a:srgbClr val="070D27"/>
              </a:solidFill>
              <a:cs typeface="Arial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56502" y="5592357"/>
            <a:ext cx="3676088" cy="304473"/>
          </a:xfrm>
        </p:spPr>
        <p:txBody>
          <a:bodyPr vert="horz" lIns="0" tIns="0" rIns="0" bIns="0" rtlCol="0" anchor="t">
            <a:noAutofit/>
          </a:bodyPr>
          <a:lstStyle/>
          <a:p>
            <a:pPr marL="1270"/>
            <a:r>
              <a:rPr lang="en-US">
                <a:solidFill>
                  <a:srgbClr val="002060"/>
                </a:solidFill>
                <a:latin typeface="+mj-lt"/>
                <a:cs typeface="Arial"/>
              </a:rPr>
              <a:t>Mollie Van Gordon, PhD</a:t>
            </a:r>
            <a:endParaRPr lang="en-US">
              <a:solidFill>
                <a:srgbClr val="FFFFFF"/>
              </a:solidFill>
            </a:endParaRPr>
          </a:p>
          <a:p>
            <a:pPr marL="1270"/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Senior Program Officer, Geospatial Insights</a:t>
            </a:r>
          </a:p>
          <a:p>
            <a:pPr marL="1270"/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Bill &amp; Melinda Gates Foundation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2014 Bill &amp; Melinda Gates Foundation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10E7855-853C-830D-6C1C-B06D70E89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4" y="785344"/>
            <a:ext cx="1823288" cy="18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D1389-F55A-15F9-DACE-5C75953797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</a:t>
            </a:r>
            <a:r>
              <a:rPr lang="en-US" err="1">
                <a:solidFill>
                  <a:srgbClr val="000000"/>
                </a:solidFill>
              </a:rPr>
              <a:t>Melind</a:t>
            </a:r>
            <a:r>
              <a:rPr lang="en-US">
                <a:solidFill>
                  <a:srgbClr val="000000"/>
                </a:solidFill>
              </a:rPr>
              <a:t>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C3A4F-C5FC-E90E-AA86-1FC2178BBE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91604" y="6527357"/>
            <a:ext cx="205923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C363E6A-D712-6C98-1049-64F91254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52" y="646177"/>
            <a:ext cx="9023747" cy="697577"/>
          </a:xfrm>
        </p:spPr>
        <p:txBody>
          <a:bodyPr/>
          <a:lstStyle/>
          <a:p>
            <a:r>
              <a:rPr lang="en-US" sz="2400" b="0" i="0">
                <a:solidFill>
                  <a:srgbClr val="1B3B3B"/>
                </a:solidFill>
                <a:effectLst/>
                <a:latin typeface="+mn-lt"/>
                <a:cs typeface="Arial"/>
              </a:rPr>
              <a:t>Geospatial</a:t>
            </a:r>
            <a:r>
              <a:rPr lang="en-US" sz="2400" b="0" i="0">
                <a:solidFill>
                  <a:srgbClr val="1B3B3B"/>
                </a:solidFill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2400" b="0" i="0">
                <a:solidFill>
                  <a:srgbClr val="1B3B3B"/>
                </a:solidFill>
                <a:effectLst/>
                <a:latin typeface="+mn-lt"/>
                <a:cs typeface="Arial"/>
              </a:rPr>
              <a:t>Value Pipeline </a:t>
            </a:r>
            <a:r>
              <a:rPr lang="en-US" sz="2400">
                <a:solidFill>
                  <a:srgbClr val="1B3B3B"/>
                </a:solidFill>
                <a:latin typeface="+mn-lt"/>
                <a:cs typeface="Arial"/>
              </a:rPr>
              <a:t>Assessments </a:t>
            </a:r>
            <a:endParaRPr lang="en-GB" sz="2400">
              <a:solidFill>
                <a:srgbClr val="1B3B3B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7C2349-69B1-3F84-1593-4F776635A26B}"/>
              </a:ext>
            </a:extLst>
          </p:cNvPr>
          <p:cNvSpPr/>
          <p:nvPr/>
        </p:nvSpPr>
        <p:spPr>
          <a:xfrm>
            <a:off x="281007" y="1151432"/>
            <a:ext cx="9356419" cy="769671"/>
          </a:xfrm>
          <a:prstGeom prst="rect">
            <a:avLst/>
          </a:prstGeom>
          <a:solidFill>
            <a:srgbClr val="F5F3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Conduct </a:t>
            </a:r>
            <a:r>
              <a:rPr lang="en-US" sz="1400" b="1" i="0">
                <a:solidFill>
                  <a:schemeClr val="tx1">
                    <a:lumMod val="50000"/>
                  </a:schemeClr>
                </a:solidFill>
                <a:effectLst/>
              </a:rPr>
              <a:t>end-to-end 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</a:rPr>
              <a:t>assessments</a:t>
            </a:r>
            <a:r>
              <a:rPr lang="en-US" sz="1400" b="1" i="0">
                <a:solidFill>
                  <a:schemeClr val="tx1">
                    <a:lumMod val="50000"/>
                  </a:schemeClr>
                </a:solidFill>
                <a:effectLst/>
              </a:rPr>
              <a:t> of the geospatial landscape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</a:rPr>
              <a:t> in key focus countries </a:t>
            </a:r>
            <a:endParaRPr lang="en-US" sz="140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US" sz="1400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en-US" sz="1400" i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</a:rPr>
              <a:t>understand the geospatial value pipeline and determine</a:t>
            </a:r>
            <a:r>
              <a:rPr lang="en-US" sz="1400" i="0">
                <a:solidFill>
                  <a:schemeClr val="tx1">
                    <a:lumMod val="50000"/>
                  </a:schemeClr>
                </a:solidFill>
                <a:effectLst/>
              </a:rPr>
              <a:t> the </a:t>
            </a:r>
            <a:r>
              <a:rPr lang="en-US" sz="1400" b="1" i="0">
                <a:solidFill>
                  <a:schemeClr val="tx1">
                    <a:lumMod val="50000"/>
                  </a:schemeClr>
                </a:solidFill>
                <a:effectLst/>
              </a:rPr>
              <a:t>gaps and needs</a:t>
            </a:r>
            <a:r>
              <a:rPr lang="en-US" sz="1400" i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</a:rPr>
              <a:t>within this pipeline</a:t>
            </a:r>
            <a:r>
              <a:rPr lang="en-US" sz="1400" i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en-US" sz="1400" i="0">
              <a:solidFill>
                <a:schemeClr val="tx1">
                  <a:lumMod val="50000"/>
                </a:schemeClr>
              </a:solidFill>
              <a:effectLst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E15E1-85DC-A92F-50F3-CFC8529E6E48}"/>
              </a:ext>
            </a:extLst>
          </p:cNvPr>
          <p:cNvGrpSpPr/>
          <p:nvPr/>
        </p:nvGrpSpPr>
        <p:grpSpPr>
          <a:xfrm>
            <a:off x="295912" y="2304741"/>
            <a:ext cx="9310450" cy="2150957"/>
            <a:chOff x="5309462" y="2109448"/>
            <a:chExt cx="9310450" cy="21509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2ACE0C-828B-E45E-8EDC-FE1DE1C8D0B3}"/>
                </a:ext>
              </a:extLst>
            </p:cNvPr>
            <p:cNvGrpSpPr/>
            <p:nvPr/>
          </p:nvGrpSpPr>
          <p:grpSpPr>
            <a:xfrm>
              <a:off x="5874373" y="2549046"/>
              <a:ext cx="8745539" cy="1711359"/>
              <a:chOff x="5743566" y="2479738"/>
              <a:chExt cx="8745539" cy="171135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BC2195-DCCD-4519-E745-1D0A34053C9E}"/>
                  </a:ext>
                </a:extLst>
              </p:cNvPr>
              <p:cNvSpPr/>
              <p:nvPr/>
            </p:nvSpPr>
            <p:spPr>
              <a:xfrm>
                <a:off x="5743566" y="2479738"/>
                <a:ext cx="8742749" cy="458699"/>
              </a:xfrm>
              <a:prstGeom prst="rect">
                <a:avLst/>
              </a:prstGeom>
              <a:solidFill>
                <a:srgbClr val="F5F3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r">
                  <a:lnSpc>
                    <a:spcPct val="107000"/>
                  </a:lnSpc>
                </a:pPr>
                <a:r>
                  <a:rPr lang="en-US" sz="1200" b="1">
                    <a:solidFill>
                      <a:schemeClr val="accent6"/>
                    </a:solidFill>
                    <a:latin typeface="Arial"/>
                    <a:cs typeface="Arial"/>
                  </a:rPr>
                  <a:t>Provide direct visibility </a:t>
                </a:r>
                <a:r>
                  <a:rPr lang="en-US" sz="1200">
                    <a:solidFill>
                      <a:schemeClr val="accent6"/>
                    </a:solidFill>
                    <a:latin typeface="Arial"/>
                    <a:cs typeface="Arial"/>
                  </a:rPr>
                  <a:t>into needs of local stakeholders while identifying the most </a:t>
                </a:r>
                <a:r>
                  <a:rPr lang="en-US" sz="1200" b="1">
                    <a:solidFill>
                      <a:schemeClr val="accent6"/>
                    </a:solidFill>
                    <a:latin typeface="Arial"/>
                    <a:cs typeface="Arial"/>
                  </a:rPr>
                  <a:t>impactful opportunities</a:t>
                </a:r>
                <a:endParaRPr lang="en-US" sz="1200" b="0">
                  <a:solidFill>
                    <a:schemeClr val="accent6"/>
                  </a:solidFill>
                  <a:latin typeface="Arial"/>
                  <a:ea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D422E0-76BA-148C-8D47-8311BF60AD41}"/>
                  </a:ext>
                </a:extLst>
              </p:cNvPr>
              <p:cNvSpPr/>
              <p:nvPr/>
            </p:nvSpPr>
            <p:spPr>
              <a:xfrm>
                <a:off x="5778648" y="3089201"/>
                <a:ext cx="8710457" cy="466796"/>
              </a:xfrm>
              <a:prstGeom prst="rect">
                <a:avLst/>
              </a:prstGeom>
              <a:solidFill>
                <a:srgbClr val="F5F3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07000"/>
                  </a:lnSpc>
                </a:pPr>
                <a:r>
                  <a:rPr lang="en-US" sz="1200" b="1">
                    <a:solidFill>
                      <a:schemeClr val="accent6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Increased collaboration </a:t>
                </a:r>
                <a:r>
                  <a:rPr lang="en-US" sz="1200" b="0">
                    <a:solidFill>
                      <a:schemeClr val="accent6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and partnerships among local implementing partners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D3AB1A-B884-B983-B158-4F6E822C7A29}"/>
                  </a:ext>
                </a:extLst>
              </p:cNvPr>
              <p:cNvSpPr/>
              <p:nvPr/>
            </p:nvSpPr>
            <p:spPr>
              <a:xfrm>
                <a:off x="5746356" y="3716225"/>
                <a:ext cx="8742748" cy="474872"/>
              </a:xfrm>
              <a:prstGeom prst="rect">
                <a:avLst/>
              </a:prstGeom>
              <a:solidFill>
                <a:srgbClr val="F5F3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07000"/>
                  </a:lnSpc>
                </a:pPr>
                <a:r>
                  <a:rPr lang="en-US" sz="1200" b="1">
                    <a:solidFill>
                      <a:schemeClr val="accent6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Structured and coordinated </a:t>
                </a:r>
                <a:r>
                  <a:rPr lang="en-US" sz="1200" b="0">
                    <a:solidFill>
                      <a:schemeClr val="accent6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geospatial interventions by donors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F1792A-F348-0D0D-BFB5-C69F3688C004}"/>
                </a:ext>
              </a:extLst>
            </p:cNvPr>
            <p:cNvGrpSpPr/>
            <p:nvPr/>
          </p:nvGrpSpPr>
          <p:grpSpPr>
            <a:xfrm>
              <a:off x="5309462" y="2520505"/>
              <a:ext cx="568113" cy="1736839"/>
              <a:chOff x="5178655" y="2451197"/>
              <a:chExt cx="568113" cy="173683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314C7C-7B2B-C52C-B873-2CED2A49513E}"/>
                  </a:ext>
                </a:extLst>
              </p:cNvPr>
              <p:cNvSpPr/>
              <p:nvPr/>
            </p:nvSpPr>
            <p:spPr>
              <a:xfrm>
                <a:off x="5183474" y="3064029"/>
                <a:ext cx="551966" cy="482363"/>
              </a:xfrm>
              <a:prstGeom prst="rect">
                <a:avLst/>
              </a:prstGeom>
              <a:solidFill>
                <a:srgbClr val="4FAB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3C1DC1-9D19-41C5-827B-4C8536112271}"/>
                  </a:ext>
                </a:extLst>
              </p:cNvPr>
              <p:cNvSpPr/>
              <p:nvPr/>
            </p:nvSpPr>
            <p:spPr>
              <a:xfrm>
                <a:off x="5178655" y="3681438"/>
                <a:ext cx="568113" cy="506598"/>
              </a:xfrm>
              <a:prstGeom prst="rect">
                <a:avLst/>
              </a:prstGeom>
              <a:solidFill>
                <a:srgbClr val="4FAB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54" name="Graphic 53" descr="Pyramid with levels outline">
                <a:extLst>
                  <a:ext uri="{FF2B5EF4-FFF2-40B4-BE49-F238E27FC236}">
                    <a16:creationId xmlns:a16="http://schemas.microsoft.com/office/drawing/2014/main" id="{B4184522-C2E7-C61C-E30F-280AB210A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13752" y="3663216"/>
                <a:ext cx="513653" cy="521730"/>
              </a:xfrm>
              <a:prstGeom prst="rect">
                <a:avLst/>
              </a:prstGeom>
            </p:spPr>
          </p:pic>
          <p:pic>
            <p:nvPicPr>
              <p:cNvPr id="56" name="Graphic 55" descr="Users outline">
                <a:extLst>
                  <a:ext uri="{FF2B5EF4-FFF2-40B4-BE49-F238E27FC236}">
                    <a16:creationId xmlns:a16="http://schemas.microsoft.com/office/drawing/2014/main" id="{58E5F165-E88A-CD18-6FD9-1FD9CFF72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89816" y="3068578"/>
                <a:ext cx="513653" cy="513653"/>
              </a:xfrm>
              <a:prstGeom prst="rect">
                <a:avLst/>
              </a:prstGeom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933F3F1-1A11-D530-0EA7-8E70D146A150}"/>
                  </a:ext>
                </a:extLst>
              </p:cNvPr>
              <p:cNvSpPr/>
              <p:nvPr/>
            </p:nvSpPr>
            <p:spPr>
              <a:xfrm>
                <a:off x="5191617" y="2461172"/>
                <a:ext cx="535821" cy="482365"/>
              </a:xfrm>
              <a:prstGeom prst="rect">
                <a:avLst/>
              </a:prstGeom>
              <a:solidFill>
                <a:srgbClr val="4FAB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43" name="Graphic 42" descr="Binoculars outline">
                <a:extLst>
                  <a:ext uri="{FF2B5EF4-FFF2-40B4-BE49-F238E27FC236}">
                    <a16:creationId xmlns:a16="http://schemas.microsoft.com/office/drawing/2014/main" id="{1FE5B1F2-412F-9739-8880-E800E7C77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230868" y="2451197"/>
                <a:ext cx="494600" cy="494600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FB12ED-80F4-0FD6-D4DE-216A65A924CC}"/>
                </a:ext>
              </a:extLst>
            </p:cNvPr>
            <p:cNvSpPr/>
            <p:nvPr/>
          </p:nvSpPr>
          <p:spPr>
            <a:xfrm>
              <a:off x="5314723" y="2109448"/>
              <a:ext cx="1967048" cy="319585"/>
            </a:xfrm>
            <a:prstGeom prst="rect">
              <a:avLst/>
            </a:prstGeom>
            <a:solidFill>
              <a:srgbClr val="4FA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Outcomes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16D018-109F-9B21-DAE8-E2CC7D92510E}"/>
              </a:ext>
            </a:extLst>
          </p:cNvPr>
          <p:cNvSpPr/>
          <p:nvPr/>
        </p:nvSpPr>
        <p:spPr>
          <a:xfrm>
            <a:off x="1" y="-12699"/>
            <a:ext cx="9905999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706B99BE-9E93-74B6-B21A-32696961FF9B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latin typeface="Arial"/>
                <a:cs typeface="Arial"/>
              </a:rPr>
              <a:t>Geospatial Value Pipeline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723FC-E71B-8CC5-DD85-2DD4C879FEF5}"/>
              </a:ext>
            </a:extLst>
          </p:cNvPr>
          <p:cNvSpPr txBox="1"/>
          <p:nvPr/>
        </p:nvSpPr>
        <p:spPr>
          <a:xfrm>
            <a:off x="5629437" y="6558269"/>
            <a:ext cx="3806190" cy="2997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mollie.vangordon@gatesfoundation.org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84334-4670-FAE6-D024-CC805D289370}"/>
              </a:ext>
            </a:extLst>
          </p:cNvPr>
          <p:cNvGrpSpPr/>
          <p:nvPr/>
        </p:nvGrpSpPr>
        <p:grpSpPr>
          <a:xfrm>
            <a:off x="469562" y="4904924"/>
            <a:ext cx="8871182" cy="1271973"/>
            <a:chOff x="437268" y="2970835"/>
            <a:chExt cx="8871182" cy="12719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998172-6FD5-CE9E-2A40-388CB6115EA3}"/>
                </a:ext>
              </a:extLst>
            </p:cNvPr>
            <p:cNvGrpSpPr/>
            <p:nvPr/>
          </p:nvGrpSpPr>
          <p:grpSpPr>
            <a:xfrm>
              <a:off x="7198348" y="3343273"/>
              <a:ext cx="2110102" cy="810694"/>
              <a:chOff x="7198348" y="3343273"/>
              <a:chExt cx="2110102" cy="81069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8470F95-2672-08F3-D7E7-E7A68948CA4E}"/>
                  </a:ext>
                </a:extLst>
              </p:cNvPr>
              <p:cNvSpPr/>
              <p:nvPr/>
            </p:nvSpPr>
            <p:spPr>
              <a:xfrm flipV="1">
                <a:off x="7198348" y="3574344"/>
                <a:ext cx="2109513" cy="579623"/>
              </a:xfrm>
              <a:custGeom>
                <a:avLst/>
                <a:gdLst>
                  <a:gd name="connsiteX0" fmla="*/ 1080654 w 2272146"/>
                  <a:gd name="connsiteY0" fmla="*/ 0 h 1133274"/>
                  <a:gd name="connsiteX1" fmla="*/ 1080654 w 2272146"/>
                  <a:gd name="connsiteY1" fmla="*/ 1133274 h 1133274"/>
                  <a:gd name="connsiteX2" fmla="*/ 0 w 2272146"/>
                  <a:gd name="connsiteY2" fmla="*/ 1133274 h 1133274"/>
                  <a:gd name="connsiteX3" fmla="*/ 1019916 w 2272146"/>
                  <a:gd name="connsiteY3" fmla="*/ 3067 h 1133274"/>
                  <a:gd name="connsiteX4" fmla="*/ 1191491 w 2272146"/>
                  <a:gd name="connsiteY4" fmla="*/ 0 h 1133274"/>
                  <a:gd name="connsiteX5" fmla="*/ 1252230 w 2272146"/>
                  <a:gd name="connsiteY5" fmla="*/ 3067 h 1133274"/>
                  <a:gd name="connsiteX6" fmla="*/ 2272146 w 2272146"/>
                  <a:gd name="connsiteY6" fmla="*/ 1133274 h 1133274"/>
                  <a:gd name="connsiteX7" fmla="*/ 1191491 w 2272146"/>
                  <a:gd name="connsiteY7" fmla="*/ 1133274 h 113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146" h="1133274">
                    <a:moveTo>
                      <a:pt x="1080654" y="0"/>
                    </a:moveTo>
                    <a:lnTo>
                      <a:pt x="1080654" y="1133274"/>
                    </a:lnTo>
                    <a:lnTo>
                      <a:pt x="0" y="1133274"/>
                    </a:lnTo>
                    <a:cubicBezTo>
                      <a:pt x="0" y="545053"/>
                      <a:pt x="447044" y="61245"/>
                      <a:pt x="1019916" y="3067"/>
                    </a:cubicBezTo>
                    <a:close/>
                    <a:moveTo>
                      <a:pt x="1191491" y="0"/>
                    </a:moveTo>
                    <a:lnTo>
                      <a:pt x="1252230" y="3067"/>
                    </a:lnTo>
                    <a:cubicBezTo>
                      <a:pt x="1825102" y="61245"/>
                      <a:pt x="2272146" y="545053"/>
                      <a:pt x="2272146" y="1133274"/>
                    </a:cubicBezTo>
                    <a:lnTo>
                      <a:pt x="1191491" y="1133274"/>
                    </a:lnTo>
                    <a:close/>
                  </a:path>
                </a:pathLst>
              </a:custGeom>
              <a:solidFill>
                <a:srgbClr val="4FA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G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A9E6EB-1D99-6AE5-2D34-9908C9FD4F11}"/>
                  </a:ext>
                </a:extLst>
              </p:cNvPr>
              <p:cNvSpPr txBox="1"/>
              <p:nvPr/>
            </p:nvSpPr>
            <p:spPr>
              <a:xfrm>
                <a:off x="7650255" y="3582498"/>
                <a:ext cx="498764" cy="547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04</a:t>
                </a:r>
                <a:endParaRPr lang="en-NG" sz="2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823DF6-AA74-A798-9A6E-5680FDCC0EA8}"/>
                  </a:ext>
                </a:extLst>
              </p:cNvPr>
              <p:cNvSpPr txBox="1"/>
              <p:nvPr/>
            </p:nvSpPr>
            <p:spPr>
              <a:xfrm>
                <a:off x="7198937" y="3343273"/>
                <a:ext cx="2109513" cy="18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rgbClr val="1B3B3B"/>
                    </a:solidFill>
                    <a:cs typeface="Arial"/>
                  </a:rPr>
                  <a:t>Validation Workshop</a:t>
                </a:r>
                <a:endParaRPr lang="en-NG" sz="1200">
                  <a:solidFill>
                    <a:srgbClr val="1B3B3B"/>
                  </a:solidFill>
                  <a:ea typeface="Calibri"/>
                  <a:cs typeface="Arial"/>
                </a:endParaRPr>
              </a:p>
            </p:txBody>
          </p:sp>
          <p:pic>
            <p:nvPicPr>
              <p:cNvPr id="44" name="Graphic 43" descr="Online meeting with solid fill">
                <a:extLst>
                  <a:ext uri="{FF2B5EF4-FFF2-40B4-BE49-F238E27FC236}">
                    <a16:creationId xmlns:a16="http://schemas.microsoft.com/office/drawing/2014/main" id="{35E4FFE5-F8E4-3B0C-EB55-4C9B969AD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407365" y="3575775"/>
                <a:ext cx="478800" cy="4788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36C0C2-B680-E9F7-AD98-A50DD809102E}"/>
                </a:ext>
              </a:extLst>
            </p:cNvPr>
            <p:cNvGrpSpPr/>
            <p:nvPr/>
          </p:nvGrpSpPr>
          <p:grpSpPr>
            <a:xfrm>
              <a:off x="4933016" y="2995067"/>
              <a:ext cx="2264046" cy="1247741"/>
              <a:chOff x="4933016" y="2995067"/>
              <a:chExt cx="2264046" cy="124774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017BA4-AE40-453B-648E-1DD3AB6DF1A5}"/>
                  </a:ext>
                </a:extLst>
              </p:cNvPr>
              <p:cNvSpPr txBox="1"/>
              <p:nvPr/>
            </p:nvSpPr>
            <p:spPr>
              <a:xfrm>
                <a:off x="4933016" y="3601969"/>
                <a:ext cx="2264046" cy="640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rgbClr val="1B3B3B"/>
                    </a:solidFill>
                    <a:cs typeface="Arial"/>
                  </a:rPr>
                  <a:t>Stakeholder Interviews &amp; Analysis</a:t>
                </a:r>
                <a:endParaRPr lang="en-NG" sz="1200">
                  <a:solidFill>
                    <a:srgbClr val="1B3B3B"/>
                  </a:solidFill>
                  <a:ea typeface="Calibri"/>
                  <a:cs typeface="Arial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3DA873F-D2CE-0666-D437-5FC956156987}"/>
                  </a:ext>
                </a:extLst>
              </p:cNvPr>
              <p:cNvGrpSpPr/>
              <p:nvPr/>
            </p:nvGrpSpPr>
            <p:grpSpPr>
              <a:xfrm>
                <a:off x="4997952" y="2995067"/>
                <a:ext cx="2101440" cy="684244"/>
                <a:chOff x="4997952" y="2995067"/>
                <a:chExt cx="2101440" cy="684244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0B0DFC7-C4EF-F3AB-409C-04561D29150F}"/>
                    </a:ext>
                  </a:extLst>
                </p:cNvPr>
                <p:cNvSpPr/>
                <p:nvPr/>
              </p:nvSpPr>
              <p:spPr>
                <a:xfrm>
                  <a:off x="4997952" y="2995067"/>
                  <a:ext cx="2101440" cy="563469"/>
                </a:xfrm>
                <a:custGeom>
                  <a:avLst/>
                  <a:gdLst>
                    <a:gd name="connsiteX0" fmla="*/ 1080654 w 2272146"/>
                    <a:gd name="connsiteY0" fmla="*/ 0 h 1133274"/>
                    <a:gd name="connsiteX1" fmla="*/ 1080654 w 2272146"/>
                    <a:gd name="connsiteY1" fmla="*/ 1133274 h 1133274"/>
                    <a:gd name="connsiteX2" fmla="*/ 0 w 2272146"/>
                    <a:gd name="connsiteY2" fmla="*/ 1133274 h 1133274"/>
                    <a:gd name="connsiteX3" fmla="*/ 1019916 w 2272146"/>
                    <a:gd name="connsiteY3" fmla="*/ 3067 h 1133274"/>
                    <a:gd name="connsiteX4" fmla="*/ 1191491 w 2272146"/>
                    <a:gd name="connsiteY4" fmla="*/ 0 h 1133274"/>
                    <a:gd name="connsiteX5" fmla="*/ 1252230 w 2272146"/>
                    <a:gd name="connsiteY5" fmla="*/ 3067 h 1133274"/>
                    <a:gd name="connsiteX6" fmla="*/ 2272146 w 2272146"/>
                    <a:gd name="connsiteY6" fmla="*/ 1133274 h 1133274"/>
                    <a:gd name="connsiteX7" fmla="*/ 1191491 w 2272146"/>
                    <a:gd name="connsiteY7" fmla="*/ 1133274 h 113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2146" h="1133274">
                      <a:moveTo>
                        <a:pt x="1080654" y="0"/>
                      </a:moveTo>
                      <a:lnTo>
                        <a:pt x="1080654" y="1133274"/>
                      </a:lnTo>
                      <a:lnTo>
                        <a:pt x="0" y="1133274"/>
                      </a:lnTo>
                      <a:cubicBezTo>
                        <a:pt x="0" y="545053"/>
                        <a:pt x="447044" y="61245"/>
                        <a:pt x="1019916" y="3067"/>
                      </a:cubicBezTo>
                      <a:close/>
                      <a:moveTo>
                        <a:pt x="1191491" y="0"/>
                      </a:moveTo>
                      <a:lnTo>
                        <a:pt x="1252230" y="3067"/>
                      </a:lnTo>
                      <a:cubicBezTo>
                        <a:pt x="1825102" y="61245"/>
                        <a:pt x="2272146" y="545053"/>
                        <a:pt x="2272146" y="1133274"/>
                      </a:cubicBezTo>
                      <a:lnTo>
                        <a:pt x="1191491" y="1133274"/>
                      </a:lnTo>
                      <a:close/>
                    </a:path>
                  </a:pathLst>
                </a:custGeom>
                <a:solidFill>
                  <a:srgbClr val="4FA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NG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EFE7294-DFF3-A2DF-0002-66F66AA2C9CB}"/>
                    </a:ext>
                  </a:extLst>
                </p:cNvPr>
                <p:cNvSpPr txBox="1"/>
                <p:nvPr/>
              </p:nvSpPr>
              <p:spPr>
                <a:xfrm>
                  <a:off x="5462009" y="3095291"/>
                  <a:ext cx="461997" cy="5840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en-US" sz="2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03</a:t>
                  </a:r>
                  <a:endParaRPr lang="en-NG" sz="2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9" name="Graphic 38" descr="Boardroom with solid fill">
                  <a:extLst>
                    <a:ext uri="{FF2B5EF4-FFF2-40B4-BE49-F238E27FC236}">
                      <a16:creationId xmlns:a16="http://schemas.microsoft.com/office/drawing/2014/main" id="{326B45CD-36BA-AD73-BA4F-A31010068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0733" y="3082591"/>
                  <a:ext cx="478800" cy="478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E68F9A-0D56-D352-067E-2F75D6792E16}"/>
                </a:ext>
              </a:extLst>
            </p:cNvPr>
            <p:cNvGrpSpPr/>
            <p:nvPr/>
          </p:nvGrpSpPr>
          <p:grpSpPr>
            <a:xfrm>
              <a:off x="2777471" y="3366440"/>
              <a:ext cx="2115637" cy="826716"/>
              <a:chOff x="2777471" y="3366440"/>
              <a:chExt cx="2115637" cy="826716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9DED38C-25FF-69FA-DC20-20C0909FC6DB}"/>
                  </a:ext>
                </a:extLst>
              </p:cNvPr>
              <p:cNvSpPr/>
              <p:nvPr/>
            </p:nvSpPr>
            <p:spPr>
              <a:xfrm flipV="1">
                <a:off x="2777471" y="3590846"/>
                <a:ext cx="2109513" cy="595777"/>
              </a:xfrm>
              <a:custGeom>
                <a:avLst/>
                <a:gdLst>
                  <a:gd name="connsiteX0" fmla="*/ 1080654 w 2272146"/>
                  <a:gd name="connsiteY0" fmla="*/ 0 h 1133274"/>
                  <a:gd name="connsiteX1" fmla="*/ 1080654 w 2272146"/>
                  <a:gd name="connsiteY1" fmla="*/ 1133274 h 1133274"/>
                  <a:gd name="connsiteX2" fmla="*/ 0 w 2272146"/>
                  <a:gd name="connsiteY2" fmla="*/ 1133274 h 1133274"/>
                  <a:gd name="connsiteX3" fmla="*/ 1019916 w 2272146"/>
                  <a:gd name="connsiteY3" fmla="*/ 3067 h 1133274"/>
                  <a:gd name="connsiteX4" fmla="*/ 1191491 w 2272146"/>
                  <a:gd name="connsiteY4" fmla="*/ 0 h 1133274"/>
                  <a:gd name="connsiteX5" fmla="*/ 1252230 w 2272146"/>
                  <a:gd name="connsiteY5" fmla="*/ 3067 h 1133274"/>
                  <a:gd name="connsiteX6" fmla="*/ 2272146 w 2272146"/>
                  <a:gd name="connsiteY6" fmla="*/ 1133274 h 1133274"/>
                  <a:gd name="connsiteX7" fmla="*/ 1191491 w 2272146"/>
                  <a:gd name="connsiteY7" fmla="*/ 1133274 h 113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146" h="1133274">
                    <a:moveTo>
                      <a:pt x="1080654" y="0"/>
                    </a:moveTo>
                    <a:lnTo>
                      <a:pt x="1080654" y="1133274"/>
                    </a:lnTo>
                    <a:lnTo>
                      <a:pt x="0" y="1133274"/>
                    </a:lnTo>
                    <a:cubicBezTo>
                      <a:pt x="0" y="545053"/>
                      <a:pt x="447044" y="61245"/>
                      <a:pt x="1019916" y="3067"/>
                    </a:cubicBezTo>
                    <a:close/>
                    <a:moveTo>
                      <a:pt x="1191491" y="0"/>
                    </a:moveTo>
                    <a:lnTo>
                      <a:pt x="1252230" y="3067"/>
                    </a:lnTo>
                    <a:cubicBezTo>
                      <a:pt x="1825102" y="61245"/>
                      <a:pt x="2272146" y="545053"/>
                      <a:pt x="2272146" y="1133274"/>
                    </a:cubicBezTo>
                    <a:lnTo>
                      <a:pt x="1191491" y="1133274"/>
                    </a:lnTo>
                    <a:close/>
                  </a:path>
                </a:pathLst>
              </a:custGeom>
              <a:solidFill>
                <a:srgbClr val="4FA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G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52F159-534A-C75B-A37D-DCC1FCA29867}"/>
                  </a:ext>
                </a:extLst>
              </p:cNvPr>
              <p:cNvSpPr txBox="1"/>
              <p:nvPr/>
            </p:nvSpPr>
            <p:spPr>
              <a:xfrm>
                <a:off x="3224298" y="3645998"/>
                <a:ext cx="498764" cy="547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02</a:t>
                </a:r>
                <a:endParaRPr lang="en-NG" sz="2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894CD4-D7BE-0DB0-7217-53CE569AAE95}"/>
                  </a:ext>
                </a:extLst>
              </p:cNvPr>
              <p:cNvSpPr txBox="1"/>
              <p:nvPr/>
            </p:nvSpPr>
            <p:spPr>
              <a:xfrm>
                <a:off x="2791668" y="3366440"/>
                <a:ext cx="2101440" cy="211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rgbClr val="1B3B3B"/>
                    </a:solidFill>
                    <a:cs typeface="Arial"/>
                  </a:rPr>
                  <a:t>Desk Based Review</a:t>
                </a:r>
              </a:p>
            </p:txBody>
          </p:sp>
          <p:pic>
            <p:nvPicPr>
              <p:cNvPr id="33" name="Graphic 32" descr="Clipboard Checked with solid fill">
                <a:extLst>
                  <a:ext uri="{FF2B5EF4-FFF2-40B4-BE49-F238E27FC236}">
                    <a16:creationId xmlns:a16="http://schemas.microsoft.com/office/drawing/2014/main" id="{617C77BB-4E54-87BD-1A71-68AE0C92A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39135" y="3595058"/>
                <a:ext cx="478800" cy="4788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A5B9E91-B04A-2B21-E4D7-BCBC7FAAB5E3}"/>
                </a:ext>
              </a:extLst>
            </p:cNvPr>
            <p:cNvGrpSpPr/>
            <p:nvPr/>
          </p:nvGrpSpPr>
          <p:grpSpPr>
            <a:xfrm>
              <a:off x="437268" y="2970835"/>
              <a:ext cx="2264046" cy="1124216"/>
              <a:chOff x="437268" y="2970835"/>
              <a:chExt cx="2264046" cy="11242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99FA9F-EC32-0AF3-CAC2-AF45B5D0AC18}"/>
                  </a:ext>
                </a:extLst>
              </p:cNvPr>
              <p:cNvGrpSpPr/>
              <p:nvPr/>
            </p:nvGrpSpPr>
            <p:grpSpPr>
              <a:xfrm>
                <a:off x="437268" y="2970835"/>
                <a:ext cx="2264046" cy="1124216"/>
                <a:chOff x="437268" y="2970835"/>
                <a:chExt cx="2264046" cy="1124216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93A0630-6E3D-BB1A-E375-6B97F0CF6498}"/>
                    </a:ext>
                  </a:extLst>
                </p:cNvPr>
                <p:cNvSpPr/>
                <p:nvPr/>
              </p:nvSpPr>
              <p:spPr>
                <a:xfrm>
                  <a:off x="559959" y="2970835"/>
                  <a:ext cx="2101440" cy="620011"/>
                </a:xfrm>
                <a:custGeom>
                  <a:avLst/>
                  <a:gdLst>
                    <a:gd name="connsiteX0" fmla="*/ 1080654 w 2272146"/>
                    <a:gd name="connsiteY0" fmla="*/ 0 h 1133274"/>
                    <a:gd name="connsiteX1" fmla="*/ 1080654 w 2272146"/>
                    <a:gd name="connsiteY1" fmla="*/ 1133274 h 1133274"/>
                    <a:gd name="connsiteX2" fmla="*/ 0 w 2272146"/>
                    <a:gd name="connsiteY2" fmla="*/ 1133274 h 1133274"/>
                    <a:gd name="connsiteX3" fmla="*/ 1019916 w 2272146"/>
                    <a:gd name="connsiteY3" fmla="*/ 3067 h 1133274"/>
                    <a:gd name="connsiteX4" fmla="*/ 1191491 w 2272146"/>
                    <a:gd name="connsiteY4" fmla="*/ 0 h 1133274"/>
                    <a:gd name="connsiteX5" fmla="*/ 1252230 w 2272146"/>
                    <a:gd name="connsiteY5" fmla="*/ 3067 h 1133274"/>
                    <a:gd name="connsiteX6" fmla="*/ 2272146 w 2272146"/>
                    <a:gd name="connsiteY6" fmla="*/ 1133274 h 1133274"/>
                    <a:gd name="connsiteX7" fmla="*/ 1191491 w 2272146"/>
                    <a:gd name="connsiteY7" fmla="*/ 1133274 h 113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2146" h="1133274">
                      <a:moveTo>
                        <a:pt x="1080654" y="0"/>
                      </a:moveTo>
                      <a:lnTo>
                        <a:pt x="1080654" y="1133274"/>
                      </a:lnTo>
                      <a:lnTo>
                        <a:pt x="0" y="1133274"/>
                      </a:lnTo>
                      <a:cubicBezTo>
                        <a:pt x="0" y="545053"/>
                        <a:pt x="447044" y="61245"/>
                        <a:pt x="1019916" y="3067"/>
                      </a:cubicBezTo>
                      <a:close/>
                      <a:moveTo>
                        <a:pt x="1191491" y="0"/>
                      </a:moveTo>
                      <a:lnTo>
                        <a:pt x="1252230" y="3067"/>
                      </a:lnTo>
                      <a:cubicBezTo>
                        <a:pt x="1825102" y="61245"/>
                        <a:pt x="2272146" y="545053"/>
                        <a:pt x="2272146" y="1133274"/>
                      </a:cubicBezTo>
                      <a:lnTo>
                        <a:pt x="1191491" y="1133274"/>
                      </a:lnTo>
                      <a:close/>
                    </a:path>
                  </a:pathLst>
                </a:custGeom>
                <a:solidFill>
                  <a:srgbClr val="4FA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NG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6942379-98DA-3010-5C3D-4164E3DFBD74}"/>
                    </a:ext>
                  </a:extLst>
                </p:cNvPr>
                <p:cNvSpPr txBox="1"/>
                <p:nvPr/>
              </p:nvSpPr>
              <p:spPr>
                <a:xfrm>
                  <a:off x="437268" y="3670610"/>
                  <a:ext cx="2264046" cy="424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/>
                  <a:r>
                    <a:rPr lang="en-US" sz="1200" b="1">
                      <a:solidFill>
                        <a:srgbClr val="1B3B3B"/>
                      </a:solidFill>
                      <a:cs typeface="Arial"/>
                    </a:rPr>
                    <a:t>Development &amp; Validation of Research Framework</a:t>
                  </a:r>
                  <a:endParaRPr lang="en-NG" sz="1200">
                    <a:solidFill>
                      <a:srgbClr val="1B3B3B"/>
                    </a:solidFill>
                    <a:ea typeface="Calibri"/>
                    <a:cs typeface="Arial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B56A33-75AB-2E5C-2BF4-FB6D4CB2DA0E}"/>
                  </a:ext>
                </a:extLst>
              </p:cNvPr>
              <p:cNvSpPr txBox="1"/>
              <p:nvPr/>
            </p:nvSpPr>
            <p:spPr>
              <a:xfrm>
                <a:off x="974466" y="3138013"/>
                <a:ext cx="529940" cy="515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01</a:t>
                </a:r>
                <a:endParaRPr lang="en-NG" sz="2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Graphic 22" descr="Decision chart with solid fill">
                <a:extLst>
                  <a:ext uri="{FF2B5EF4-FFF2-40B4-BE49-F238E27FC236}">
                    <a16:creationId xmlns:a16="http://schemas.microsoft.com/office/drawing/2014/main" id="{C435A3CD-1BEE-CAFD-F9CA-EEDE1F611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755316" y="3059994"/>
                <a:ext cx="480151" cy="480151"/>
              </a:xfrm>
              <a:prstGeom prst="rect">
                <a:avLst/>
              </a:prstGeom>
            </p:spPr>
          </p:pic>
        </p:grpSp>
      </p:grpSp>
      <p:pic>
        <p:nvPicPr>
          <p:cNvPr id="47" name="Picture 46" descr="A green and white outline of a country&#10;&#10;Description automatically generated">
            <a:extLst>
              <a:ext uri="{FF2B5EF4-FFF2-40B4-BE49-F238E27FC236}">
                <a16:creationId xmlns:a16="http://schemas.microsoft.com/office/drawing/2014/main" id="{0CCAC9C2-AF1C-78D9-CDAA-CFC03A10BA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3497" y="2071054"/>
            <a:ext cx="572756" cy="489725"/>
          </a:xfrm>
          <a:prstGeom prst="rect">
            <a:avLst/>
          </a:prstGeom>
        </p:spPr>
      </p:pic>
      <p:pic>
        <p:nvPicPr>
          <p:cNvPr id="49" name="Picture 48" descr="A blue outline of a map&#10;&#10;Description automatically generated">
            <a:extLst>
              <a:ext uri="{FF2B5EF4-FFF2-40B4-BE49-F238E27FC236}">
                <a16:creationId xmlns:a16="http://schemas.microsoft.com/office/drawing/2014/main" id="{8EA34887-8ED0-88F6-6396-428976993C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99146" y="2028577"/>
            <a:ext cx="511607" cy="5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</a:t>
            </a:r>
            <a:r>
              <a:rPr lang="en-US" err="1">
                <a:solidFill>
                  <a:srgbClr val="000000"/>
                </a:solidFill>
              </a:rPr>
              <a:t>Mlinda</a:t>
            </a:r>
            <a:r>
              <a:rPr lang="en-US">
                <a:solidFill>
                  <a:srgbClr val="000000"/>
                </a:solidFill>
              </a:rPr>
              <a:t> Gates Foundation     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088" y="484878"/>
            <a:ext cx="9023747" cy="697577"/>
          </a:xfrm>
        </p:spPr>
        <p:txBody>
          <a:bodyPr/>
          <a:lstStyle/>
          <a:p>
            <a:r>
              <a:rPr lang="en-US" sz="2400">
                <a:solidFill>
                  <a:srgbClr val="1B3B3B"/>
                </a:solidFill>
                <a:latin typeface="Arial"/>
                <a:cs typeface="Arial"/>
              </a:rPr>
              <a:t>Generation, analysis and operationalization represent </a:t>
            </a:r>
            <a:br>
              <a:rPr lang="en-US" sz="2400">
                <a:solidFill>
                  <a:srgbClr val="1B3B3B"/>
                </a:solidFill>
                <a:latin typeface="Arial"/>
                <a:cs typeface="Arial"/>
              </a:rPr>
            </a:br>
            <a:r>
              <a:rPr lang="en-US" sz="2400">
                <a:solidFill>
                  <a:srgbClr val="1B3B3B"/>
                </a:solidFill>
                <a:latin typeface="Arial"/>
                <a:cs typeface="Arial"/>
              </a:rPr>
              <a:t>the main pillars of the geospatial value pipeline framework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0B568F-048E-A769-AE0F-5C777FB7DA2E}"/>
              </a:ext>
            </a:extLst>
          </p:cNvPr>
          <p:cNvGrpSpPr/>
          <p:nvPr/>
        </p:nvGrpSpPr>
        <p:grpSpPr>
          <a:xfrm>
            <a:off x="8294587" y="1567808"/>
            <a:ext cx="1308480" cy="3852579"/>
            <a:chOff x="8292739" y="2183824"/>
            <a:chExt cx="1308480" cy="3852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6E4C16-34EA-E90F-19EE-305CECF4D5BB}"/>
                </a:ext>
              </a:extLst>
            </p:cNvPr>
            <p:cNvSpPr/>
            <p:nvPr/>
          </p:nvSpPr>
          <p:spPr>
            <a:xfrm>
              <a:off x="8350223" y="2183824"/>
              <a:ext cx="1203240" cy="38525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C104019-04A5-42C6-4FDA-FB4703E198D0}"/>
                </a:ext>
              </a:extLst>
            </p:cNvPr>
            <p:cNvGrpSpPr/>
            <p:nvPr/>
          </p:nvGrpSpPr>
          <p:grpSpPr>
            <a:xfrm>
              <a:off x="8455027" y="2772073"/>
              <a:ext cx="1024798" cy="3193580"/>
              <a:chOff x="8198376" y="2674410"/>
              <a:chExt cx="1842320" cy="5487836"/>
            </a:xfrm>
            <a:solidFill>
              <a:sysClr val="window" lastClr="FFFFFF"/>
            </a:solidFill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E541A8F-62F7-D88E-E04D-675876474EB0}"/>
                  </a:ext>
                </a:extLst>
              </p:cNvPr>
              <p:cNvSpPr/>
              <p:nvPr/>
            </p:nvSpPr>
            <p:spPr>
              <a:xfrm>
                <a:off x="8260296" y="2707455"/>
                <a:ext cx="1718483" cy="1695844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6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7A95D9-2812-4A39-6D0B-0A2F9F9591CE}"/>
                  </a:ext>
                </a:extLst>
              </p:cNvPr>
              <p:cNvSpPr txBox="1"/>
              <p:nvPr/>
            </p:nvSpPr>
            <p:spPr>
              <a:xfrm>
                <a:off x="8198376" y="2674410"/>
                <a:ext cx="1842320" cy="1705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W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Governance &amp; Policies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5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What governance structures and policies exist?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DD2E9F4-C979-92DC-F42E-12826BE320C8}"/>
                  </a:ext>
                </a:extLst>
              </p:cNvPr>
              <p:cNvSpPr/>
              <p:nvPr/>
            </p:nvSpPr>
            <p:spPr>
              <a:xfrm>
                <a:off x="8235417" y="4582648"/>
                <a:ext cx="1718483" cy="1695844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6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31C265-5F8E-E8FA-BF4B-F297A3501C23}"/>
                  </a:ext>
                </a:extLst>
              </p:cNvPr>
              <p:cNvSpPr/>
              <p:nvPr/>
            </p:nvSpPr>
            <p:spPr>
              <a:xfrm>
                <a:off x="8210541" y="6424045"/>
                <a:ext cx="1718483" cy="1695844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6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442AFC-8713-A388-E878-732EA3DE43CB}"/>
                  </a:ext>
                </a:extLst>
              </p:cNvPr>
              <p:cNvSpPr txBox="1"/>
              <p:nvPr/>
            </p:nvSpPr>
            <p:spPr>
              <a:xfrm>
                <a:off x="8288141" y="4736138"/>
                <a:ext cx="1610439" cy="1447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W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Stakeholder Coordination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5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How are stakeholders coordinated?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2249458-4E9F-DB78-934A-767855D27ABE}"/>
                  </a:ext>
                </a:extLst>
              </p:cNvPr>
              <p:cNvSpPr txBox="1"/>
              <p:nvPr/>
            </p:nvSpPr>
            <p:spPr>
              <a:xfrm>
                <a:off x="8243066" y="6456602"/>
                <a:ext cx="1704076" cy="1705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ZW" sz="975" b="1" kern="0">
                    <a:solidFill>
                      <a:prstClr val="black"/>
                    </a:solidFill>
                    <a:latin typeface="Calibri" panose="020F0502020204030204"/>
                  </a:rPr>
                  <a:t>Capacity Building</a:t>
                </a:r>
                <a:endParaRPr kumimoji="0" lang="en-ZW" sz="975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5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How are capacities developed and sustained?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4255F8-93B9-896A-D71F-671724F36255}"/>
                </a:ext>
              </a:extLst>
            </p:cNvPr>
            <p:cNvSpPr txBox="1"/>
            <p:nvPr/>
          </p:nvSpPr>
          <p:spPr>
            <a:xfrm>
              <a:off x="8292739" y="2252477"/>
              <a:ext cx="1308480" cy="44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W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Crosscutting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W" sz="1100" b="1" kern="0">
                  <a:solidFill>
                    <a:prstClr val="white"/>
                  </a:solidFill>
                </a:rPr>
                <a:t>Sub-pillars</a:t>
              </a:r>
              <a:endPara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EF08FD-DCD2-92BB-1B9F-B7DFE1F3A436}"/>
              </a:ext>
            </a:extLst>
          </p:cNvPr>
          <p:cNvGrpSpPr/>
          <p:nvPr/>
        </p:nvGrpSpPr>
        <p:grpSpPr>
          <a:xfrm>
            <a:off x="-8944" y="1378281"/>
            <a:ext cx="7966696" cy="4103329"/>
            <a:chOff x="61258" y="2788811"/>
            <a:chExt cx="7966696" cy="4103329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7ADC54D-62C0-C4A2-10FF-AA925BA28951}"/>
                </a:ext>
              </a:extLst>
            </p:cNvPr>
            <p:cNvGraphicFramePr/>
            <p:nvPr/>
          </p:nvGraphicFramePr>
          <p:xfrm>
            <a:off x="1423956" y="2788811"/>
            <a:ext cx="6603998" cy="956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7BB134FE-BA78-980E-5CE4-4C41872BDC6F}"/>
                </a:ext>
              </a:extLst>
            </p:cNvPr>
            <p:cNvSpPr/>
            <p:nvPr/>
          </p:nvSpPr>
          <p:spPr>
            <a:xfrm>
              <a:off x="1065857" y="2959415"/>
              <a:ext cx="191253" cy="598859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4D179D0F-5EC4-B1A5-47A0-49B4CA5D712E}"/>
                </a:ext>
              </a:extLst>
            </p:cNvPr>
            <p:cNvSpPr/>
            <p:nvPr/>
          </p:nvSpPr>
          <p:spPr>
            <a:xfrm>
              <a:off x="1130279" y="3672828"/>
              <a:ext cx="110916" cy="3158089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D72EFB-271A-4D83-9256-8DBF4FD48AB4}"/>
                </a:ext>
              </a:extLst>
            </p:cNvPr>
            <p:cNvGrpSpPr/>
            <p:nvPr/>
          </p:nvGrpSpPr>
          <p:grpSpPr>
            <a:xfrm>
              <a:off x="6020577" y="3676155"/>
              <a:ext cx="1676094" cy="3215983"/>
              <a:chOff x="7394336" y="3617962"/>
              <a:chExt cx="2062884" cy="3958133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800F606-4486-E7CF-A90F-09202B152FD1}"/>
                  </a:ext>
                </a:extLst>
              </p:cNvPr>
              <p:cNvGrpSpPr/>
              <p:nvPr/>
            </p:nvGrpSpPr>
            <p:grpSpPr>
              <a:xfrm>
                <a:off x="7639105" y="3733735"/>
                <a:ext cx="1789231" cy="852304"/>
                <a:chOff x="8260297" y="2835759"/>
                <a:chExt cx="1789231" cy="1083800"/>
              </a:xfrm>
            </p:grpSpPr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31451EB1-3A8B-EAD8-A556-46152E3A5CD3}"/>
                    </a:ext>
                  </a:extLst>
                </p:cNvPr>
                <p:cNvSpPr/>
                <p:nvPr/>
              </p:nvSpPr>
              <p:spPr>
                <a:xfrm>
                  <a:off x="8260297" y="2838390"/>
                  <a:ext cx="1718481" cy="1017931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948954-385D-E026-2736-E214E42D91F4}"/>
                    </a:ext>
                  </a:extLst>
                </p:cNvPr>
                <p:cNvSpPr txBox="1"/>
                <p:nvPr/>
              </p:nvSpPr>
              <p:spPr>
                <a:xfrm>
                  <a:off x="8302131" y="2835759"/>
                  <a:ext cx="1747397" cy="1083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Use Cases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are the use cases for geospatial data?</a:t>
                  </a:r>
                </a:p>
              </p:txBody>
            </p:sp>
          </p:grp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DA8B187-4A2B-3860-84EA-9E964A7ABAA7}"/>
                  </a:ext>
                </a:extLst>
              </p:cNvPr>
              <p:cNvSpPr/>
              <p:nvPr/>
            </p:nvSpPr>
            <p:spPr>
              <a:xfrm>
                <a:off x="7513756" y="3617962"/>
                <a:ext cx="1943464" cy="3904754"/>
              </a:xfrm>
              <a:prstGeom prst="rect">
                <a:avLst/>
              </a:prstGeom>
              <a:noFill/>
              <a:ln w="19050" cap="flat" cmpd="sng" algn="ctr">
                <a:solidFill>
                  <a:srgbClr val="386272">
                    <a:alpha val="2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8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F31B7C2-FF62-94F7-1181-E5EB2DA4E983}"/>
                  </a:ext>
                </a:extLst>
              </p:cNvPr>
              <p:cNvGrpSpPr/>
              <p:nvPr/>
            </p:nvGrpSpPr>
            <p:grpSpPr>
              <a:xfrm>
                <a:off x="7654270" y="4659528"/>
                <a:ext cx="1730346" cy="856091"/>
                <a:chOff x="8260297" y="3278740"/>
                <a:chExt cx="1730346" cy="1088614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4DD70AD0-C865-AEE6-1403-CF8ABAE8EB76}"/>
                    </a:ext>
                  </a:extLst>
                </p:cNvPr>
                <p:cNvSpPr/>
                <p:nvPr/>
              </p:nvSpPr>
              <p:spPr>
                <a:xfrm>
                  <a:off x="8260297" y="3300035"/>
                  <a:ext cx="1718481" cy="1017931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F5B8A3F-B8DC-4C35-28B0-FAC7634ED30D}"/>
                    </a:ext>
                  </a:extLst>
                </p:cNvPr>
                <p:cNvSpPr txBox="1"/>
                <p:nvPr/>
              </p:nvSpPr>
              <p:spPr>
                <a:xfrm>
                  <a:off x="8295736" y="3278740"/>
                  <a:ext cx="1694907" cy="1088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Communication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How is information about geospatial data communicated?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7EDC037-C54E-27E0-AFB1-F90CCD491F5F}"/>
                  </a:ext>
                </a:extLst>
              </p:cNvPr>
              <p:cNvGrpSpPr/>
              <p:nvPr/>
            </p:nvGrpSpPr>
            <p:grpSpPr>
              <a:xfrm>
                <a:off x="7669435" y="5631409"/>
                <a:ext cx="1718481" cy="800504"/>
                <a:chOff x="8260297" y="3792456"/>
                <a:chExt cx="1718481" cy="1017931"/>
              </a:xfrm>
            </p:grpSpPr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18722E53-8EE2-80FA-3E22-AA6258645C10}"/>
                    </a:ext>
                  </a:extLst>
                </p:cNvPr>
                <p:cNvSpPr/>
                <p:nvPr/>
              </p:nvSpPr>
              <p:spPr>
                <a:xfrm>
                  <a:off x="8260297" y="3792456"/>
                  <a:ext cx="1718481" cy="1017931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5FE8C86-EBE7-71D5-FEEC-0F4740055289}"/>
                    </a:ext>
                  </a:extLst>
                </p:cNvPr>
                <p:cNvSpPr txBox="1"/>
                <p:nvPr/>
              </p:nvSpPr>
              <p:spPr>
                <a:xfrm>
                  <a:off x="8332039" y="3856782"/>
                  <a:ext cx="1610437" cy="848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Advocacy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advocacy efforts exists?</a:t>
                  </a:r>
                </a:p>
              </p:txBody>
            </p:sp>
          </p:grp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72A3A01-284B-A911-5A7B-4772DCF604F4}"/>
                  </a:ext>
                </a:extLst>
              </p:cNvPr>
              <p:cNvSpPr/>
              <p:nvPr/>
            </p:nvSpPr>
            <p:spPr>
              <a:xfrm>
                <a:off x="7394336" y="7289492"/>
                <a:ext cx="286603" cy="286603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W" sz="98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</a:t>
                </a:r>
                <a:endParaRPr kumimoji="0" lang="en-GB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159BD4-D19E-6D45-A1B7-CAE46D096C86}"/>
                </a:ext>
              </a:extLst>
            </p:cNvPr>
            <p:cNvGrpSpPr/>
            <p:nvPr/>
          </p:nvGrpSpPr>
          <p:grpSpPr>
            <a:xfrm>
              <a:off x="3804132" y="3672829"/>
              <a:ext cx="1700185" cy="3213603"/>
              <a:chOff x="5358558" y="3613868"/>
              <a:chExt cx="2092536" cy="395520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1EDBD14-1011-27FE-EA51-9AC619739396}"/>
                  </a:ext>
                </a:extLst>
              </p:cNvPr>
              <p:cNvSpPr/>
              <p:nvPr/>
            </p:nvSpPr>
            <p:spPr>
              <a:xfrm>
                <a:off x="5507630" y="3613868"/>
                <a:ext cx="1943464" cy="3886876"/>
              </a:xfrm>
              <a:prstGeom prst="rect">
                <a:avLst/>
              </a:prstGeom>
              <a:noFill/>
              <a:ln w="19050" cap="flat" cmpd="sng" algn="ctr">
                <a:solidFill>
                  <a:srgbClr val="A6A6A6">
                    <a:alpha val="2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8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7917574-6921-9B36-A93C-07BE1581B4FF}"/>
                  </a:ext>
                </a:extLst>
              </p:cNvPr>
              <p:cNvGrpSpPr/>
              <p:nvPr/>
            </p:nvGrpSpPr>
            <p:grpSpPr>
              <a:xfrm>
                <a:off x="5603279" y="3708129"/>
                <a:ext cx="1718481" cy="800504"/>
                <a:chOff x="8260297" y="2835143"/>
                <a:chExt cx="1718481" cy="1017933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425F3DA3-BC28-5A29-4B47-01591C2C2A09}"/>
                    </a:ext>
                  </a:extLst>
                </p:cNvPr>
                <p:cNvSpPr/>
                <p:nvPr/>
              </p:nvSpPr>
              <p:spPr>
                <a:xfrm>
                  <a:off x="8260297" y="2835143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BBD7563-F300-FC8A-7823-7957D8C63966}"/>
                    </a:ext>
                  </a:extLst>
                </p:cNvPr>
                <p:cNvSpPr txBox="1"/>
                <p:nvPr/>
              </p:nvSpPr>
              <p:spPr>
                <a:xfrm>
                  <a:off x="8368341" y="2928086"/>
                  <a:ext cx="1610437" cy="848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Data Cleaning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is the process of data cleaning?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FBF1A32-123F-A4C6-370E-565A3868DA67}"/>
                  </a:ext>
                </a:extLst>
              </p:cNvPr>
              <p:cNvGrpSpPr/>
              <p:nvPr/>
            </p:nvGrpSpPr>
            <p:grpSpPr>
              <a:xfrm>
                <a:off x="5614520" y="4616603"/>
                <a:ext cx="1718481" cy="852303"/>
                <a:chOff x="8260297" y="3272187"/>
                <a:chExt cx="1718481" cy="1083802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CA4A7F0-DF28-B7F3-42C2-8C8CD5892C12}"/>
                    </a:ext>
                  </a:extLst>
                </p:cNvPr>
                <p:cNvSpPr/>
                <p:nvPr/>
              </p:nvSpPr>
              <p:spPr>
                <a:xfrm>
                  <a:off x="8260297" y="3296788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74FDBB3-DB43-975F-4C55-C9AFF6476DC1}"/>
                    </a:ext>
                  </a:extLst>
                </p:cNvPr>
                <p:cNvSpPr txBox="1"/>
                <p:nvPr/>
              </p:nvSpPr>
              <p:spPr>
                <a:xfrm>
                  <a:off x="8303039" y="3272187"/>
                  <a:ext cx="1675739" cy="1083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Analytics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level of analytics &amp; platforms are used?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DB111CA-93A3-D8F8-73F0-C33F6CDA05C0}"/>
                  </a:ext>
                </a:extLst>
              </p:cNvPr>
              <p:cNvGrpSpPr/>
              <p:nvPr/>
            </p:nvGrpSpPr>
            <p:grpSpPr>
              <a:xfrm>
                <a:off x="5623588" y="5567641"/>
                <a:ext cx="1781160" cy="852303"/>
                <a:chOff x="8258124" y="3762326"/>
                <a:chExt cx="1781160" cy="1083802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8A8C3877-942D-3A1B-E3F6-61D668B9AB08}"/>
                    </a:ext>
                  </a:extLst>
                </p:cNvPr>
                <p:cNvSpPr/>
                <p:nvPr/>
              </p:nvSpPr>
              <p:spPr>
                <a:xfrm>
                  <a:off x="8260297" y="3789209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2FEE208-5568-A956-D486-3FCA3DB03138}"/>
                    </a:ext>
                  </a:extLst>
                </p:cNvPr>
                <p:cNvSpPr txBox="1"/>
                <p:nvPr/>
              </p:nvSpPr>
              <p:spPr>
                <a:xfrm>
                  <a:off x="8258124" y="3762326"/>
                  <a:ext cx="1781160" cy="1083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Infrastructure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infrastructure is required for data analysis?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1DD5C69-A98F-A890-1758-71BB0209D523}"/>
                  </a:ext>
                </a:extLst>
              </p:cNvPr>
              <p:cNvGrpSpPr/>
              <p:nvPr/>
            </p:nvGrpSpPr>
            <p:grpSpPr>
              <a:xfrm>
                <a:off x="5614519" y="6551960"/>
                <a:ext cx="1718481" cy="800508"/>
                <a:chOff x="8260297" y="3562716"/>
                <a:chExt cx="1718481" cy="1017935"/>
              </a:xfrm>
            </p:grpSpPr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BB7D4182-4631-F412-7E98-1225F59FF340}"/>
                    </a:ext>
                  </a:extLst>
                </p:cNvPr>
                <p:cNvSpPr/>
                <p:nvPr/>
              </p:nvSpPr>
              <p:spPr>
                <a:xfrm>
                  <a:off x="8260297" y="3562716"/>
                  <a:ext cx="1718481" cy="1017935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6F7F6BE-A909-A50B-1573-16978CFF9164}"/>
                    </a:ext>
                  </a:extLst>
                </p:cNvPr>
                <p:cNvSpPr txBox="1"/>
                <p:nvPr/>
              </p:nvSpPr>
              <p:spPr>
                <a:xfrm>
                  <a:off x="8368341" y="3665504"/>
                  <a:ext cx="1610437" cy="848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Visualization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How is data visualized?</a:t>
                  </a:r>
                </a:p>
              </p:txBody>
            </p:sp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6398923-6638-E31A-7088-4E4B2F2FD23B}"/>
                  </a:ext>
                </a:extLst>
              </p:cNvPr>
              <p:cNvSpPr/>
              <p:nvPr/>
            </p:nvSpPr>
            <p:spPr>
              <a:xfrm>
                <a:off x="5358558" y="7282466"/>
                <a:ext cx="286603" cy="286603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W" sz="98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endParaRPr kumimoji="0" lang="en-GB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FAE37D-6052-0D96-C40C-E7977603ADD2}"/>
                </a:ext>
              </a:extLst>
            </p:cNvPr>
            <p:cNvGrpSpPr/>
            <p:nvPr/>
          </p:nvGrpSpPr>
          <p:grpSpPr>
            <a:xfrm>
              <a:off x="1615726" y="3672830"/>
              <a:ext cx="1729843" cy="3219310"/>
              <a:chOff x="2665135" y="3613869"/>
              <a:chExt cx="2129038" cy="396222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3FC5F3-D392-447C-3D38-E81E893750AF}"/>
                  </a:ext>
                </a:extLst>
              </p:cNvPr>
              <p:cNvSpPr/>
              <p:nvPr/>
            </p:nvSpPr>
            <p:spPr>
              <a:xfrm>
                <a:off x="2809354" y="3613869"/>
                <a:ext cx="1943464" cy="3904754"/>
              </a:xfrm>
              <a:prstGeom prst="rect">
                <a:avLst/>
              </a:prstGeom>
              <a:noFill/>
              <a:ln w="19050" cap="flat" cmpd="sng" algn="ctr">
                <a:solidFill>
                  <a:srgbClr val="5393AB">
                    <a:alpha val="2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8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4EFF614-6145-CB28-5AB1-442C106D4074}"/>
                  </a:ext>
                </a:extLst>
              </p:cNvPr>
              <p:cNvGrpSpPr/>
              <p:nvPr/>
            </p:nvGrpSpPr>
            <p:grpSpPr>
              <a:xfrm>
                <a:off x="2920095" y="3709135"/>
                <a:ext cx="1718481" cy="800504"/>
                <a:chOff x="8260297" y="2835145"/>
                <a:chExt cx="1718481" cy="1017933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5A9FBC53-E559-FE6C-D203-CBF12356E4C0}"/>
                    </a:ext>
                  </a:extLst>
                </p:cNvPr>
                <p:cNvSpPr/>
                <p:nvPr/>
              </p:nvSpPr>
              <p:spPr>
                <a:xfrm>
                  <a:off x="8260297" y="2835145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2A950B6-1CAE-6515-2030-E06ECF088067}"/>
                    </a:ext>
                  </a:extLst>
                </p:cNvPr>
                <p:cNvSpPr txBox="1"/>
                <p:nvPr/>
              </p:nvSpPr>
              <p:spPr>
                <a:xfrm>
                  <a:off x="8332039" y="2903862"/>
                  <a:ext cx="1610437" cy="8489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Data </a:t>
                  </a:r>
                  <a:r>
                    <a:rPr lang="en-ZW" sz="980" b="1" kern="0">
                      <a:solidFill>
                        <a:prstClr val="black"/>
                      </a:solidFill>
                    </a:rPr>
                    <a:t>Form</a:t>
                  </a:r>
                  <a:endParaRPr kumimoji="0" lang="en-ZW" sz="98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form of data is being collected?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BAAFA48-EFB2-8405-9873-B5DAF67D4182}"/>
                  </a:ext>
                </a:extLst>
              </p:cNvPr>
              <p:cNvGrpSpPr/>
              <p:nvPr/>
            </p:nvGrpSpPr>
            <p:grpSpPr>
              <a:xfrm>
                <a:off x="2931336" y="4630549"/>
                <a:ext cx="1718481" cy="800504"/>
                <a:chOff x="8260297" y="3296790"/>
                <a:chExt cx="1718481" cy="1017933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60B712CB-7CE7-804F-B946-F348FC04BD8F}"/>
                    </a:ext>
                  </a:extLst>
                </p:cNvPr>
                <p:cNvSpPr/>
                <p:nvPr/>
              </p:nvSpPr>
              <p:spPr>
                <a:xfrm>
                  <a:off x="8260297" y="3296790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8BEE412-DED5-09C6-700A-6FD5401433E7}"/>
                    </a:ext>
                  </a:extLst>
                </p:cNvPr>
                <p:cNvSpPr txBox="1"/>
                <p:nvPr/>
              </p:nvSpPr>
              <p:spPr>
                <a:xfrm>
                  <a:off x="8343280" y="3389731"/>
                  <a:ext cx="1599195" cy="8489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Data Source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Where is data collected?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E1DAAEC-6EA9-7567-A533-F948FF314249}"/>
                  </a:ext>
                </a:extLst>
              </p:cNvPr>
              <p:cNvGrpSpPr/>
              <p:nvPr/>
            </p:nvGrpSpPr>
            <p:grpSpPr>
              <a:xfrm>
                <a:off x="2871918" y="5591846"/>
                <a:ext cx="1922255" cy="852303"/>
                <a:chOff x="8189638" y="3771051"/>
                <a:chExt cx="1922255" cy="1083800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91374B7C-189A-0DBE-DE56-4E4AD62103BE}"/>
                    </a:ext>
                  </a:extLst>
                </p:cNvPr>
                <p:cNvSpPr/>
                <p:nvPr/>
              </p:nvSpPr>
              <p:spPr>
                <a:xfrm>
                  <a:off x="8260297" y="3789211"/>
                  <a:ext cx="1718481" cy="1017933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7CE1C51-3E01-B2E5-16F4-2E7248685E97}"/>
                    </a:ext>
                  </a:extLst>
                </p:cNvPr>
                <p:cNvSpPr txBox="1"/>
                <p:nvPr/>
              </p:nvSpPr>
              <p:spPr>
                <a:xfrm>
                  <a:off x="8189638" y="3771051"/>
                  <a:ext cx="1922255" cy="1083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Infrastructure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infrastructure is required for data generation?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091F250-E110-50AC-8ACB-5FE3A89A7BF3}"/>
                  </a:ext>
                </a:extLst>
              </p:cNvPr>
              <p:cNvGrpSpPr/>
              <p:nvPr/>
            </p:nvGrpSpPr>
            <p:grpSpPr>
              <a:xfrm>
                <a:off x="2953818" y="6556332"/>
                <a:ext cx="1718481" cy="800505"/>
                <a:chOff x="8260297" y="4297020"/>
                <a:chExt cx="1718481" cy="1017934"/>
              </a:xfrm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72531B9B-B9C9-AAF7-495B-21B3DB000422}"/>
                    </a:ext>
                  </a:extLst>
                </p:cNvPr>
                <p:cNvSpPr/>
                <p:nvPr/>
              </p:nvSpPr>
              <p:spPr>
                <a:xfrm>
                  <a:off x="8260297" y="4297020"/>
                  <a:ext cx="1718481" cy="1017934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8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DD3FBE0-907F-4530-BDBD-E1AF373C1411}"/>
                    </a:ext>
                  </a:extLst>
                </p:cNvPr>
                <p:cNvSpPr txBox="1"/>
                <p:nvPr/>
              </p:nvSpPr>
              <p:spPr>
                <a:xfrm>
                  <a:off x="8332039" y="4375580"/>
                  <a:ext cx="1610437" cy="8489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8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Data Collection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8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What is the data collection process?</a:t>
                  </a:r>
                </a:p>
              </p:txBody>
            </p:sp>
          </p:grp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B6F37F2-F0A3-BC79-5485-2FCA37F664AC}"/>
                  </a:ext>
                </a:extLst>
              </p:cNvPr>
              <p:cNvSpPr/>
              <p:nvPr/>
            </p:nvSpPr>
            <p:spPr>
              <a:xfrm>
                <a:off x="2665135" y="7289492"/>
                <a:ext cx="286603" cy="286603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W" sz="98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  <a:endParaRPr kumimoji="0" lang="en-GB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4FF160-9DC9-255A-3E65-F4E8624CC2DE}"/>
                </a:ext>
              </a:extLst>
            </p:cNvPr>
            <p:cNvSpPr txBox="1"/>
            <p:nvPr/>
          </p:nvSpPr>
          <p:spPr>
            <a:xfrm>
              <a:off x="101626" y="3122233"/>
              <a:ext cx="9642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W" sz="1400" b="1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</a:rPr>
                <a:t>Pipeline</a:t>
              </a:r>
              <a:endParaRPr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5D8AE5-F6E7-71FA-211A-D7D6E1DA84AF}"/>
                </a:ext>
              </a:extLst>
            </p:cNvPr>
            <p:cNvSpPr txBox="1"/>
            <p:nvPr/>
          </p:nvSpPr>
          <p:spPr>
            <a:xfrm>
              <a:off x="61258" y="5098235"/>
              <a:ext cx="1149919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W" sz="1400" b="1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</a:rPr>
                <a:t>Sub-pillars</a:t>
              </a:r>
              <a:endParaRPr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790F9-8485-B34D-DCDF-66C6357BEBDB}"/>
                </a:ext>
              </a:extLst>
            </p:cNvPr>
            <p:cNvSpPr/>
            <p:nvPr/>
          </p:nvSpPr>
          <p:spPr>
            <a:xfrm>
              <a:off x="2457607" y="2840894"/>
              <a:ext cx="232865" cy="23286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GB" sz="98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CEFF3EE-67B0-903D-A494-777DCC773AD7}"/>
                </a:ext>
              </a:extLst>
            </p:cNvPr>
            <p:cNvSpPr/>
            <p:nvPr/>
          </p:nvSpPr>
          <p:spPr>
            <a:xfrm>
              <a:off x="4593800" y="2845182"/>
              <a:ext cx="232865" cy="23286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GB" sz="98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17A0B6-0A56-E42C-BA7B-90DC31F01D0E}"/>
                </a:ext>
              </a:extLst>
            </p:cNvPr>
            <p:cNvSpPr/>
            <p:nvPr/>
          </p:nvSpPr>
          <p:spPr>
            <a:xfrm>
              <a:off x="6721414" y="2840893"/>
              <a:ext cx="232865" cy="23286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W" sz="9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GB" sz="98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408E23-8BEA-73F0-33C4-A5CF1134685A}"/>
              </a:ext>
            </a:extLst>
          </p:cNvPr>
          <p:cNvGrpSpPr/>
          <p:nvPr/>
        </p:nvGrpSpPr>
        <p:grpSpPr>
          <a:xfrm>
            <a:off x="41048" y="5649831"/>
            <a:ext cx="9652699" cy="751440"/>
            <a:chOff x="-34812" y="4681190"/>
            <a:chExt cx="9652699" cy="8910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75ABDD-4CCC-4E37-7737-5C3BAAAAA5E8}"/>
                </a:ext>
              </a:extLst>
            </p:cNvPr>
            <p:cNvGrpSpPr/>
            <p:nvPr/>
          </p:nvGrpSpPr>
          <p:grpSpPr>
            <a:xfrm>
              <a:off x="152400" y="4681190"/>
              <a:ext cx="9465487" cy="891007"/>
              <a:chOff x="152400" y="4860943"/>
              <a:chExt cx="9465487" cy="89100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D4E032-5E60-4037-4CC8-31B56F7D94F1}"/>
                  </a:ext>
                </a:extLst>
              </p:cNvPr>
              <p:cNvSpPr/>
              <p:nvPr/>
            </p:nvSpPr>
            <p:spPr>
              <a:xfrm>
                <a:off x="152400" y="4860943"/>
                <a:ext cx="9465487" cy="8910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6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4D95B8B-DDA3-3A36-8D72-1C9FC1D6A98D}"/>
                  </a:ext>
                </a:extLst>
              </p:cNvPr>
              <p:cNvGrpSpPr/>
              <p:nvPr/>
            </p:nvGrpSpPr>
            <p:grpSpPr>
              <a:xfrm>
                <a:off x="288113" y="5228930"/>
                <a:ext cx="955912" cy="343695"/>
                <a:chOff x="8476795" y="2410085"/>
                <a:chExt cx="955912" cy="343695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C18341C3-9521-0437-D1E0-3D631816A967}"/>
                    </a:ext>
                  </a:extLst>
                </p:cNvPr>
                <p:cNvSpPr/>
                <p:nvPr/>
              </p:nvSpPr>
              <p:spPr>
                <a:xfrm>
                  <a:off x="8476795" y="2410085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B57B4FF-BB28-D825-9F16-F32C39AF11AF}"/>
                    </a:ext>
                  </a:extLst>
                </p:cNvPr>
                <p:cNvSpPr txBox="1"/>
                <p:nvPr/>
              </p:nvSpPr>
              <p:spPr>
                <a:xfrm>
                  <a:off x="8536895" y="2466091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Landscape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15EA0ED-84D0-3632-948D-A46803534AA2}"/>
                  </a:ext>
                </a:extLst>
              </p:cNvPr>
              <p:cNvGrpSpPr/>
              <p:nvPr/>
            </p:nvGrpSpPr>
            <p:grpSpPr>
              <a:xfrm>
                <a:off x="1304125" y="5228929"/>
                <a:ext cx="955912" cy="343695"/>
                <a:chOff x="8476795" y="2809786"/>
                <a:chExt cx="955912" cy="343695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9DE651E8-F214-BE6F-DE30-4153E736A363}"/>
                    </a:ext>
                  </a:extLst>
                </p:cNvPr>
                <p:cNvSpPr/>
                <p:nvPr/>
              </p:nvSpPr>
              <p:spPr>
                <a:xfrm>
                  <a:off x="8476795" y="2809786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1DA044E-983E-D45C-6309-376A0CACAE43}"/>
                    </a:ext>
                  </a:extLst>
                </p:cNvPr>
                <p:cNvSpPr txBox="1"/>
                <p:nvPr/>
              </p:nvSpPr>
              <p:spPr>
                <a:xfrm>
                  <a:off x="8536895" y="2865792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Challenges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7C203BB-531B-7FC1-214F-A2D64FFD4C9E}"/>
                  </a:ext>
                </a:extLst>
              </p:cNvPr>
              <p:cNvGrpSpPr/>
              <p:nvPr/>
            </p:nvGrpSpPr>
            <p:grpSpPr>
              <a:xfrm>
                <a:off x="2316331" y="5228350"/>
                <a:ext cx="1025307" cy="343695"/>
                <a:chOff x="8407399" y="3204340"/>
                <a:chExt cx="1025307" cy="343695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F7D789D2-7A37-2A1D-48CA-FB2531B37558}"/>
                    </a:ext>
                  </a:extLst>
                </p:cNvPr>
                <p:cNvSpPr/>
                <p:nvPr/>
              </p:nvSpPr>
              <p:spPr>
                <a:xfrm>
                  <a:off x="8476794" y="3204340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7991522-38AB-9665-C72A-190C1F136F1C}"/>
                    </a:ext>
                  </a:extLst>
                </p:cNvPr>
                <p:cNvSpPr txBox="1"/>
                <p:nvPr/>
              </p:nvSpPr>
              <p:spPr>
                <a:xfrm>
                  <a:off x="8407399" y="3260346"/>
                  <a:ext cx="1025307" cy="287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Opportunities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EEC6577-9E78-DF95-12F4-AB82C831F254}"/>
                  </a:ext>
                </a:extLst>
              </p:cNvPr>
              <p:cNvGrpSpPr/>
              <p:nvPr/>
            </p:nvGrpSpPr>
            <p:grpSpPr>
              <a:xfrm>
                <a:off x="3397932" y="5228349"/>
                <a:ext cx="955912" cy="343695"/>
                <a:chOff x="8476795" y="3598893"/>
                <a:chExt cx="955912" cy="343695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B6A6D4C0-E371-4933-2EB1-EC16A67EC7EA}"/>
                    </a:ext>
                  </a:extLst>
                </p:cNvPr>
                <p:cNvSpPr/>
                <p:nvPr/>
              </p:nvSpPr>
              <p:spPr>
                <a:xfrm>
                  <a:off x="8476795" y="3598893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65225EA-A4C3-5277-9974-D35C3D72363D}"/>
                    </a:ext>
                  </a:extLst>
                </p:cNvPr>
                <p:cNvSpPr txBox="1"/>
                <p:nvPr/>
              </p:nvSpPr>
              <p:spPr>
                <a:xfrm>
                  <a:off x="8536895" y="3654899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Actors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21E3B53-87A6-3873-893D-7F7B1B3D2E77}"/>
                  </a:ext>
                </a:extLst>
              </p:cNvPr>
              <p:cNvGrpSpPr/>
              <p:nvPr/>
            </p:nvGrpSpPr>
            <p:grpSpPr>
              <a:xfrm>
                <a:off x="4424077" y="5228348"/>
                <a:ext cx="955912" cy="343695"/>
                <a:chOff x="8476795" y="3995984"/>
                <a:chExt cx="955912" cy="343695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61469F0F-414C-015E-C978-03BEDAA10732}"/>
                    </a:ext>
                  </a:extLst>
                </p:cNvPr>
                <p:cNvSpPr/>
                <p:nvPr/>
              </p:nvSpPr>
              <p:spPr>
                <a:xfrm>
                  <a:off x="8476795" y="3995984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07D8D5C-F3FC-13F3-93F5-47F70217E683}"/>
                    </a:ext>
                  </a:extLst>
                </p:cNvPr>
                <p:cNvSpPr txBox="1"/>
                <p:nvPr/>
              </p:nvSpPr>
              <p:spPr>
                <a:xfrm>
                  <a:off x="8536895" y="4051990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Levels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0CFE45D-540D-957B-E263-486DF803C788}"/>
                  </a:ext>
                </a:extLst>
              </p:cNvPr>
              <p:cNvGrpSpPr/>
              <p:nvPr/>
            </p:nvGrpSpPr>
            <p:grpSpPr>
              <a:xfrm>
                <a:off x="5440066" y="5226791"/>
                <a:ext cx="955912" cy="343695"/>
                <a:chOff x="8474232" y="4390413"/>
                <a:chExt cx="955912" cy="343695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C1F3A046-B655-DED9-61EC-9AC8AE915C44}"/>
                    </a:ext>
                  </a:extLst>
                </p:cNvPr>
                <p:cNvSpPr/>
                <p:nvPr/>
              </p:nvSpPr>
              <p:spPr>
                <a:xfrm>
                  <a:off x="8474232" y="4390413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4E7597C-D2D9-3E89-5B0C-8BEB0497EC3C}"/>
                    </a:ext>
                  </a:extLst>
                </p:cNvPr>
                <p:cNvSpPr txBox="1"/>
                <p:nvPr/>
              </p:nvSpPr>
              <p:spPr>
                <a:xfrm>
                  <a:off x="8534332" y="4446419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Sectors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CD9AE1A-504A-8E92-8784-78F65FCB3EC0}"/>
                  </a:ext>
                </a:extLst>
              </p:cNvPr>
              <p:cNvGrpSpPr/>
              <p:nvPr/>
            </p:nvGrpSpPr>
            <p:grpSpPr>
              <a:xfrm>
                <a:off x="6452272" y="5226790"/>
                <a:ext cx="955912" cy="343695"/>
                <a:chOff x="8474232" y="4790114"/>
                <a:chExt cx="955912" cy="343695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DB52F95-C1A6-6778-DCBD-AEEDD5E0EA99}"/>
                    </a:ext>
                  </a:extLst>
                </p:cNvPr>
                <p:cNvSpPr/>
                <p:nvPr/>
              </p:nvSpPr>
              <p:spPr>
                <a:xfrm>
                  <a:off x="8474232" y="4790114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F533F8E-55BB-E2C3-54D5-7C677048BDF9}"/>
                    </a:ext>
                  </a:extLst>
                </p:cNvPr>
                <p:cNvSpPr txBox="1"/>
                <p:nvPr/>
              </p:nvSpPr>
              <p:spPr>
                <a:xfrm>
                  <a:off x="8534332" y="4846120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Funding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0128079-CB8E-647C-E3A2-134E3FBE2C70}"/>
                  </a:ext>
                </a:extLst>
              </p:cNvPr>
              <p:cNvGrpSpPr/>
              <p:nvPr/>
            </p:nvGrpSpPr>
            <p:grpSpPr>
              <a:xfrm>
                <a:off x="7420528" y="5222890"/>
                <a:ext cx="1090787" cy="343695"/>
                <a:chOff x="8416343" y="5194839"/>
                <a:chExt cx="1090787" cy="343695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3AD7BA7D-510E-6BEA-5A01-D249EB529EA5}"/>
                    </a:ext>
                  </a:extLst>
                </p:cNvPr>
                <p:cNvSpPr/>
                <p:nvPr/>
              </p:nvSpPr>
              <p:spPr>
                <a:xfrm>
                  <a:off x="8474232" y="5194839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0F11B10-FF10-DB08-3AF9-1A2C6F8BF424}"/>
                    </a:ext>
                  </a:extLst>
                </p:cNvPr>
                <p:cNvSpPr txBox="1"/>
                <p:nvPr/>
              </p:nvSpPr>
              <p:spPr>
                <a:xfrm>
                  <a:off x="8416343" y="5250846"/>
                  <a:ext cx="1090787" cy="287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Sustainability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D7F5229-162C-6BC2-96B4-6421469B8BD6}"/>
                  </a:ext>
                </a:extLst>
              </p:cNvPr>
              <p:cNvGrpSpPr/>
              <p:nvPr/>
            </p:nvGrpSpPr>
            <p:grpSpPr>
              <a:xfrm>
                <a:off x="8504562" y="5216781"/>
                <a:ext cx="955912" cy="343695"/>
                <a:chOff x="8474232" y="5593502"/>
                <a:chExt cx="955912" cy="343695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F9CE46C5-577C-E59F-CD48-F082FFFC84DE}"/>
                    </a:ext>
                  </a:extLst>
                </p:cNvPr>
                <p:cNvSpPr/>
                <p:nvPr/>
              </p:nvSpPr>
              <p:spPr>
                <a:xfrm>
                  <a:off x="8474232" y="5593502"/>
                  <a:ext cx="955912" cy="34369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BC6701-8847-B037-1527-F7ED52FBC5B1}"/>
                    </a:ext>
                  </a:extLst>
                </p:cNvPr>
                <p:cNvSpPr txBox="1"/>
                <p:nvPr/>
              </p:nvSpPr>
              <p:spPr>
                <a:xfrm>
                  <a:off x="8534332" y="5649508"/>
                  <a:ext cx="895812" cy="28739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W" sz="975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Successes</a:t>
                  </a:r>
                  <a:endParaRPr kumimoji="0" lang="en-GB" sz="975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8D3951-F7CB-D7E2-F9B2-57C09754FC47}"/>
                </a:ext>
              </a:extLst>
            </p:cNvPr>
            <p:cNvSpPr txBox="1"/>
            <p:nvPr/>
          </p:nvSpPr>
          <p:spPr>
            <a:xfrm>
              <a:off x="-34812" y="4725689"/>
              <a:ext cx="1797228" cy="26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W" sz="1138" b="1" kern="0">
                  <a:solidFill>
                    <a:prstClr val="white"/>
                  </a:solidFill>
                  <a:latin typeface="Calibri" panose="020F0502020204030204"/>
                </a:rPr>
                <a:t>Evaluation </a:t>
              </a:r>
              <a:r>
                <a:rPr kumimoji="0" lang="en-ZW" sz="1138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Themes</a:t>
              </a:r>
              <a:endParaRPr kumimoji="0" lang="en-GB" sz="1138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ACD85-23DD-2EA7-8BEF-D9E925F61161}"/>
              </a:ext>
            </a:extLst>
          </p:cNvPr>
          <p:cNvSpPr/>
          <p:nvPr/>
        </p:nvSpPr>
        <p:spPr>
          <a:xfrm>
            <a:off x="-12700" y="-12699"/>
            <a:ext cx="9936000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F671D37F-67E0-1B17-FBE1-458C501ECD62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latin typeface="Arial"/>
                <a:cs typeface="Arial"/>
              </a:rPr>
              <a:t>Value Pipeline Framework</a:t>
            </a:r>
            <a:endParaRPr lang="en-US" sz="867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2E15A-9560-4E4B-BFCA-5FDDB858E1BC}"/>
              </a:ext>
            </a:extLst>
          </p:cNvPr>
          <p:cNvSpPr txBox="1"/>
          <p:nvPr/>
        </p:nvSpPr>
        <p:spPr>
          <a:xfrm>
            <a:off x="5629437" y="6558269"/>
            <a:ext cx="3806190" cy="2997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mollie.vangordon@gatesfoundation.org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30259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CD664E-0063-96C8-96A7-C9CE72AEA4C6}"/>
              </a:ext>
            </a:extLst>
          </p:cNvPr>
          <p:cNvSpPr/>
          <p:nvPr/>
        </p:nvSpPr>
        <p:spPr>
          <a:xfrm>
            <a:off x="3012394" y="5608773"/>
            <a:ext cx="3352427" cy="9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B0ABEF-3A06-CA9A-7EFF-B8CC004AC836}"/>
              </a:ext>
            </a:extLst>
          </p:cNvPr>
          <p:cNvGrpSpPr/>
          <p:nvPr/>
        </p:nvGrpSpPr>
        <p:grpSpPr>
          <a:xfrm>
            <a:off x="1006760" y="1559551"/>
            <a:ext cx="7344451" cy="5113159"/>
            <a:chOff x="1108360" y="1191715"/>
            <a:chExt cx="7344451" cy="51131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C3CBE6-2305-E071-5F53-C97EFE237263}"/>
                </a:ext>
              </a:extLst>
            </p:cNvPr>
            <p:cNvGrpSpPr/>
            <p:nvPr/>
          </p:nvGrpSpPr>
          <p:grpSpPr>
            <a:xfrm>
              <a:off x="1108360" y="1191715"/>
              <a:ext cx="7344451" cy="5113159"/>
              <a:chOff x="992448" y="959845"/>
              <a:chExt cx="7344451" cy="5113159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F645EB2-7996-8389-B717-5F3FE518ECF8}"/>
                  </a:ext>
                </a:extLst>
              </p:cNvPr>
              <p:cNvSpPr/>
              <p:nvPr/>
            </p:nvSpPr>
            <p:spPr>
              <a:xfrm rot="5400000">
                <a:off x="4771256" y="2469496"/>
                <a:ext cx="5075294" cy="2055992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7E7C0E1-C46F-32DF-341D-308F1A15DB7F}"/>
                  </a:ext>
                </a:extLst>
              </p:cNvPr>
              <p:cNvGrpSpPr/>
              <p:nvPr/>
            </p:nvGrpSpPr>
            <p:grpSpPr>
              <a:xfrm>
                <a:off x="992448" y="989701"/>
                <a:ext cx="5078993" cy="5083303"/>
                <a:chOff x="3184930" y="955754"/>
                <a:chExt cx="5078993" cy="5083303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24B6672A-4645-EE61-E77D-B75D51A93764}"/>
                    </a:ext>
                  </a:extLst>
                </p:cNvPr>
                <p:cNvGrpSpPr/>
                <p:nvPr/>
              </p:nvGrpSpPr>
              <p:grpSpPr>
                <a:xfrm>
                  <a:off x="5450333" y="955754"/>
                  <a:ext cx="2813590" cy="5083303"/>
                  <a:chOff x="5264646" y="899210"/>
                  <a:chExt cx="2813590" cy="5083303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BE42243E-A752-293E-2236-6F1C558380E9}"/>
                      </a:ext>
                    </a:extLst>
                  </p:cNvPr>
                  <p:cNvSpPr/>
                  <p:nvPr/>
                </p:nvSpPr>
                <p:spPr>
                  <a:xfrm>
                    <a:off x="5276868" y="3197069"/>
                    <a:ext cx="1394158" cy="1033793"/>
                  </a:xfrm>
                  <a:prstGeom prst="rect">
                    <a:avLst/>
                  </a:prstGeom>
                  <a:solidFill>
                    <a:srgbClr val="2658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G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A9303DA-A2EF-132A-0BE2-E8637D2DAAB7}"/>
                      </a:ext>
                    </a:extLst>
                  </p:cNvPr>
                  <p:cNvSpPr/>
                  <p:nvPr/>
                </p:nvSpPr>
                <p:spPr>
                  <a:xfrm>
                    <a:off x="5281871" y="899211"/>
                    <a:ext cx="1406409" cy="2182480"/>
                  </a:xfrm>
                  <a:prstGeom prst="rect">
                    <a:avLst/>
                  </a:prstGeom>
                  <a:solidFill>
                    <a:srgbClr val="4B98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G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2BA3EC7-116B-1278-98DB-F036A3C996DF}"/>
                      </a:ext>
                    </a:extLst>
                  </p:cNvPr>
                  <p:cNvSpPr/>
                  <p:nvPr/>
                </p:nvSpPr>
                <p:spPr>
                  <a:xfrm>
                    <a:off x="5269618" y="4358532"/>
                    <a:ext cx="1418662" cy="1623981"/>
                  </a:xfrm>
                  <a:prstGeom prst="rect">
                    <a:avLst/>
                  </a:prstGeom>
                  <a:solidFill>
                    <a:srgbClr val="DD6E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G"/>
                  </a:p>
                </p:txBody>
              </p:sp>
              <p:pic>
                <p:nvPicPr>
                  <p:cNvPr id="35" name="Graphic 34">
                    <a:extLst>
                      <a:ext uri="{FF2B5EF4-FFF2-40B4-BE49-F238E27FC236}">
                        <a16:creationId xmlns:a16="http://schemas.microsoft.com/office/drawing/2014/main" id="{2C6A1F09-869B-B66C-FB5F-BDA033DECF91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13223" y="3308827"/>
                    <a:ext cx="499405" cy="499405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>
                    <a:extLst>
                      <a:ext uri="{FF2B5EF4-FFF2-40B4-BE49-F238E27FC236}">
                        <a16:creationId xmlns:a16="http://schemas.microsoft.com/office/drawing/2014/main" id="{52FE8E0A-3CF2-26B0-6B68-8E7F70CAD0F3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3938" y="1462708"/>
                    <a:ext cx="500182" cy="500182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>
                    <a:extLst>
                      <a:ext uri="{FF2B5EF4-FFF2-40B4-BE49-F238E27FC236}">
                        <a16:creationId xmlns:a16="http://schemas.microsoft.com/office/drawing/2014/main" id="{380EAC47-4138-A74B-8AC1-AA70450AEF4F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4024" y="4698021"/>
                    <a:ext cx="500182" cy="500182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5DC2FC1-6960-A4DD-F951-BD5B092696E5}"/>
                      </a:ext>
                    </a:extLst>
                  </p:cNvPr>
                  <p:cNvSpPr txBox="1"/>
                  <p:nvPr/>
                </p:nvSpPr>
                <p:spPr>
                  <a:xfrm>
                    <a:off x="5283480" y="3778824"/>
                    <a:ext cx="1445248" cy="38751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ctr">
                    <a:noAutofit/>
                  </a:bodyPr>
                  <a:lstStyle/>
                  <a:p>
                    <a:pPr algn="ctr" defTabSz="742950">
                      <a:spcAft>
                        <a:spcPts val="488"/>
                      </a:spcAft>
                      <a:defRPr/>
                    </a:pPr>
                    <a:r>
                      <a:rPr lang="en-US" sz="11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Standards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019C8D4-7E34-2CE8-A3C3-20EA42F1D743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646" y="2039838"/>
                    <a:ext cx="1445248" cy="38751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ctr">
                    <a:noAutofit/>
                  </a:bodyPr>
                  <a:lstStyle/>
                  <a:p>
                    <a:pPr algn="ctr" defTabSz="742950">
                      <a:spcAft>
                        <a:spcPts val="488"/>
                      </a:spcAft>
                      <a:defRPr/>
                    </a:pPr>
                    <a:r>
                      <a:rPr lang="en-US" sz="11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Policies &amp; Processes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114FF7F-7D31-F2A1-AB0E-53E94A50B652}"/>
                      </a:ext>
                    </a:extLst>
                  </p:cNvPr>
                  <p:cNvSpPr txBox="1"/>
                  <p:nvPr/>
                </p:nvSpPr>
                <p:spPr>
                  <a:xfrm>
                    <a:off x="5292041" y="5210935"/>
                    <a:ext cx="1445248" cy="38751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ctr">
                    <a:noAutofit/>
                  </a:bodyPr>
                  <a:lstStyle/>
                  <a:p>
                    <a:pPr algn="ctr" defTabSz="742950">
                      <a:spcAft>
                        <a:spcPts val="488"/>
                      </a:spcAft>
                      <a:defRPr/>
                    </a:pPr>
                    <a:r>
                      <a:rPr lang="en-US" sz="11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Communication </a:t>
                    </a:r>
                    <a:br>
                      <a:rPr lang="en-US" sz="11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</a:br>
                    <a:r>
                      <a:rPr lang="en-US" sz="11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&amp; Coordination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9AE31D8-FCD0-A12C-F011-AFAB44830A8C}"/>
                      </a:ext>
                    </a:extLst>
                  </p:cNvPr>
                  <p:cNvSpPr/>
                  <p:nvPr/>
                </p:nvSpPr>
                <p:spPr>
                  <a:xfrm>
                    <a:off x="6814623" y="3203775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2658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Quality</a:t>
                    </a:r>
                    <a:endParaRPr lang="en-NG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86DC8F7-9DBE-D40D-F0AB-78036E4E5284}"/>
                      </a:ext>
                    </a:extLst>
                  </p:cNvPr>
                  <p:cNvSpPr/>
                  <p:nvPr/>
                </p:nvSpPr>
                <p:spPr>
                  <a:xfrm>
                    <a:off x="6814623" y="3788411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2658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Interoperability</a:t>
                    </a:r>
                    <a:endParaRPr lang="en-NG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E1220E4C-FC63-CC2B-1111-7022388F11EB}"/>
                      </a:ext>
                    </a:extLst>
                  </p:cNvPr>
                  <p:cNvSpPr/>
                  <p:nvPr/>
                </p:nvSpPr>
                <p:spPr>
                  <a:xfrm>
                    <a:off x="6831877" y="899210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4B98D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Data Mandates</a:t>
                    </a:r>
                    <a:endParaRPr lang="en-US" sz="1100" b="1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A4DAF28-D845-0A3A-C02B-59E6B83E4660}"/>
                      </a:ext>
                    </a:extLst>
                  </p:cNvPr>
                  <p:cNvSpPr/>
                  <p:nvPr/>
                </p:nvSpPr>
                <p:spPr>
                  <a:xfrm>
                    <a:off x="6831877" y="2054603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4B98D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Storage</a:t>
                    </a:r>
                    <a:endParaRPr lang="en-NG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E720371-24F2-EB62-59B3-366A06E80166}"/>
                      </a:ext>
                    </a:extLst>
                  </p:cNvPr>
                  <p:cNvSpPr/>
                  <p:nvPr/>
                </p:nvSpPr>
                <p:spPr>
                  <a:xfrm>
                    <a:off x="6831877" y="2639239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4B98D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Access</a:t>
                    </a:r>
                    <a:endParaRPr lang="en-NG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DA482B7D-1FFA-1803-8E9F-9A18B3B5B657}"/>
                      </a:ext>
                    </a:extLst>
                  </p:cNvPr>
                  <p:cNvSpPr/>
                  <p:nvPr/>
                </p:nvSpPr>
                <p:spPr>
                  <a:xfrm>
                    <a:off x="6831877" y="4358532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DD6E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Visibility</a:t>
                    </a:r>
                    <a:endParaRPr lang="en-NG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115EF6E-447D-8D54-3C01-0BCF79E300F0}"/>
                      </a:ext>
                    </a:extLst>
                  </p:cNvPr>
                  <p:cNvSpPr/>
                  <p:nvPr/>
                </p:nvSpPr>
                <p:spPr>
                  <a:xfrm>
                    <a:off x="6831877" y="4943168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DD6E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</a:rPr>
                      <a:t>Data Sharing</a:t>
                    </a:r>
                    <a:endParaRPr lang="en-US" sz="11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64FA954-5C03-E552-AF84-1FC5B834915E}"/>
                      </a:ext>
                    </a:extLst>
                  </p:cNvPr>
                  <p:cNvSpPr/>
                  <p:nvPr/>
                </p:nvSpPr>
                <p:spPr>
                  <a:xfrm>
                    <a:off x="6831877" y="5527804"/>
                    <a:ext cx="1246359" cy="442452"/>
                  </a:xfrm>
                  <a:prstGeom prst="rect">
                    <a:avLst/>
                  </a:prstGeom>
                  <a:noFill/>
                  <a:ln>
                    <a:solidFill>
                      <a:srgbClr val="DD6E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Data Use Cases</a:t>
                    </a:r>
                    <a:endParaRPr lang="en-US" sz="1100" b="1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AA7A079A-8AB7-CB4A-B848-A59BA2683D4F}"/>
                    </a:ext>
                  </a:extLst>
                </p:cNvPr>
                <p:cNvSpPr/>
                <p:nvPr/>
              </p:nvSpPr>
              <p:spPr>
                <a:xfrm rot="16200000">
                  <a:off x="1693116" y="2452699"/>
                  <a:ext cx="5075294" cy="2091666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3686E7-4A57-024F-C989-50705447CF8E}"/>
                </a:ext>
              </a:extLst>
            </p:cNvPr>
            <p:cNvSpPr/>
            <p:nvPr/>
          </p:nvSpPr>
          <p:spPr>
            <a:xfrm>
              <a:off x="4950733" y="1802038"/>
              <a:ext cx="1246359" cy="442452"/>
            </a:xfrm>
            <a:prstGeom prst="rect">
              <a:avLst/>
            </a:prstGeom>
            <a:noFill/>
            <a:ln>
              <a:solidFill>
                <a:srgbClr val="4B9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Data Validation</a:t>
              </a:r>
              <a:endParaRPr lang="en-NG" sz="1100">
                <a:solidFill>
                  <a:srgbClr val="0000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86CB5-17E7-3307-8C9D-190C78D2F43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3C1DF-E81C-FEDE-AC6E-5B9428C997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850CB6-5802-99CA-2C77-B6FF49BA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2" y="423498"/>
            <a:ext cx="9747990" cy="822430"/>
          </a:xfrm>
        </p:spPr>
        <p:txBody>
          <a:bodyPr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Policy, governance, and coordination </a:t>
            </a:r>
            <a:r>
              <a:rPr lang="en-US" sz="2400" dirty="0">
                <a:latin typeface="Arial"/>
                <a:cs typeface="Arial"/>
              </a:rPr>
              <a:t>are key inputs for 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effective enablement of the geospatial value pipeline 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with implications for donor engagement</a:t>
            </a:r>
            <a:endParaRPr lang="en-US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59792F-81CF-8F92-5F07-816F16E0B441}"/>
              </a:ext>
            </a:extLst>
          </p:cNvPr>
          <p:cNvGrpSpPr/>
          <p:nvPr/>
        </p:nvGrpSpPr>
        <p:grpSpPr>
          <a:xfrm>
            <a:off x="396978" y="2384966"/>
            <a:ext cx="2267829" cy="3468044"/>
            <a:chOff x="306359" y="1454162"/>
            <a:chExt cx="2267829" cy="346804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026BDE9-17BC-33E0-9DD3-45F3BBE5393A}"/>
                </a:ext>
              </a:extLst>
            </p:cNvPr>
            <p:cNvSpPr/>
            <p:nvPr/>
          </p:nvSpPr>
          <p:spPr>
            <a:xfrm>
              <a:off x="306359" y="1454162"/>
              <a:ext cx="2267829" cy="3468044"/>
            </a:xfrm>
            <a:prstGeom prst="roundRect">
              <a:avLst/>
            </a:prstGeom>
            <a:solidFill>
              <a:srgbClr val="CCE2F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38B2F89-22D7-9B40-3FE0-C021B6ADEB6B}"/>
                </a:ext>
              </a:extLst>
            </p:cNvPr>
            <p:cNvGrpSpPr/>
            <p:nvPr/>
          </p:nvGrpSpPr>
          <p:grpSpPr>
            <a:xfrm>
              <a:off x="475467" y="1967611"/>
              <a:ext cx="1936698" cy="2657348"/>
              <a:chOff x="338221" y="2953095"/>
              <a:chExt cx="1936698" cy="265734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C3D918A-7347-8991-53E3-BE5C595E57F7}"/>
                  </a:ext>
                </a:extLst>
              </p:cNvPr>
              <p:cNvSpPr/>
              <p:nvPr/>
            </p:nvSpPr>
            <p:spPr>
              <a:xfrm>
                <a:off x="552823" y="2953095"/>
                <a:ext cx="1499420" cy="149942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G"/>
              </a:p>
            </p:txBody>
          </p:sp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0222B7C3-E30C-ADC9-ED22-4137B8988550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9501" y="3263194"/>
                <a:ext cx="879220" cy="87922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080FAC-DF36-50C3-4901-2E7D6AA8A40E}"/>
                  </a:ext>
                </a:extLst>
              </p:cNvPr>
              <p:cNvSpPr txBox="1"/>
              <p:nvPr/>
            </p:nvSpPr>
            <p:spPr>
              <a:xfrm>
                <a:off x="338221" y="4473535"/>
                <a:ext cx="1936698" cy="11369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 defTabSz="742950">
                  <a:spcAft>
                    <a:spcPts val="488"/>
                  </a:spcAft>
                  <a:defRPr/>
                </a:pPr>
                <a:r>
                  <a:rPr lang="en-US" sz="1600" b="1">
                    <a:solidFill>
                      <a:schemeClr val="accent6"/>
                    </a:solidFill>
                    <a:latin typeface="Arial"/>
                    <a:cs typeface="Arial"/>
                  </a:rPr>
                  <a:t>Effective geospatial policy, governance, and coordination</a:t>
                </a:r>
                <a:endParaRPr lang="en-US" sz="16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8979CF-ED77-126D-D5AF-B5701A8C31DD}"/>
              </a:ext>
            </a:extLst>
          </p:cNvPr>
          <p:cNvGrpSpPr/>
          <p:nvPr/>
        </p:nvGrpSpPr>
        <p:grpSpPr>
          <a:xfrm>
            <a:off x="6680860" y="2933533"/>
            <a:ext cx="2820474" cy="2362967"/>
            <a:chOff x="6523888" y="2637041"/>
            <a:chExt cx="3070131" cy="20151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BBE579-E3B6-C0C1-1753-841AB5181326}"/>
                </a:ext>
              </a:extLst>
            </p:cNvPr>
            <p:cNvSpPr/>
            <p:nvPr/>
          </p:nvSpPr>
          <p:spPr>
            <a:xfrm>
              <a:off x="6523888" y="2637041"/>
              <a:ext cx="3070131" cy="201516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2365B-AAF7-8EE0-75BE-76019374C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2933" t="1718" r="18039" b="17366"/>
            <a:stretch/>
          </p:blipFill>
          <p:spPr>
            <a:xfrm>
              <a:off x="6691496" y="2784147"/>
              <a:ext cx="2768902" cy="173359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A76D5-DD24-A2D2-6428-4E99B4DF82D4}"/>
              </a:ext>
            </a:extLst>
          </p:cNvPr>
          <p:cNvSpPr/>
          <p:nvPr/>
        </p:nvSpPr>
        <p:spPr>
          <a:xfrm>
            <a:off x="-12700" y="-12699"/>
            <a:ext cx="9936000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8885BF87-6073-68AA-8D40-A24B81420C18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latin typeface="Arial"/>
                <a:cs typeface="Arial"/>
              </a:rPr>
              <a:t>Insights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CDF69B-E2D0-FF10-72DC-15F1DC08DEEB}"/>
              </a:ext>
            </a:extLst>
          </p:cNvPr>
          <p:cNvCxnSpPr>
            <a:cxnSpLocks/>
          </p:cNvCxnSpPr>
          <p:nvPr/>
        </p:nvCxnSpPr>
        <p:spPr>
          <a:xfrm flipH="1">
            <a:off x="7277535" y="4349803"/>
            <a:ext cx="401" cy="687832"/>
          </a:xfrm>
          <a:prstGeom prst="straightConnector1">
            <a:avLst/>
          </a:prstGeom>
          <a:ln>
            <a:solidFill>
              <a:srgbClr val="4B9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794EF8-11A3-E024-45F6-EFE49A41E65E}"/>
              </a:ext>
            </a:extLst>
          </p:cNvPr>
          <p:cNvCxnSpPr>
            <a:cxnSpLocks/>
          </p:cNvCxnSpPr>
          <p:nvPr/>
        </p:nvCxnSpPr>
        <p:spPr>
          <a:xfrm flipH="1">
            <a:off x="2930047" y="4149379"/>
            <a:ext cx="401" cy="687832"/>
          </a:xfrm>
          <a:prstGeom prst="straightConnector1">
            <a:avLst/>
          </a:prstGeom>
          <a:ln>
            <a:solidFill>
              <a:srgbClr val="CCE2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6721CD-5CCA-F909-C6D5-03AD29210026}"/>
              </a:ext>
            </a:extLst>
          </p:cNvPr>
          <p:cNvCxnSpPr/>
          <p:nvPr/>
        </p:nvCxnSpPr>
        <p:spPr>
          <a:xfrm flipH="1">
            <a:off x="847540" y="2415273"/>
            <a:ext cx="401" cy="992826"/>
          </a:xfrm>
          <a:prstGeom prst="straightConnector1">
            <a:avLst/>
          </a:prstGeom>
          <a:ln>
            <a:solidFill>
              <a:srgbClr val="E3E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CB1F2-C989-DF28-7CE6-6E6BDECF7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2442" y="1607175"/>
            <a:ext cx="2627370" cy="999835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GIS development committee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facilitates geospatial data generation and sharing, technology transfer, and capacity building within the state</a:t>
            </a:r>
            <a:endParaRPr lang="en-US" sz="1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3CE90-3C17-02A8-299E-B1287B45FE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D0BE0-30C7-C2A0-9C69-AFBA6FC5FE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dirty="0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8" name="Picture 87" descr="A blue and white circle with two animals and a shield&#10;&#10;Description automatically generated">
            <a:extLst>
              <a:ext uri="{FF2B5EF4-FFF2-40B4-BE49-F238E27FC236}">
                <a16:creationId xmlns:a16="http://schemas.microsoft.com/office/drawing/2014/main" id="{2522BBBA-7AA7-3196-1D39-3712EC9E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220" y="558843"/>
            <a:ext cx="1471942" cy="1412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D6CA6F-0FE4-133B-07B1-86D8D75EAD40}"/>
              </a:ext>
            </a:extLst>
          </p:cNvPr>
          <p:cNvSpPr txBox="1"/>
          <p:nvPr/>
        </p:nvSpPr>
        <p:spPr>
          <a:xfrm>
            <a:off x="7352822" y="4890909"/>
            <a:ext cx="1802262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6"/>
                </a:solidFill>
                <a:latin typeface="Arial"/>
                <a:cs typeface="Arial"/>
              </a:rPr>
              <a:t>Geospatial </a:t>
            </a:r>
            <a:r>
              <a:rPr lang="en-US" sz="1200" b="1">
                <a:solidFill>
                  <a:schemeClr val="accent6"/>
                </a:solidFill>
                <a:latin typeface="Arial"/>
                <a:cs typeface="Arial"/>
              </a:rPr>
              <a:t>coordinated and centralized</a:t>
            </a:r>
            <a:r>
              <a:rPr lang="en-US" sz="1200">
                <a:solidFill>
                  <a:schemeClr val="accent6"/>
                </a:solidFill>
                <a:latin typeface="Arial"/>
                <a:cs typeface="Arial"/>
              </a:rPr>
              <a:t> by the State Bureau of Statistics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843FAE5-CC57-40D9-3142-7D9E32861929}"/>
              </a:ext>
            </a:extLst>
          </p:cNvPr>
          <p:cNvSpPr txBox="1">
            <a:spLocks/>
          </p:cNvSpPr>
          <p:nvPr/>
        </p:nvSpPr>
        <p:spPr>
          <a:xfrm>
            <a:off x="2998557" y="4840109"/>
            <a:ext cx="2148189" cy="8604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buFont typeface="Wingdings" pitchFamily="2" charset="2"/>
              <a:buNone/>
              <a:defRPr sz="1517" b="0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5732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71464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300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58916" indent="-18745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-"/>
              <a:tabLst/>
              <a:defRPr sz="1192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44647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◦"/>
              <a:defRPr sz="1192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Kaduna State </a:t>
            </a: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co-funds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geospatial data initiatives and has a dedicated GIS development committee</a:t>
            </a:r>
            <a:endParaRPr lang="en-US" sz="12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A2EAF-8F8A-AC0C-98E0-2B470EBEBAA9}"/>
              </a:ext>
            </a:extLst>
          </p:cNvPr>
          <p:cNvGrpSpPr/>
          <p:nvPr/>
        </p:nvGrpSpPr>
        <p:grpSpPr>
          <a:xfrm>
            <a:off x="600568" y="2606983"/>
            <a:ext cx="7990737" cy="1867465"/>
            <a:chOff x="861560" y="2624474"/>
            <a:chExt cx="7990737" cy="186746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9AC3E2-DCFF-D4A0-A4FC-E7968D687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3030" y="2624474"/>
              <a:ext cx="401" cy="992826"/>
            </a:xfrm>
            <a:prstGeom prst="straightConnector1">
              <a:avLst/>
            </a:prstGeom>
            <a:ln>
              <a:solidFill>
                <a:srgbClr val="8EBE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5DB424-0CE6-AA01-038F-3A3A0D7CF73F}"/>
                </a:ext>
              </a:extLst>
            </p:cNvPr>
            <p:cNvGrpSpPr/>
            <p:nvPr/>
          </p:nvGrpSpPr>
          <p:grpSpPr>
            <a:xfrm>
              <a:off x="7292460" y="2940738"/>
              <a:ext cx="1559837" cy="1551201"/>
              <a:chOff x="6647742" y="2348177"/>
              <a:chExt cx="1559837" cy="154248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C41226A-F7DB-F17A-0324-7631E384122A}"/>
                  </a:ext>
                </a:extLst>
              </p:cNvPr>
              <p:cNvSpPr/>
              <p:nvPr/>
            </p:nvSpPr>
            <p:spPr>
              <a:xfrm>
                <a:off x="6647742" y="2348177"/>
                <a:ext cx="1559837" cy="1542487"/>
              </a:xfrm>
              <a:prstGeom prst="roundRect">
                <a:avLst/>
              </a:prstGeom>
              <a:solidFill>
                <a:srgbClr val="4B9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Unified </a:t>
                </a: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geospatial </a:t>
                </a:r>
                <a:endParaRPr lang="en-US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policy and </a:t>
                </a:r>
                <a:endParaRPr lang="en-US" sz="21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coordin</a:t>
                </a:r>
                <a:r>
                  <a:rPr lang="en-US" sz="1200">
                    <a:solidFill>
                      <a:schemeClr val="accent6"/>
                    </a:solidFill>
                    <a:cs typeface="Arial"/>
                  </a:rPr>
                  <a:t>ation</a:t>
                </a:r>
                <a:endParaRPr lang="en-US" sz="2100">
                  <a:solidFill>
                    <a:schemeClr val="accent6"/>
                  </a:solidFill>
                  <a:cs typeface="Arial"/>
                </a:endParaRPr>
              </a:p>
            </p:txBody>
          </p:sp>
          <p:pic>
            <p:nvPicPr>
              <p:cNvPr id="281" name="Graphic 280">
                <a:extLst>
                  <a:ext uri="{FF2B5EF4-FFF2-40B4-BE49-F238E27FC236}">
                    <a16:creationId xmlns:a16="http://schemas.microsoft.com/office/drawing/2014/main" id="{AD01F750-3256-0494-4200-82381B620E9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243386" y="2502190"/>
                <a:ext cx="360000" cy="357978"/>
              </a:xfrm>
              <a:prstGeom prst="rect">
                <a:avLst/>
              </a:prstGeom>
            </p:spPr>
          </p:pic>
        </p:grpSp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C863CB7B-E163-F35A-0992-BA8667A44FC8}"/>
                </a:ext>
              </a:extLst>
            </p:cNvPr>
            <p:cNvSpPr/>
            <p:nvPr/>
          </p:nvSpPr>
          <p:spPr>
            <a:xfrm>
              <a:off x="861560" y="2940738"/>
              <a:ext cx="1559837" cy="1551201"/>
            </a:xfrm>
            <a:prstGeom prst="roundRect">
              <a:avLst/>
            </a:prstGeom>
            <a:solidFill>
              <a:srgbClr val="E3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>
                <a:solidFill>
                  <a:schemeClr val="accent6"/>
                </a:solidFill>
                <a:cs typeface="Arial"/>
              </a:endParaRPr>
            </a:p>
            <a:p>
              <a:pPr algn="ctr"/>
              <a:endParaRPr lang="en-US" sz="1400">
                <a:solidFill>
                  <a:schemeClr val="accent6"/>
                </a:solidFill>
                <a:cs typeface="Arial"/>
              </a:endParaRPr>
            </a:p>
            <a:p>
              <a:pPr algn="ctr"/>
              <a:r>
                <a:rPr lang="en-US" sz="1400">
                  <a:solidFill>
                    <a:schemeClr val="accent6"/>
                  </a:solidFill>
                  <a:cs typeface="Arial"/>
                </a:rPr>
                <a:t>Geospatial </a:t>
              </a:r>
            </a:p>
            <a:p>
              <a:pPr algn="ctr"/>
              <a:r>
                <a:rPr lang="en-US" sz="1400">
                  <a:solidFill>
                    <a:schemeClr val="accent6"/>
                  </a:solidFill>
                  <a:cs typeface="Arial"/>
                </a:rPr>
                <a:t>use-cases</a:t>
              </a:r>
            </a:p>
          </p:txBody>
        </p:sp>
        <p:pic>
          <p:nvPicPr>
            <p:cNvPr id="287" name="Graphic 286" descr="Teacher outline">
              <a:extLst>
                <a:ext uri="{FF2B5EF4-FFF2-40B4-BE49-F238E27FC236}">
                  <a16:creationId xmlns:a16="http://schemas.microsoft.com/office/drawing/2014/main" id="{5DAFFF0B-CC49-6180-59F1-21B45028E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10441" y="3161703"/>
              <a:ext cx="359440" cy="360000"/>
            </a:xfrm>
            <a:prstGeom prst="rect">
              <a:avLst/>
            </a:prstGeom>
          </p:spPr>
        </p:pic>
        <p:sp>
          <p:nvSpPr>
            <p:cNvPr id="326" name="Arrow: Right 325">
              <a:extLst>
                <a:ext uri="{FF2B5EF4-FFF2-40B4-BE49-F238E27FC236}">
                  <a16:creationId xmlns:a16="http://schemas.microsoft.com/office/drawing/2014/main" id="{213B90D3-F507-916D-1998-7CD8978C9E3E}"/>
                </a:ext>
              </a:extLst>
            </p:cNvPr>
            <p:cNvSpPr/>
            <p:nvPr/>
          </p:nvSpPr>
          <p:spPr>
            <a:xfrm>
              <a:off x="2518882" y="3585021"/>
              <a:ext cx="373414" cy="23893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6A93C7B-5DF4-F48A-7876-2B0362895EF6}"/>
                </a:ext>
              </a:extLst>
            </p:cNvPr>
            <p:cNvSpPr/>
            <p:nvPr/>
          </p:nvSpPr>
          <p:spPr>
            <a:xfrm>
              <a:off x="4662550" y="3620074"/>
              <a:ext cx="373414" cy="23893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46377E0-9AC2-3EF8-BAB4-BFAF16DA677D}"/>
                </a:ext>
              </a:extLst>
            </p:cNvPr>
            <p:cNvSpPr/>
            <p:nvPr/>
          </p:nvSpPr>
          <p:spPr>
            <a:xfrm>
              <a:off x="6779691" y="3620074"/>
              <a:ext cx="373414" cy="23893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829659-99BC-B63F-ECED-F6E0CB14515B}"/>
                </a:ext>
              </a:extLst>
            </p:cNvPr>
            <p:cNvGrpSpPr/>
            <p:nvPr/>
          </p:nvGrpSpPr>
          <p:grpSpPr>
            <a:xfrm>
              <a:off x="2987628" y="2940738"/>
              <a:ext cx="1559837" cy="1551201"/>
              <a:chOff x="2430034" y="2330750"/>
              <a:chExt cx="1559837" cy="15424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A4C7C2D-ADD9-7810-BF2B-04887D9F3C58}"/>
                  </a:ext>
                </a:extLst>
              </p:cNvPr>
              <p:cNvSpPr/>
              <p:nvPr/>
            </p:nvSpPr>
            <p:spPr>
              <a:xfrm>
                <a:off x="2430034" y="2330750"/>
                <a:ext cx="1559837" cy="1542487"/>
              </a:xfrm>
              <a:prstGeom prst="roundRect">
                <a:avLst/>
              </a:prstGeom>
              <a:solidFill>
                <a:srgbClr val="CCE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Demonstrated </a:t>
                </a: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value of </a:t>
                </a: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geospatial</a:t>
                </a:r>
                <a:endParaRPr lang="en-US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309" name="Graphic 308" descr="Search Inventory outline">
                <a:extLst>
                  <a:ext uri="{FF2B5EF4-FFF2-40B4-BE49-F238E27FC236}">
                    <a16:creationId xmlns:a16="http://schemas.microsoft.com/office/drawing/2014/main" id="{A37FF202-ED2D-18B5-9507-1024932C1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026833" y="2531422"/>
                <a:ext cx="360793" cy="357918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8F3B24-16F3-1912-7D76-AFA879BD4F07}"/>
                </a:ext>
              </a:extLst>
            </p:cNvPr>
            <p:cNvGrpSpPr/>
            <p:nvPr/>
          </p:nvGrpSpPr>
          <p:grpSpPr>
            <a:xfrm>
              <a:off x="5139591" y="2940738"/>
              <a:ext cx="1559837" cy="1551201"/>
              <a:chOff x="4494873" y="2383035"/>
              <a:chExt cx="1559837" cy="1542487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AE6F292-2514-D1CC-BCE8-1AC61F559391}"/>
                  </a:ext>
                </a:extLst>
              </p:cNvPr>
              <p:cNvSpPr/>
              <p:nvPr/>
            </p:nvSpPr>
            <p:spPr>
              <a:xfrm>
                <a:off x="4494873" y="2383035"/>
                <a:ext cx="1559837" cy="1542487"/>
              </a:xfrm>
              <a:prstGeom prst="roundRect">
                <a:avLst/>
              </a:prstGeom>
              <a:solidFill>
                <a:srgbClr val="8EB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endParaRPr lang="en-US" sz="1400">
                  <a:solidFill>
                    <a:schemeClr val="accent6"/>
                  </a:solidFill>
                  <a:cs typeface="Arial"/>
                </a:endParaRP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State-level </a:t>
                </a:r>
              </a:p>
              <a:p>
                <a:pPr algn="ctr"/>
                <a:r>
                  <a:rPr lang="en-US" sz="1400">
                    <a:solidFill>
                      <a:schemeClr val="accent6"/>
                    </a:solidFill>
                    <a:cs typeface="Arial"/>
                  </a:rPr>
                  <a:t>government buy-in</a:t>
                </a:r>
                <a:endParaRPr lang="en-US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315" name="Graphic 314" descr="Link outline">
                <a:extLst>
                  <a:ext uri="{FF2B5EF4-FFF2-40B4-BE49-F238E27FC236}">
                    <a16:creationId xmlns:a16="http://schemas.microsoft.com/office/drawing/2014/main" id="{6F5D6AEB-87D4-E9B1-4321-81389660A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95802" y="2579564"/>
                <a:ext cx="357978" cy="357978"/>
              </a:xfrm>
              <a:prstGeom prst="rect">
                <a:avLst/>
              </a:prstGeom>
            </p:spPr>
          </p:pic>
        </p:grp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BC85E652-4AAF-90A4-4007-A22385488942}"/>
              </a:ext>
            </a:extLst>
          </p:cNvPr>
          <p:cNvSpPr txBox="1">
            <a:spLocks/>
          </p:cNvSpPr>
          <p:nvPr/>
        </p:nvSpPr>
        <p:spPr>
          <a:xfrm>
            <a:off x="963948" y="1228710"/>
            <a:ext cx="3603159" cy="13783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rgbClr val="2F85AA"/>
              </a:buClr>
              <a:buFont typeface="Wingdings" pitchFamily="2" charset="2"/>
              <a:buNone/>
              <a:defRPr sz="1517" b="0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5732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8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71464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300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58916" indent="-18745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-"/>
              <a:tabLst/>
              <a:defRPr sz="1192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44647" indent="-185732" algn="l" defTabSz="990570" rtl="0" eaLnBrk="1" latinLnBrk="0" hangingPunct="1">
              <a:spcBef>
                <a:spcPts val="6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◦"/>
              <a:defRPr sz="1192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itchFamily="2" charset="2"/>
              <a:buChar char="•"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Conducting </a:t>
            </a: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microplanning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for immunization services by the state PHC board.  </a:t>
            </a:r>
            <a:endParaRPr lang="en-US" sz="1500">
              <a:solidFill>
                <a:srgbClr val="000000"/>
              </a:solidFill>
            </a:endParaRPr>
          </a:p>
          <a:p>
            <a:pPr marL="171450" indent="-171450">
              <a:spcBef>
                <a:spcPts val="0"/>
              </a:spcBef>
              <a:buFont typeface="Arial" pitchFamily="2" charset="2"/>
              <a:buChar char="•"/>
            </a:pP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Tracking polio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outbreak and campaign.  </a:t>
            </a:r>
            <a:endParaRPr lang="en-US" sz="1500">
              <a:solidFill>
                <a:srgbClr val="000000"/>
              </a:solidFill>
            </a:endParaRPr>
          </a:p>
          <a:p>
            <a:pPr marL="171450" indent="-171450">
              <a:spcBef>
                <a:spcPts val="0"/>
              </a:spcBef>
              <a:buFont typeface="Arial" pitchFamily="2" charset="2"/>
              <a:buChar char="•"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Application of GIS to</a:t>
            </a: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 land administration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through KADGIS, KAPSUDA, etc.  </a:t>
            </a:r>
            <a:endParaRPr lang="en-US" sz="1500">
              <a:solidFill>
                <a:srgbClr val="000000"/>
              </a:solidFill>
            </a:endParaRPr>
          </a:p>
          <a:p>
            <a:pPr marL="171450" indent="-171450">
              <a:spcBef>
                <a:spcPts val="0"/>
              </a:spcBef>
              <a:buFont typeface="Arial" pitchFamily="2" charset="2"/>
              <a:buChar char="•"/>
            </a:pPr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Mapping of farmlands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across the state by KDBS. 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5120AD-D3BE-CB29-D6F7-1A89BDD672C0}"/>
              </a:ext>
            </a:extLst>
          </p:cNvPr>
          <p:cNvSpPr/>
          <p:nvPr/>
        </p:nvSpPr>
        <p:spPr>
          <a:xfrm>
            <a:off x="-12700" y="-12699"/>
            <a:ext cx="9936000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A5453113-98A8-5EE9-C5DB-FEE8172F2014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latin typeface="Arial"/>
                <a:cs typeface="Arial"/>
              </a:rPr>
              <a:t>Case Study</a:t>
            </a: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B15F0A-F6B5-7024-3CE9-85FE353F7027}"/>
              </a:ext>
            </a:extLst>
          </p:cNvPr>
          <p:cNvSpPr/>
          <p:nvPr/>
        </p:nvSpPr>
        <p:spPr>
          <a:xfrm>
            <a:off x="2931635" y="4837093"/>
            <a:ext cx="2146088" cy="863487"/>
          </a:xfrm>
          <a:prstGeom prst="rect">
            <a:avLst/>
          </a:prstGeom>
          <a:noFill/>
          <a:ln w="12700">
            <a:solidFill>
              <a:srgbClr val="CCE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C72FD0-3910-5EB7-6BA2-089BF1DA51E8}"/>
              </a:ext>
            </a:extLst>
          </p:cNvPr>
          <p:cNvSpPr/>
          <p:nvPr/>
        </p:nvSpPr>
        <p:spPr>
          <a:xfrm>
            <a:off x="5077723" y="1607175"/>
            <a:ext cx="2627370" cy="999808"/>
          </a:xfrm>
          <a:prstGeom prst="rect">
            <a:avLst/>
          </a:prstGeom>
          <a:noFill/>
          <a:ln w="12700">
            <a:solidFill>
              <a:srgbClr val="8EBE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6F8EFA-B76C-4730-4928-EABB741CC166}"/>
              </a:ext>
            </a:extLst>
          </p:cNvPr>
          <p:cNvSpPr/>
          <p:nvPr/>
        </p:nvSpPr>
        <p:spPr>
          <a:xfrm>
            <a:off x="7276622" y="4837093"/>
            <a:ext cx="1993736" cy="711959"/>
          </a:xfrm>
          <a:prstGeom prst="rect">
            <a:avLst/>
          </a:prstGeom>
          <a:noFill/>
          <a:ln w="12700">
            <a:solidFill>
              <a:srgbClr val="4B9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70CCB1-00B3-B2C7-BB74-0C3292C64F2C}"/>
              </a:ext>
            </a:extLst>
          </p:cNvPr>
          <p:cNvSpPr/>
          <p:nvPr/>
        </p:nvSpPr>
        <p:spPr>
          <a:xfrm>
            <a:off x="845833" y="1228710"/>
            <a:ext cx="3611289" cy="1378273"/>
          </a:xfrm>
          <a:prstGeom prst="rect">
            <a:avLst/>
          </a:prstGeom>
          <a:noFill/>
          <a:ln w="12700">
            <a:solidFill>
              <a:srgbClr val="E3E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id="{DAFEC8FC-2F12-2481-27DF-AA4971B9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90" y="562746"/>
            <a:ext cx="9023747" cy="514030"/>
          </a:xfrm>
        </p:spPr>
        <p:txBody>
          <a:bodyPr/>
          <a:lstStyle/>
          <a:p>
            <a:r>
              <a:rPr lang="en-US" sz="2400">
                <a:latin typeface="Arial"/>
                <a:cs typeface="Arial"/>
              </a:rPr>
              <a:t>Case study: Government alignment at state-level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632422-FD22-58B0-5032-CC9E41238FE7}"/>
              </a:ext>
            </a:extLst>
          </p:cNvPr>
          <p:cNvSpPr/>
          <p:nvPr/>
        </p:nvSpPr>
        <p:spPr>
          <a:xfrm>
            <a:off x="401655" y="6017018"/>
            <a:ext cx="9035984" cy="413817"/>
          </a:xfrm>
          <a:prstGeom prst="roundRect">
            <a:avLst/>
          </a:prstGeom>
          <a:solidFill>
            <a:srgbClr val="4FAB9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Government alignment lays the groundwork for donor engagement</a:t>
            </a:r>
          </a:p>
        </p:txBody>
      </p:sp>
    </p:spTree>
    <p:extLst>
      <p:ext uri="{BB962C8B-B14F-4D97-AF65-F5344CB8AC3E}">
        <p14:creationId xmlns:p14="http://schemas.microsoft.com/office/powerpoint/2010/main" val="16511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CB1F2-C989-DF28-7CE6-6E6BDECF7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082" y="1078252"/>
            <a:ext cx="7124165" cy="4807674"/>
          </a:xfrm>
        </p:spPr>
        <p:txBody>
          <a:bodyPr vert="horz" lIns="0" tIns="0" rIns="0" bIns="0" rtlCol="0" anchor="t">
            <a:noAutofit/>
          </a:bodyPr>
          <a:lstStyle/>
          <a:p>
            <a:pPr marL="185420" lvl="1" indent="-18542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/>
                <a:cs typeface="Arial"/>
              </a:rPr>
              <a:t>Convening</a:t>
            </a:r>
            <a:endParaRPr lang="en-US" sz="1600" dirty="0"/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Arial"/>
                <a:cs typeface="Arial"/>
              </a:rPr>
              <a:t>GRID3 convenes over nine government ministries and agencies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to provide oversight and strategic policy direction (Nigeria)</a:t>
            </a:r>
            <a:endParaRPr lang="en-US" sz="1400" dirty="0"/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Arial"/>
                <a:cs typeface="Arial"/>
              </a:rPr>
              <a:t>GRID3 national technical committee coordinates actors and has 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a listserv to facilitate geospatial data sharing (DRC)</a:t>
            </a:r>
          </a:p>
          <a:p>
            <a:pPr marL="185420" lvl="2" indent="0">
              <a:spcBef>
                <a:spcPts val="0"/>
              </a:spcBef>
              <a:buNone/>
            </a:pPr>
            <a:endParaRPr lang="en-US" sz="1400">
              <a:latin typeface="Arial"/>
              <a:cs typeface="Arial"/>
            </a:endParaRPr>
          </a:p>
          <a:p>
            <a:pPr marL="185420" lvl="1" indent="-18542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/>
                <a:cs typeface="Arial"/>
              </a:rPr>
              <a:t>Data storage and validation</a:t>
            </a:r>
            <a:endParaRPr lang="en-US" sz="1600" dirty="0"/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Arial"/>
                <a:cs typeface="Arial"/>
              </a:rPr>
              <a:t>GRID3 data portal developed and then transferred to government (Nigeria)</a:t>
            </a:r>
            <a:endParaRPr lang="en-US" sz="1400" i="1" dirty="0">
              <a:latin typeface="Arial"/>
              <a:cs typeface="Arial"/>
            </a:endParaRPr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GRID3 uses a bottom-up approach by coordinating with sub-national staff (DRC).</a:t>
            </a:r>
          </a:p>
          <a:p>
            <a:pPr marL="370840" lvl="2" indent="-185420">
              <a:spcBef>
                <a:spcPts val="0"/>
              </a:spcBef>
            </a:pP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 marL="185420" lvl="1" indent="-185420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Health program applications foster donor engagement</a:t>
            </a:r>
            <a:endParaRPr lang="en-US" sz="1600" b="1" dirty="0">
              <a:solidFill>
                <a:srgbClr val="252525"/>
              </a:solidFill>
            </a:endParaRPr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Polio: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Modeling population in inaccessible areas; Settlement mapping to reduce missed populations (Nigeria, DRC)</a:t>
            </a:r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Malaria: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Establishing household locations for bed net distribution (DRC)</a:t>
            </a:r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Immunization: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Vaccinator tracking to improve campaign delivery (Nigeria)</a:t>
            </a:r>
          </a:p>
          <a:p>
            <a:pPr marL="370840" lvl="2" indent="-185420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Cross-programmatic benefits: 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Geospatial household data collected by Malaria program used to update health facility boundaries (DRC)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3CE90-3C17-02A8-299E-B1287B45FE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D0BE0-30C7-C2A0-9C69-AFBA6FC5FE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dirty="0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map of different colored spots&#10;&#10;Description automatically generated">
            <a:extLst>
              <a:ext uri="{FF2B5EF4-FFF2-40B4-BE49-F238E27FC236}">
                <a16:creationId xmlns:a16="http://schemas.microsoft.com/office/drawing/2014/main" id="{96AD3234-8C77-0F2A-148D-587C71F5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63" y="1884633"/>
            <a:ext cx="1850032" cy="190213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8" name="Picture 7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9362F288-1EC1-F761-2137-F39AB64E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896" y="3886379"/>
            <a:ext cx="1850032" cy="194718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0" name="Picture 9" descr="A black and red logo&#10;&#10;Description automatically generated">
            <a:extLst>
              <a:ext uri="{FF2B5EF4-FFF2-40B4-BE49-F238E27FC236}">
                <a16:creationId xmlns:a16="http://schemas.microsoft.com/office/drawing/2014/main" id="{EF9FF752-CB98-13E0-B47B-F87D646EA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861" y="985158"/>
            <a:ext cx="2742651" cy="7765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47BAE9E-7452-43A7-DAEC-C0E714426E7C}"/>
              </a:ext>
            </a:extLst>
          </p:cNvPr>
          <p:cNvSpPr/>
          <p:nvPr/>
        </p:nvSpPr>
        <p:spPr>
          <a:xfrm>
            <a:off x="-12700" y="-12699"/>
            <a:ext cx="9936000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13D17140-6C66-1261-0C96-A8109AB5922C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latin typeface="Arial"/>
                <a:cs typeface="Arial"/>
              </a:rPr>
              <a:t>Case Study</a:t>
            </a:r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69FBED2-A366-2FEA-E8FF-1217CABF1203}"/>
              </a:ext>
            </a:extLst>
          </p:cNvPr>
          <p:cNvSpPr txBox="1">
            <a:spLocks/>
          </p:cNvSpPr>
          <p:nvPr/>
        </p:nvSpPr>
        <p:spPr>
          <a:xfrm>
            <a:off x="403890" y="562746"/>
            <a:ext cx="9023747" cy="514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90570" rtl="0" eaLnBrk="1" latinLnBrk="0" hangingPunct="1">
              <a:lnSpc>
                <a:spcPts val="2492"/>
              </a:lnSpc>
              <a:spcBef>
                <a:spcPct val="0"/>
              </a:spcBef>
              <a:buNone/>
              <a:defRPr sz="2492" kern="1200" cap="none" baseline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>
                <a:latin typeface="Arial"/>
                <a:cs typeface="Arial"/>
              </a:rPr>
              <a:t>Case study: Coordination and geospatial applications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232DAA-DC4E-CF5B-2941-5CB0C8111F90}"/>
              </a:ext>
            </a:extLst>
          </p:cNvPr>
          <p:cNvSpPr/>
          <p:nvPr/>
        </p:nvSpPr>
        <p:spPr>
          <a:xfrm>
            <a:off x="401655" y="6017018"/>
            <a:ext cx="9035984" cy="413817"/>
          </a:xfrm>
          <a:prstGeom prst="roundRect">
            <a:avLst/>
          </a:prstGeom>
          <a:solidFill>
            <a:srgbClr val="4FAB9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Arial"/>
              </a:rPr>
              <a:t>Coordination and programmatic applications unlock government and donor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F8A80-D021-AC68-E6EC-70A49FABCB2D}"/>
              </a:ext>
            </a:extLst>
          </p:cNvPr>
          <p:cNvSpPr txBox="1"/>
          <p:nvPr/>
        </p:nvSpPr>
        <p:spPr>
          <a:xfrm>
            <a:off x="7584579" y="1885949"/>
            <a:ext cx="1853543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/>
                <a:cs typeface="Arial"/>
              </a:rPr>
              <a:t>Household locations</a:t>
            </a:r>
            <a:endParaRPr lang="en-US" sz="10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05794-D8C3-0D4C-F1C7-F2AE7EF0B297}"/>
              </a:ext>
            </a:extLst>
          </p:cNvPr>
          <p:cNvSpPr txBox="1"/>
          <p:nvPr/>
        </p:nvSpPr>
        <p:spPr>
          <a:xfrm>
            <a:off x="7574288" y="3886199"/>
            <a:ext cx="1853543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/>
                <a:cs typeface="Arial"/>
              </a:rPr>
              <a:t>Updated boundaries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E5ECB8-2A2F-3D96-AB6E-147981812559}"/>
              </a:ext>
            </a:extLst>
          </p:cNvPr>
          <p:cNvCxnSpPr>
            <a:cxnSpLocks/>
            <a:stCxn id="50" idx="6"/>
            <a:endCxn id="7" idx="3"/>
          </p:cNvCxnSpPr>
          <p:nvPr/>
        </p:nvCxnSpPr>
        <p:spPr>
          <a:xfrm flipV="1">
            <a:off x="6640549" y="3989408"/>
            <a:ext cx="1226115" cy="899026"/>
          </a:xfrm>
          <a:prstGeom prst="straightConnector1">
            <a:avLst/>
          </a:prstGeom>
          <a:ln w="28575">
            <a:solidFill>
              <a:srgbClr val="DD6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0184720-7557-A5E9-C872-01AE1C0BE089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548711" y="1620279"/>
            <a:ext cx="1317953" cy="963337"/>
          </a:xfrm>
          <a:prstGeom prst="straightConnector1">
            <a:avLst/>
          </a:prstGeom>
          <a:ln w="28575">
            <a:solidFill>
              <a:srgbClr val="4B9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F950CF8-ADB4-895E-CE47-CC7458C59049}"/>
              </a:ext>
            </a:extLst>
          </p:cNvPr>
          <p:cNvSpPr/>
          <p:nvPr/>
        </p:nvSpPr>
        <p:spPr>
          <a:xfrm>
            <a:off x="1022790" y="1362954"/>
            <a:ext cx="5094297" cy="410731"/>
          </a:xfrm>
          <a:prstGeom prst="parallelogram">
            <a:avLst/>
          </a:prstGeom>
          <a:solidFill>
            <a:srgbClr val="4B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A593F-4438-1480-427E-A400B8349A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598C9-6C60-CA23-2A16-8362BEC0B3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dirty="0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913043-C25E-A2DB-5D7A-95B83072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90" y="387542"/>
            <a:ext cx="8282910" cy="697577"/>
          </a:xfrm>
        </p:spPr>
        <p:txBody>
          <a:bodyPr/>
          <a:lstStyle/>
          <a:p>
            <a:r>
              <a:rPr lang="en-US" sz="2400">
                <a:latin typeface="Arial"/>
                <a:cs typeface="Arial"/>
              </a:rPr>
              <a:t>Geospatial policy, governance, and coordination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create an </a:t>
            </a:r>
            <a:r>
              <a:rPr lang="en-US" sz="2400" b="1">
                <a:latin typeface="Arial"/>
                <a:cs typeface="Arial"/>
              </a:rPr>
              <a:t>enabling environment</a:t>
            </a:r>
            <a:r>
              <a:rPr lang="en-US" sz="2400">
                <a:latin typeface="Arial"/>
                <a:cs typeface="Arial"/>
              </a:rPr>
              <a:t> for geospatial engagement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223887-8429-9C34-B43C-F182C85FF47A}"/>
              </a:ext>
            </a:extLst>
          </p:cNvPr>
          <p:cNvSpPr/>
          <p:nvPr/>
        </p:nvSpPr>
        <p:spPr>
          <a:xfrm>
            <a:off x="5823262" y="1193379"/>
            <a:ext cx="753164" cy="763342"/>
          </a:xfrm>
          <a:prstGeom prst="ellipse">
            <a:avLst/>
          </a:prstGeom>
          <a:solidFill>
            <a:schemeClr val="bg1"/>
          </a:solidFill>
          <a:ln>
            <a:solidFill>
              <a:srgbClr val="4B9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054D01-B282-E655-2923-8F148BA8C03D}"/>
              </a:ext>
            </a:extLst>
          </p:cNvPr>
          <p:cNvSpPr/>
          <p:nvPr/>
        </p:nvSpPr>
        <p:spPr>
          <a:xfrm>
            <a:off x="7576851" y="2292467"/>
            <a:ext cx="1978970" cy="198809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02865C-9D49-7160-5491-1472636788A9}"/>
              </a:ext>
            </a:extLst>
          </p:cNvPr>
          <p:cNvSpPr/>
          <p:nvPr/>
        </p:nvSpPr>
        <p:spPr>
          <a:xfrm>
            <a:off x="5944190" y="1309189"/>
            <a:ext cx="511310" cy="5216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292AA-C855-0BF0-BB1A-A1E21269D82C}"/>
              </a:ext>
            </a:extLst>
          </p:cNvPr>
          <p:cNvSpPr txBox="1"/>
          <p:nvPr/>
        </p:nvSpPr>
        <p:spPr>
          <a:xfrm>
            <a:off x="2228746" y="1441118"/>
            <a:ext cx="20881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Geospatial Policy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D1C1E-CA74-3DFE-3686-10998BFFDF45}"/>
              </a:ext>
            </a:extLst>
          </p:cNvPr>
          <p:cNvSpPr txBox="1"/>
          <p:nvPr/>
        </p:nvSpPr>
        <p:spPr>
          <a:xfrm>
            <a:off x="1022521" y="1810813"/>
            <a:ext cx="5098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70840" lvl="2" indent="-185420">
              <a:buFont typeface="Arial,Sans-Serif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Institutionalization and harmonization of mandates and cooperation with agencies that interact with geospatial</a:t>
            </a:r>
            <a:endParaRPr lang="en-US" sz="12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70840" lvl="2" indent="-185420">
              <a:buFont typeface="Arial,Sans-Serif"/>
              <a:buChar char="•"/>
            </a:pP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Directs government funding for sustainability</a:t>
            </a:r>
          </a:p>
          <a:p>
            <a:pPr marL="370840" lvl="2" indent="-185420">
              <a:buFont typeface="Arial,Sans-Serif"/>
              <a:buChar char="•"/>
            </a:pP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Unlocks </a:t>
            </a:r>
            <a:r>
              <a:rPr lang="en-US" sz="1200" b="1" i="1" dirty="0">
                <a:solidFill>
                  <a:schemeClr val="accent6"/>
                </a:solidFill>
                <a:latin typeface="Arial"/>
                <a:cs typeface="Arial"/>
              </a:rPr>
              <a:t>aligned </a:t>
            </a: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and </a:t>
            </a:r>
            <a:r>
              <a:rPr lang="en-US" sz="1200" b="1" i="1" dirty="0">
                <a:solidFill>
                  <a:schemeClr val="accent6"/>
                </a:solidFill>
                <a:latin typeface="Arial"/>
                <a:cs typeface="Arial"/>
              </a:rPr>
              <a:t>coordinated </a:t>
            </a: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catalytic donor engagement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922807-352D-9B19-3F65-8E965EA65DD3}"/>
              </a:ext>
            </a:extLst>
          </p:cNvPr>
          <p:cNvSpPr/>
          <p:nvPr/>
        </p:nvSpPr>
        <p:spPr>
          <a:xfrm>
            <a:off x="7753324" y="2472941"/>
            <a:ext cx="1623474" cy="1634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39204B5B-DE07-3C75-1CCE-386493C0D1A4}"/>
              </a:ext>
            </a:extLst>
          </p:cNvPr>
          <p:cNvSpPr/>
          <p:nvPr/>
        </p:nvSpPr>
        <p:spPr>
          <a:xfrm>
            <a:off x="677963" y="3095009"/>
            <a:ext cx="5094297" cy="410731"/>
          </a:xfrm>
          <a:prstGeom prst="parallelogram">
            <a:avLst/>
          </a:prstGeom>
          <a:solidFill>
            <a:srgbClr val="265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78EDD07-A22A-5EC8-51B1-58895929B43E}"/>
              </a:ext>
            </a:extLst>
          </p:cNvPr>
          <p:cNvSpPr/>
          <p:nvPr/>
        </p:nvSpPr>
        <p:spPr>
          <a:xfrm>
            <a:off x="5478435" y="2925434"/>
            <a:ext cx="753164" cy="763342"/>
          </a:xfrm>
          <a:prstGeom prst="ellipse">
            <a:avLst/>
          </a:prstGeom>
          <a:solidFill>
            <a:schemeClr val="bg1"/>
          </a:solidFill>
          <a:ln>
            <a:solidFill>
              <a:srgbClr val="265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0A54930-9002-5D83-CE46-4F26FA997158}"/>
              </a:ext>
            </a:extLst>
          </p:cNvPr>
          <p:cNvSpPr/>
          <p:nvPr/>
        </p:nvSpPr>
        <p:spPr>
          <a:xfrm>
            <a:off x="5599363" y="3041244"/>
            <a:ext cx="511310" cy="5216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822C45-9FB9-55D3-7898-E9FD4352D489}"/>
              </a:ext>
            </a:extLst>
          </p:cNvPr>
          <p:cNvSpPr txBox="1"/>
          <p:nvPr/>
        </p:nvSpPr>
        <p:spPr>
          <a:xfrm>
            <a:off x="1883919" y="3173173"/>
            <a:ext cx="306308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Geospatial Governance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B1DF09-F9F8-862C-C5EC-51C62ECE505F}"/>
              </a:ext>
            </a:extLst>
          </p:cNvPr>
          <p:cNvSpPr txBox="1"/>
          <p:nvPr/>
        </p:nvSpPr>
        <p:spPr>
          <a:xfrm>
            <a:off x="677694" y="3531663"/>
            <a:ext cx="509069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70840" lvl="2" indent="-185420"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Data interoperability enables the layering of geospatial datasets</a:t>
            </a:r>
            <a:endParaRPr lang="en-US" sz="1200">
              <a:solidFill>
                <a:srgbClr val="000000"/>
              </a:solidFill>
              <a:ea typeface="+mn-lt"/>
              <a:cs typeface="Arial"/>
            </a:endParaRPr>
          </a:p>
          <a:p>
            <a:pPr marL="370840" lvl="2" indent="-185420"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  <a:ea typeface="+mn-lt"/>
                <a:cs typeface="+mn-lt"/>
              </a:rPr>
              <a:t>Data sharing and storage practices reduce risk of data loss</a:t>
            </a:r>
            <a:endParaRPr lang="en-US">
              <a:solidFill>
                <a:schemeClr val="accent6"/>
              </a:solidFill>
              <a:cs typeface="Arial"/>
            </a:endParaRPr>
          </a:p>
          <a:p>
            <a:pPr marL="370840" lvl="2" indent="-185420"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  <a:ea typeface="+mn-lt"/>
                <a:cs typeface="+mn-lt"/>
              </a:rPr>
              <a:t>Validation standards and processes enable official dataset recognition</a:t>
            </a:r>
            <a:endParaRPr lang="en-US" sz="1200">
              <a:solidFill>
                <a:schemeClr val="accent6"/>
              </a:solidFill>
              <a:cs typeface="Arial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F3D8F746-9A1D-38A5-D0A3-A7BFDBE4DE3D}"/>
              </a:ext>
            </a:extLst>
          </p:cNvPr>
          <p:cNvSpPr/>
          <p:nvPr/>
        </p:nvSpPr>
        <p:spPr>
          <a:xfrm>
            <a:off x="1086913" y="4676338"/>
            <a:ext cx="5094297" cy="410731"/>
          </a:xfrm>
          <a:prstGeom prst="parallelogram">
            <a:avLst/>
          </a:prstGeom>
          <a:solidFill>
            <a:srgbClr val="DD6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29E091E-0642-5741-490A-298E77FC624A}"/>
              </a:ext>
            </a:extLst>
          </p:cNvPr>
          <p:cNvSpPr/>
          <p:nvPr/>
        </p:nvSpPr>
        <p:spPr>
          <a:xfrm>
            <a:off x="5887385" y="4506763"/>
            <a:ext cx="753164" cy="763342"/>
          </a:xfrm>
          <a:prstGeom prst="ellipse">
            <a:avLst/>
          </a:prstGeom>
          <a:solidFill>
            <a:schemeClr val="bg1"/>
          </a:solidFill>
          <a:ln>
            <a:solidFill>
              <a:srgbClr val="DD6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82A6600-D2F2-2E0F-FC7B-AE2376E20224}"/>
              </a:ext>
            </a:extLst>
          </p:cNvPr>
          <p:cNvSpPr/>
          <p:nvPr/>
        </p:nvSpPr>
        <p:spPr>
          <a:xfrm>
            <a:off x="6008313" y="4622573"/>
            <a:ext cx="511310" cy="5216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193444-6950-C51A-48D4-897FC15094EC}"/>
              </a:ext>
            </a:extLst>
          </p:cNvPr>
          <p:cNvSpPr txBox="1"/>
          <p:nvPr/>
        </p:nvSpPr>
        <p:spPr>
          <a:xfrm>
            <a:off x="2292869" y="4754502"/>
            <a:ext cx="20881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Coordination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375272-0819-89FC-B324-FB233162E031}"/>
              </a:ext>
            </a:extLst>
          </p:cNvPr>
          <p:cNvSpPr txBox="1"/>
          <p:nvPr/>
        </p:nvSpPr>
        <p:spPr>
          <a:xfrm>
            <a:off x="1086643" y="5124197"/>
            <a:ext cx="542373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70840" lvl="2" indent="-18542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Better data sharing, visibility, and access</a:t>
            </a:r>
            <a:endParaRPr lang="en-US" dirty="0"/>
          </a:p>
          <a:p>
            <a:pPr marL="370840" lvl="2" indent="-18542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Less duplication of data generation and capacity building efforts</a:t>
            </a:r>
          </a:p>
          <a:p>
            <a:pPr marL="370840" lvl="2" indent="-18542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Better use-case sharing and cross-learning</a:t>
            </a:r>
            <a:endParaRPr lang="en-US" sz="1200" dirty="0">
              <a:solidFill>
                <a:srgbClr val="000000"/>
              </a:solidFill>
              <a:ea typeface="+mn-lt"/>
              <a:cs typeface="Arial"/>
            </a:endParaRPr>
          </a:p>
          <a:p>
            <a:pPr marL="370840" lvl="2" indent="-185420">
              <a:buFont typeface="Arial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/>
                <a:cs typeface="Arial"/>
              </a:rPr>
              <a:t>Increased cross-programmatic benefits</a:t>
            </a:r>
          </a:p>
          <a:p>
            <a:pPr marL="370840" lvl="2" indent="-185420">
              <a:buFont typeface="Arial,Sans-Serif"/>
              <a:buChar char="•"/>
            </a:pP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More efficient use of limited resources</a:t>
            </a:r>
            <a:endParaRPr lang="en-US" sz="12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370840" lvl="2" indent="-185420">
              <a:buFont typeface="Arial"/>
              <a:buChar char="•"/>
            </a:pP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Donor engagement based on </a:t>
            </a:r>
            <a:r>
              <a:rPr lang="en-US" sz="1200" b="1" i="1" dirty="0">
                <a:solidFill>
                  <a:schemeClr val="accent6"/>
                </a:solidFill>
                <a:latin typeface="Arial"/>
                <a:cs typeface="Arial"/>
              </a:rPr>
              <a:t>programmatic applications </a:t>
            </a:r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(e.g. health)</a:t>
            </a:r>
            <a:endParaRPr lang="en-US" sz="1200" b="1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5712DF-5DBB-78E7-0BB5-82425BDA4651}"/>
              </a:ext>
            </a:extLst>
          </p:cNvPr>
          <p:cNvSpPr txBox="1"/>
          <p:nvPr/>
        </p:nvSpPr>
        <p:spPr>
          <a:xfrm>
            <a:off x="6111023" y="1381893"/>
            <a:ext cx="323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6F4478-3B85-8070-82B4-70A40525938E}"/>
              </a:ext>
            </a:extLst>
          </p:cNvPr>
          <p:cNvSpPr txBox="1"/>
          <p:nvPr/>
        </p:nvSpPr>
        <p:spPr>
          <a:xfrm>
            <a:off x="5766837" y="3120119"/>
            <a:ext cx="323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accent6"/>
                </a:solidFill>
                <a:latin typeface="Arial"/>
                <a:cs typeface="Arial"/>
              </a:rPr>
              <a:t>2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E0C576-6012-7D47-FE3E-88BDFDAC489F}"/>
              </a:ext>
            </a:extLst>
          </p:cNvPr>
          <p:cNvSpPr txBox="1"/>
          <p:nvPr/>
        </p:nvSpPr>
        <p:spPr>
          <a:xfrm>
            <a:off x="6187171" y="4703858"/>
            <a:ext cx="323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582BD3-61A3-0A01-8123-B02B8170DE26}"/>
              </a:ext>
            </a:extLst>
          </p:cNvPr>
          <p:cNvCxnSpPr>
            <a:cxnSpLocks/>
            <a:stCxn id="45" idx="6"/>
            <a:endCxn id="7" idx="2"/>
          </p:cNvCxnSpPr>
          <p:nvPr/>
        </p:nvCxnSpPr>
        <p:spPr>
          <a:xfrm flipV="1">
            <a:off x="6231599" y="3286512"/>
            <a:ext cx="1345252" cy="20593"/>
          </a:xfrm>
          <a:prstGeom prst="straightConnector1">
            <a:avLst/>
          </a:prstGeom>
          <a:ln w="28575">
            <a:solidFill>
              <a:srgbClr val="265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F59BC76-3F4C-9076-DB53-D33F3E1BEE2D}"/>
              </a:ext>
            </a:extLst>
          </p:cNvPr>
          <p:cNvSpPr txBox="1"/>
          <p:nvPr/>
        </p:nvSpPr>
        <p:spPr>
          <a:xfrm>
            <a:off x="7906267" y="2857428"/>
            <a:ext cx="131573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accent6"/>
                </a:solidFill>
                <a:latin typeface="Arial"/>
                <a:cs typeface="Arial"/>
              </a:rPr>
              <a:t>Enabling Environment for Geospatial Engagement</a:t>
            </a:r>
            <a:endParaRPr lang="en-US" sz="1400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987B8-0B3B-B042-8FE3-ADD82E93AAAF}"/>
              </a:ext>
            </a:extLst>
          </p:cNvPr>
          <p:cNvSpPr/>
          <p:nvPr/>
        </p:nvSpPr>
        <p:spPr>
          <a:xfrm>
            <a:off x="-12700" y="-12699"/>
            <a:ext cx="9936000" cy="74373"/>
          </a:xfrm>
          <a:prstGeom prst="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1B3B3B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3BB909-A0AB-01A0-946D-9AD0E398F478}"/>
              </a:ext>
            </a:extLst>
          </p:cNvPr>
          <p:cNvSpPr/>
          <p:nvPr/>
        </p:nvSpPr>
        <p:spPr>
          <a:xfrm rot="10800000" flipV="1">
            <a:off x="8078041" y="-12700"/>
            <a:ext cx="1332808" cy="366888"/>
          </a:xfrm>
          <a:prstGeom prst="roundRect">
            <a:avLst/>
          </a:prstGeom>
          <a:solidFill>
            <a:srgbClr val="1B3B3B"/>
          </a:solidFill>
          <a:ln>
            <a:solidFill>
              <a:srgbClr val="1B3B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9812" rtlCol="0" anchor="b"/>
          <a:lstStyle/>
          <a:p>
            <a:pPr algn="ctr"/>
            <a:r>
              <a:rPr lang="en-US" sz="850">
                <a:cs typeface="Arial"/>
              </a:rPr>
              <a:t>Enabling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4121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spider&#10;&#10;Description automatically generated">
            <a:extLst>
              <a:ext uri="{FF2B5EF4-FFF2-40B4-BE49-F238E27FC236}">
                <a16:creationId xmlns:a16="http://schemas.microsoft.com/office/drawing/2014/main" id="{A3BC3EE0-F118-02B5-F61B-80D928E71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"/>
          <a:stretch/>
        </p:blipFill>
        <p:spPr>
          <a:xfrm>
            <a:off x="20" y="10"/>
            <a:ext cx="9905980" cy="685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9229704" y="6527357"/>
            <a:ext cx="205923" cy="207464"/>
          </a:xfrm>
        </p:spPr>
        <p:txBody>
          <a:bodyPr/>
          <a:lstStyle/>
          <a:p>
            <a:pPr>
              <a:spcAft>
                <a:spcPts val="600"/>
              </a:spcAft>
            </a:pPr>
            <a:fld id="{D3F7C509-FEEF-45D3-B896-7C07814C0C13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75584-8B49-1033-6463-8854667C6C81}"/>
              </a:ext>
            </a:extLst>
          </p:cNvPr>
          <p:cNvSpPr txBox="1"/>
          <p:nvPr/>
        </p:nvSpPr>
        <p:spPr>
          <a:xfrm>
            <a:off x="173736" y="5677553"/>
            <a:ext cx="2770632" cy="850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>
                <a:solidFill>
                  <a:schemeClr val="accent6"/>
                </a:solidFill>
                <a:cs typeface="Arial" pitchFamily="34" charset="0"/>
              </a:rPr>
              <a:t>Thank</a:t>
            </a:r>
            <a:r>
              <a:rPr lang="en-US" sz="3200">
                <a:solidFill>
                  <a:schemeClr val="accent6"/>
                </a:solidFill>
                <a:latin typeface="+mj-lt"/>
                <a:cs typeface="Arial" pitchFamily="34" charset="0"/>
              </a:rPr>
              <a:t> You 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BF6F5CA-CBAA-B9D6-6317-782682F95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0" y="3900453"/>
            <a:ext cx="1783080" cy="1783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81007-EB54-437A-8227-346C87628C6A}"/>
              </a:ext>
            </a:extLst>
          </p:cNvPr>
          <p:cNvSpPr txBox="1"/>
          <p:nvPr/>
        </p:nvSpPr>
        <p:spPr>
          <a:xfrm>
            <a:off x="5629437" y="6558269"/>
            <a:ext cx="3806190" cy="2997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mollie.vangordon@gatesfoundation.org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10602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anded Template_Jul 22 2016" id="{89EA95B8-393B-44E0-B48B-A29550071574}" vid="{EFD01261-D5FC-4C64-B3BF-354500755E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571300-9E2D-4BBD-9039-EBE649E3BAA2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1d1c10-5199-4889-90fc-81a84b24c4f0">
      <Terms xmlns="http://schemas.microsoft.com/office/infopath/2007/PartnerControls"/>
    </lcf76f155ced4ddcb4097134ff3c332f>
    <SharedWithUsers xmlns="25d0be54-9b73-43ab-9a75-3b700b3db548">
      <UserInfo>
        <DisplayName>Tamara Etifa</DisplayName>
        <AccountId>34</AccountId>
        <AccountType/>
      </UserInfo>
      <UserInfo>
        <DisplayName>SharingLinks.a4b58500-2221-41fe-b128-88889e10c79b.OrganizationEdit.3443fc18-745e-4a9f-a67d-cf9415e135d7</DisplayName>
        <AccountId>35</AccountId>
        <AccountType/>
      </UserInfo>
      <UserInfo>
        <DisplayName>SharingLinks.e65d5426-754b-4794-bb93-e3fe3a97806b.OrganizationEdit.24badae2-767a-4d84-ba28-480b6d0bb089</DisplayName>
        <AccountId>25</AccountId>
        <AccountType/>
      </UserInfo>
      <UserInfo>
        <DisplayName>SharingLinks.5d5b4cae-5a8b-44bc-a86d-80f2d46a1228.OrganizationEdit.31cd1beb-3450-4131-a57e-e7bae858107f</DisplayName>
        <AccountId>77</AccountId>
        <AccountType/>
      </UserInfo>
      <UserInfo>
        <DisplayName>Ridwan Sorunke</DisplayName>
        <AccountId>19</AccountId>
        <AccountType/>
      </UserInfo>
      <UserInfo>
        <DisplayName>Barakat Tiamiyu</DisplayName>
        <AccountId>12</AccountId>
        <AccountType/>
      </UserInfo>
      <UserInfo>
        <DisplayName>Ridwan M. Sorunke</DisplayName>
        <AccountId>10</AccountId>
        <AccountType/>
      </UserInfo>
      <UserInfo>
        <DisplayName>Shuko Musemangezhi</DisplayName>
        <AccountId>47</AccountId>
        <AccountType/>
      </UserInfo>
      <UserInfo>
        <DisplayName>Promise Lawal</DisplayName>
        <AccountId>27</AccountId>
        <AccountType/>
      </UserInfo>
      <UserInfo>
        <DisplayName>Sharon Kioko</DisplayName>
        <AccountId>54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AF1127F45554F9716224B3BC30775" ma:contentTypeVersion="17" ma:contentTypeDescription="Create a new document." ma:contentTypeScope="" ma:versionID="586ef509ccba9bd3169786bf5db218db">
  <xsd:schema xmlns:xsd="http://www.w3.org/2001/XMLSchema" xmlns:xs="http://www.w3.org/2001/XMLSchema" xmlns:p="http://schemas.microsoft.com/office/2006/metadata/properties" xmlns:ns2="c41d1c10-5199-4889-90fc-81a84b24c4f0" xmlns:ns3="25d0be54-9b73-43ab-9a75-3b700b3db548" targetNamespace="http://schemas.microsoft.com/office/2006/metadata/properties" ma:root="true" ma:fieldsID="5dd95300feeb599fe8bebfbb247b0028" ns2:_="" ns3:_="">
    <xsd:import namespace="c41d1c10-5199-4889-90fc-81a84b24c4f0"/>
    <xsd:import namespace="25d0be54-9b73-43ab-9a75-3b700b3db5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d1c10-5199-4889-90fc-81a84b24c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be54-9b73-43ab-9a75-3b700b3db5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0028F7-DF0F-41FC-A311-53C3755DF694}">
  <ds:schemaRefs>
    <ds:schemaRef ds:uri="84084f65-5546-4f57-aa92-ce1bee1becda"/>
    <ds:schemaRef ds:uri="fa02bf84-38b0-4c17-9342-f5c1fe4a1d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41d1c10-5199-4889-90fc-81a84b24c4f0"/>
    <ds:schemaRef ds:uri="25d0be54-9b73-43ab-9a75-3b700b3db548"/>
  </ds:schemaRefs>
</ds:datastoreItem>
</file>

<file path=customXml/itemProps2.xml><?xml version="1.0" encoding="utf-8"?>
<ds:datastoreItem xmlns:ds="http://schemas.openxmlformats.org/officeDocument/2006/customXml" ds:itemID="{3945C809-5779-43EB-A294-19E82DC56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d1c10-5199-4889-90fc-81a84b24c4f0"/>
    <ds:schemaRef ds:uri="25d0be54-9b73-43ab-9a75-3b700b3db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67752B-71B5-46AA-B2C8-4C1B5BD31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Expanded Template_Jul 22 2016</Template>
  <Application>Microsoft Office PowerPoint</Application>
  <PresentationFormat>A4 Paper (210x297 mm)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Foundation Master Slides</vt:lpstr>
      <vt:lpstr>Policy, Governance, and Coordination Creating an enabling environment for geospatial engagement</vt:lpstr>
      <vt:lpstr>Geospatial Value Pipeline Assessments </vt:lpstr>
      <vt:lpstr>Generation, analysis and operationalization represent  the main pillars of the geospatial value pipeline framework</vt:lpstr>
      <vt:lpstr>Policy, governance, and coordination are key inputs for  effective enablement of the geospatial value pipeline  with implications for donor engagement</vt:lpstr>
      <vt:lpstr>Case study: Government alignment at state-level</vt:lpstr>
      <vt:lpstr>PowerPoint Presentation</vt:lpstr>
      <vt:lpstr>Geospatial policy, governance, and coordination  create an enabling environment for geospatial 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GUIDE</dc:title>
  <dc:creator>Lisa Schol</dc:creator>
  <cp:revision>86</cp:revision>
  <cp:lastPrinted>2013-06-19T22:36:09Z</cp:lastPrinted>
  <dcterms:created xsi:type="dcterms:W3CDTF">2022-08-09T23:25:46Z</dcterms:created>
  <dcterms:modified xsi:type="dcterms:W3CDTF">2023-08-15T12:57:06Z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0x010100A3BAF1127F45554F9716224B3BC30775</vt:lpwstr>
  </property>
  <property fmtid="{D5CDD505-2E9C-101B-9397-08002B2CF9AE}" pid="3" name="MediaServiceImageTags">
    <vt:lpwstr/>
  </property>
</Properties>
</file>