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2" r:id="rId4"/>
    <p:sldId id="275" r:id="rId5"/>
    <p:sldId id="257" r:id="rId6"/>
    <p:sldId id="270" r:id="rId7"/>
    <p:sldId id="269" r:id="rId8"/>
    <p:sldId id="268" r:id="rId9"/>
    <p:sldId id="267" r:id="rId10"/>
    <p:sldId id="266" r:id="rId11"/>
    <p:sldId id="265" r:id="rId12"/>
    <p:sldId id="264" r:id="rId13"/>
    <p:sldId id="263" r:id="rId14"/>
    <p:sldId id="262" r:id="rId15"/>
    <p:sldId id="261" r:id="rId16"/>
    <p:sldId id="273" r:id="rId17"/>
    <p:sldId id="274" r:id="rId18"/>
    <p:sldId id="26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110A0-AD76-439F-A093-9DD133F6F283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B0F9C-8AD4-417F-A4BD-01F5367B1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00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110A0-AD76-439F-A093-9DD133F6F283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B0F9C-8AD4-417F-A4BD-01F5367B1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295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110A0-AD76-439F-A093-9DD133F6F283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B0F9C-8AD4-417F-A4BD-01F5367B1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01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110A0-AD76-439F-A093-9DD133F6F283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B0F9C-8AD4-417F-A4BD-01F5367B1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32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110A0-AD76-439F-A093-9DD133F6F283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B0F9C-8AD4-417F-A4BD-01F5367B1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92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110A0-AD76-439F-A093-9DD133F6F283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B0F9C-8AD4-417F-A4BD-01F5367B1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924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110A0-AD76-439F-A093-9DD133F6F283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B0F9C-8AD4-417F-A4BD-01F5367B1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28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110A0-AD76-439F-A093-9DD133F6F283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B0F9C-8AD4-417F-A4BD-01F5367B1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628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110A0-AD76-439F-A093-9DD133F6F283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B0F9C-8AD4-417F-A4BD-01F5367B1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72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110A0-AD76-439F-A093-9DD133F6F283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B0F9C-8AD4-417F-A4BD-01F5367B1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131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110A0-AD76-439F-A093-9DD133F6F283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B0F9C-8AD4-417F-A4BD-01F5367B1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158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110A0-AD76-439F-A093-9DD133F6F283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B0F9C-8AD4-417F-A4BD-01F5367B1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40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1152755"/>
              </p:ext>
            </p:extLst>
          </p:nvPr>
        </p:nvGraphicFramePr>
        <p:xfrm>
          <a:off x="0" y="60325"/>
          <a:ext cx="12191999" cy="679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1194884" imgH="7162486" progId="CorelDraw.Graphic.22">
                  <p:embed/>
                </p:oleObj>
              </mc:Choice>
              <mc:Fallback>
                <p:oleObj name="CorelDRAW" r:id="rId2" imgW="11194884" imgH="7162486" progId="CorelDraw.Graphic.2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60325"/>
                        <a:ext cx="12191999" cy="679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033CC13-93AD-3FA1-8D4E-35D7E57DEF65}"/>
              </a:ext>
            </a:extLst>
          </p:cNvPr>
          <p:cNvSpPr txBox="1"/>
          <p:nvPr/>
        </p:nvSpPr>
        <p:spPr>
          <a:xfrm>
            <a:off x="360828" y="2702859"/>
            <a:ext cx="11470341" cy="2794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OBJECTIVES AND ACTIVITIES OF INTERNATIONAL FEDERATION OF SURVEYORS-AFRICA REGIONAL NETWORK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PRESENTED 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NINTH SESSION OF THE UN-GGIM: AFRICA 13 - 18 AUGUST 2023, CAPE TOWN, SOUTH AFRICA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0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0" y="60325"/>
          <a:ext cx="12191999" cy="679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1194884" imgH="7162486" progId="CorelDraw.Graphic.22">
                  <p:embed/>
                </p:oleObj>
              </mc:Choice>
              <mc:Fallback>
                <p:oleObj name="CorelDRAW" r:id="rId2" imgW="11194884" imgH="7162486" progId="CorelDraw.Graphic.22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60325"/>
                        <a:ext cx="12191999" cy="679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033CC13-93AD-3FA1-8D4E-35D7E57DEF65}"/>
              </a:ext>
            </a:extLst>
          </p:cNvPr>
          <p:cNvSpPr txBox="1"/>
          <p:nvPr/>
        </p:nvSpPr>
        <p:spPr>
          <a:xfrm>
            <a:off x="360828" y="1990165"/>
            <a:ext cx="1147034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ARN-YSN 2016 West Africa CD Workshop - Abidjan, Ivory Coast and Lagos, Nigeria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Enhancing the roles of Land Professionals for good land governance in Africa</a:t>
            </a:r>
          </a:p>
          <a:p>
            <a:pPr marR="0" lvl="0" algn="just"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ARN 2015 East Africa CD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orkshop - Nairobi, Kenya,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hallenges and opportunities in the UNSDG and the roles of African Land Professionals in attainment of Agenda 2030</a:t>
            </a:r>
          </a:p>
          <a:p>
            <a:pPr marR="0" lvl="0" algn="just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FIG-ARN –SURCON Train the Trainer Workshop 2017, 2018 and 2019 Nigeria, </a:t>
            </a:r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ntensive interactive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training modules for lecturers and instructors in higher institution of learning offering courses in the FIG ten areas of interest</a:t>
            </a:r>
            <a:endParaRPr lang="en-US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408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0" y="60325"/>
          <a:ext cx="12191999" cy="679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1194884" imgH="7162486" progId="CorelDraw.Graphic.22">
                  <p:embed/>
                </p:oleObj>
              </mc:Choice>
              <mc:Fallback>
                <p:oleObj name="CorelDRAW" r:id="rId2" imgW="11194884" imgH="7162486" progId="CorelDraw.Graphic.22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60325"/>
                        <a:ext cx="12191999" cy="679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033CC13-93AD-3FA1-8D4E-35D7E57DEF65}"/>
              </a:ext>
            </a:extLst>
          </p:cNvPr>
          <p:cNvSpPr txBox="1"/>
          <p:nvPr/>
        </p:nvSpPr>
        <p:spPr>
          <a:xfrm>
            <a:off x="360828" y="2110347"/>
            <a:ext cx="11470341" cy="3816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 Pilot Mentoring program -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ARN started young surveyors netw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ork mentoring program in collaboration with Surveying and Spatial Sciences Institute, Australia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Promote e-learning and training between the mentor and mentee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Ensure smooth transition of knowledge, skills and ethics from old to young generation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Bridge generational gap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Advance interregional collaboration</a:t>
            </a:r>
          </a:p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More than 300 African young professionals benefitted. 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50 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entors and almost 500 mentees on waiting list. FIG r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ated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program 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very successful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recommended its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replication across its global networks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8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0" y="60325"/>
          <a:ext cx="12191999" cy="679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1194884" imgH="7162486" progId="CorelDraw.Graphic.22">
                  <p:embed/>
                </p:oleObj>
              </mc:Choice>
              <mc:Fallback>
                <p:oleObj name="CorelDRAW" r:id="rId2" imgW="11194884" imgH="7162486" progId="CorelDraw.Graphic.22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60325"/>
                        <a:ext cx="12191999" cy="679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033CC13-93AD-3FA1-8D4E-35D7E57DEF65}"/>
              </a:ext>
            </a:extLst>
          </p:cNvPr>
          <p:cNvSpPr txBox="1"/>
          <p:nvPr/>
        </p:nvSpPr>
        <p:spPr>
          <a:xfrm>
            <a:off x="500063" y="1728788"/>
            <a:ext cx="113728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GOING FORWARD 2023-2026 programs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consolidate successes, expand partnerships and engender inclusivity in African geospatial networks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a). High-Level Forum Meeting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 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 Presidents 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 Africa Member Associations</a:t>
            </a:r>
            <a:r>
              <a:rPr lang="en-GB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HLFM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conjunction with Africa Land Policy Center at the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 Conference on Land Policy in Africa, Addis Ababa, Ethiopia from 20</a:t>
            </a:r>
            <a:r>
              <a:rPr lang="en-US" sz="24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-24</a:t>
            </a:r>
            <a:r>
              <a:rPr lang="en-US" sz="24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November, 2023.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Aims to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GB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evelop capacity,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increase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number, expand visibility, </a:t>
            </a:r>
            <a:r>
              <a:rPr lang="en-GB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coordinate activities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reposition African land professionals for better GIM in Africa</a:t>
            </a: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GB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Develop Strategic pathway to Africa Land Professionals Charter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725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0" y="60325"/>
          <a:ext cx="12191999" cy="679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1194884" imgH="7162486" progId="CorelDraw.Graphic.22">
                  <p:embed/>
                </p:oleObj>
              </mc:Choice>
              <mc:Fallback>
                <p:oleObj name="CorelDRAW" r:id="rId2" imgW="11194884" imgH="7162486" progId="CorelDraw.Graphic.22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60325"/>
                        <a:ext cx="12191999" cy="679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033CC13-93AD-3FA1-8D4E-35D7E57DEF65}"/>
              </a:ext>
            </a:extLst>
          </p:cNvPr>
          <p:cNvSpPr txBox="1"/>
          <p:nvPr/>
        </p:nvSpPr>
        <p:spPr>
          <a:xfrm>
            <a:off x="360828" y="1869141"/>
            <a:ext cx="11470341" cy="4016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b). FIG-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GB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Africa Young Land Professionals Summer Camp</a:t>
            </a:r>
            <a:r>
              <a:rPr lang="en-GB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AYSSC </a:t>
            </a:r>
            <a:r>
              <a:rPr lang="en-GB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be co-hosted by the Institution of Surveyors of Kenya and the Institute of Surveyors of Uganda</a:t>
            </a:r>
            <a:endParaRPr lang="en-GB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AYLPSC </a:t>
            </a:r>
            <a:r>
              <a:rPr lang="en-GB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 a </a:t>
            </a:r>
            <a:r>
              <a:rPr lang="en-GB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CD Retreat 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African young land professionals. The aim</a:t>
            </a:r>
            <a:endParaRPr lang="en-GB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Make African youth more future-ready, highly relevant in continental and global geospatial industry</a:t>
            </a:r>
          </a:p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Create change agents in geospatial information management in Africa</a:t>
            </a:r>
          </a:p>
          <a:p>
            <a:pPr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4 years more than100 African youth will be encamped and trained</a:t>
            </a:r>
          </a:p>
        </p:txBody>
      </p:sp>
    </p:spTree>
    <p:extLst>
      <p:ext uri="{BB962C8B-B14F-4D97-AF65-F5344CB8AC3E}">
        <p14:creationId xmlns:p14="http://schemas.microsoft.com/office/powerpoint/2010/main" val="2117785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0" y="60325"/>
          <a:ext cx="12191999" cy="679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1194884" imgH="7162486" progId="CorelDraw.Graphic.22">
                  <p:embed/>
                </p:oleObj>
              </mc:Choice>
              <mc:Fallback>
                <p:oleObj name="CorelDRAW" r:id="rId2" imgW="11194884" imgH="7162486" progId="CorelDraw.Graphic.22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60325"/>
                        <a:ext cx="12191999" cy="679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033CC13-93AD-3FA1-8D4E-35D7E57DEF65}"/>
              </a:ext>
            </a:extLst>
          </p:cNvPr>
          <p:cNvSpPr txBox="1"/>
          <p:nvPr/>
        </p:nvSpPr>
        <p:spPr>
          <a:xfrm>
            <a:off x="360828" y="1954025"/>
            <a:ext cx="1147034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c) FIG-ARN Africa Women Land Professionals Conference, AWLPC 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supporting SDG 5 &amp; 10. 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Network recognizes that in Africa w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omen form </a:t>
            </a: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above 50% of the 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opulation</a:t>
            </a: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play higher roles than male counterparts in primary production</a:t>
            </a: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nly 1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-5% of women in Africa are into land profession</a:t>
            </a: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decimal minority in land ownership and governance</a:t>
            </a:r>
          </a:p>
          <a:p>
            <a:pPr marL="182880" indent="-285750" algn="just">
              <a:buFont typeface="Wingdings" panose="05000000000000000000" pitchFamily="2" charset="2"/>
              <a:buChar char="§"/>
            </a:pP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AWLPC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shall develop 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strategic templates and implementation plans to increase the number and visibility of women in land profession and promote gender equality in African land matters</a:t>
            </a:r>
          </a:p>
          <a:p>
            <a:pPr algn="ctr"/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AWLPC in 2023, 2024 &amp; 2026 </a:t>
            </a:r>
          </a:p>
        </p:txBody>
      </p:sp>
    </p:spTree>
    <p:extLst>
      <p:ext uri="{BB962C8B-B14F-4D97-AF65-F5344CB8AC3E}">
        <p14:creationId xmlns:p14="http://schemas.microsoft.com/office/powerpoint/2010/main" val="779162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0" y="60325"/>
          <a:ext cx="12191999" cy="679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1194884" imgH="7162486" progId="CorelDraw.Graphic.22">
                  <p:embed/>
                </p:oleObj>
              </mc:Choice>
              <mc:Fallback>
                <p:oleObj name="CorelDRAW" r:id="rId2" imgW="11194884" imgH="7162486" progId="CorelDraw.Graphic.22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60325"/>
                        <a:ext cx="12191999" cy="679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033CC13-93AD-3FA1-8D4E-35D7E57DEF65}"/>
              </a:ext>
            </a:extLst>
          </p:cNvPr>
          <p:cNvSpPr txBox="1"/>
          <p:nvPr/>
        </p:nvSpPr>
        <p:spPr>
          <a:xfrm>
            <a:off x="360828" y="1778782"/>
            <a:ext cx="11470341" cy="4016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d) Africa Regional Capacity Development Conferences – </a:t>
            </a:r>
            <a:r>
              <a:rPr lang="en-GB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platform for sharing of ideas among Africa member associations. The 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2024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edition of the </a:t>
            </a:r>
            <a:r>
              <a:rPr lang="en-GB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onference 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will be hosted by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Fédération des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Ingénieurs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Géomètres-Topographes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la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République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Démocratique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 Congo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Develop Capacity, promote communication, synergy and partnership</a:t>
            </a:r>
          </a:p>
          <a:p>
            <a:pPr marL="342900" indent="-342900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GB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Engage community in GIM and sensitise them on </a:t>
            </a:r>
            <a:r>
              <a:rPr lang="en-GB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local and global emergent issues</a:t>
            </a:r>
            <a:endParaRPr lang="en-GB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Promotes geospatial information as a c</a:t>
            </a:r>
            <a:r>
              <a:rPr lang="en-GB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areer choice for students in colleges</a:t>
            </a:r>
          </a:p>
        </p:txBody>
      </p:sp>
    </p:spTree>
    <p:extLst>
      <p:ext uri="{BB962C8B-B14F-4D97-AF65-F5344CB8AC3E}">
        <p14:creationId xmlns:p14="http://schemas.microsoft.com/office/powerpoint/2010/main" val="3495494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0" y="60325"/>
          <a:ext cx="12191999" cy="679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1194884" imgH="7162486" progId="CorelDraw.Graphic.22">
                  <p:embed/>
                </p:oleObj>
              </mc:Choice>
              <mc:Fallback>
                <p:oleObj name="CorelDRAW" r:id="rId2" imgW="11194884" imgH="7162486" progId="CorelDraw.Graphic.22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60325"/>
                        <a:ext cx="12191999" cy="679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033CC13-93AD-3FA1-8D4E-35D7E57DEF65}"/>
              </a:ext>
            </a:extLst>
          </p:cNvPr>
          <p:cNvSpPr txBox="1"/>
          <p:nvPr/>
        </p:nvSpPr>
        <p:spPr>
          <a:xfrm>
            <a:off x="602876" y="1850219"/>
            <a:ext cx="11470341" cy="49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Train the Trainers Workshop and Mentoring program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428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0" y="60325"/>
          <a:ext cx="12191999" cy="679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1194884" imgH="7162486" progId="CorelDraw.Graphic.22">
                  <p:embed/>
                </p:oleObj>
              </mc:Choice>
              <mc:Fallback>
                <p:oleObj name="CorelDRAW" r:id="rId2" imgW="11194884" imgH="7162486" progId="CorelDraw.Graphic.22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60325"/>
                        <a:ext cx="12191999" cy="679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033CC13-93AD-3FA1-8D4E-35D7E57DEF65}"/>
              </a:ext>
            </a:extLst>
          </p:cNvPr>
          <p:cNvSpPr txBox="1"/>
          <p:nvPr/>
        </p:nvSpPr>
        <p:spPr>
          <a:xfrm>
            <a:off x="360828" y="1864507"/>
            <a:ext cx="11470341" cy="3888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RECOMMENDATIONS</a:t>
            </a: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UN-GGIM:Africa and other stakeholders to partner and support FIG-ARN in its task of developing capacity for African geospatial professionals, creating change agents across the continent, and in promoting inclusivity and  gender balance in GIM in Africa</a:t>
            </a: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UNGGIM: Africa to acco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rd FIG-ARN an observer status based on our common objectives and in line in the FIG observer status at the UNGGIM</a:t>
            </a: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Africa geospatial community to partner with FIG-ARN in its drive towards developing frameworks for Africa Land Professionals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harter</a:t>
            </a: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958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0" y="60325"/>
          <a:ext cx="12191999" cy="679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1194884" imgH="7162486" progId="CorelDraw.Graphic.22">
                  <p:embed/>
                </p:oleObj>
              </mc:Choice>
              <mc:Fallback>
                <p:oleObj name="CorelDRAW" r:id="rId2" imgW="11194884" imgH="7162486" progId="CorelDraw.Graphic.22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60325"/>
                        <a:ext cx="12191999" cy="679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033CC13-93AD-3FA1-8D4E-35D7E57DEF65}"/>
              </a:ext>
            </a:extLst>
          </p:cNvPr>
          <p:cNvSpPr txBox="1"/>
          <p:nvPr/>
        </p:nvSpPr>
        <p:spPr>
          <a:xfrm>
            <a:off x="360828" y="3321424"/>
            <a:ext cx="11470341" cy="755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GB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THANK YOU FOR LISTENING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358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0" y="60325"/>
          <a:ext cx="12191999" cy="679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1194884" imgH="7162486" progId="CorelDraw.Graphic.22">
                  <p:embed/>
                </p:oleObj>
              </mc:Choice>
              <mc:Fallback>
                <p:oleObj name="CorelDRAW" r:id="rId2" imgW="11194884" imgH="7162486" progId="CorelDraw.Graphic.22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60325"/>
                        <a:ext cx="12191999" cy="679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033CC13-93AD-3FA1-8D4E-35D7E57DEF65}"/>
              </a:ext>
            </a:extLst>
          </p:cNvPr>
          <p:cNvSpPr txBox="1"/>
          <p:nvPr/>
        </p:nvSpPr>
        <p:spPr>
          <a:xfrm>
            <a:off x="360828" y="2074209"/>
            <a:ext cx="11470341" cy="3247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Order of presentation Briefs</a:t>
            </a:r>
          </a:p>
          <a:p>
            <a:pPr marL="514350" indent="-514350" algn="just">
              <a:lnSpc>
                <a:spcPct val="115000"/>
              </a:lnSpc>
              <a:spcAft>
                <a:spcPts val="1000"/>
              </a:spcAft>
              <a:buFont typeface="+mj-lt"/>
              <a:buAutoNum type="romanLcPeriod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About the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International Federation of Surveyors,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</a:t>
            </a:r>
          </a:p>
          <a:p>
            <a:pPr marL="514350" indent="-514350" algn="just">
              <a:lnSpc>
                <a:spcPct val="115000"/>
              </a:lnSpc>
              <a:spcAft>
                <a:spcPts val="1000"/>
              </a:spcAft>
              <a:buFont typeface="+mj-lt"/>
              <a:buAutoNum type="romanLcPeriod"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About the International Federation of Surveyors-Africa Regional Network FIG-ARN</a:t>
            </a:r>
          </a:p>
          <a:p>
            <a:pPr marL="514350" indent="-514350" algn="just">
              <a:lnSpc>
                <a:spcPct val="115000"/>
              </a:lnSpc>
              <a:spcAft>
                <a:spcPts val="1000"/>
              </a:spcAft>
              <a:buFont typeface="+mj-lt"/>
              <a:buAutoNum type="romanLcPeriod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Synopsis on some past activities of the FIG-ARN </a:t>
            </a:r>
          </a:p>
          <a:p>
            <a:pPr marL="514350" indent="-514350" algn="just">
              <a:lnSpc>
                <a:spcPct val="115000"/>
              </a:lnSpc>
              <a:spcAft>
                <a:spcPts val="1000"/>
              </a:spcAft>
              <a:buFont typeface="+mj-lt"/>
              <a:buAutoNum type="romanLcPeriod"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FIG-ARN Going Forward 2023-2026</a:t>
            </a:r>
          </a:p>
          <a:p>
            <a:pPr marL="514350" indent="-514350" algn="just">
              <a:lnSpc>
                <a:spcPct val="115000"/>
              </a:lnSpc>
              <a:spcAft>
                <a:spcPts val="1000"/>
              </a:spcAft>
              <a:buFont typeface="+mj-lt"/>
              <a:buAutoNum type="romanLcPeriod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Recommendations to the 9</a:t>
            </a:r>
            <a:r>
              <a:rPr lang="en-US" sz="24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Session of UNGGIM: Africa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403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0" y="60325"/>
          <a:ext cx="12191999" cy="679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1194884" imgH="7162486" progId="CorelDraw.Graphic.22">
                  <p:embed/>
                </p:oleObj>
              </mc:Choice>
              <mc:Fallback>
                <p:oleObj name="CorelDRAW" r:id="rId2" imgW="11194884" imgH="7162486" progId="CorelDraw.Graphic.22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60325"/>
                        <a:ext cx="12191999" cy="679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033CC13-93AD-3FA1-8D4E-35D7E57DEF65}"/>
              </a:ext>
            </a:extLst>
          </p:cNvPr>
          <p:cNvSpPr txBox="1"/>
          <p:nvPr/>
        </p:nvSpPr>
        <p:spPr>
          <a:xfrm>
            <a:off x="360828" y="2741519"/>
            <a:ext cx="11470341" cy="2733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ABOUT INTERNATIONAL FEDERATION OF SURVEYORS, FIG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stablished</a:t>
            </a:r>
            <a:r>
              <a:rPr lang="en-GB" sz="24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1878; more than 140 years of experience in </a:t>
            </a:r>
            <a:r>
              <a:rPr lang="en-GB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GIM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Almost a million publications and free online literature, research materials and data on </a:t>
            </a:r>
            <a:r>
              <a:rPr lang="en-GB" sz="24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least </a:t>
            </a:r>
            <a:r>
              <a:rPr lang="en-GB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ten</a:t>
            </a:r>
            <a:r>
              <a:rPr lang="en-GB" sz="24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key areas and 12 taskforce relevant to GIM </a:t>
            </a:r>
            <a:r>
              <a:rPr lang="en-GB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covering m</a:t>
            </a:r>
            <a:r>
              <a:rPr lang="en-GB" sz="24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ore than 120 member countries</a:t>
            </a: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 and </a:t>
            </a:r>
            <a:r>
              <a:rPr lang="en-GB" sz="24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WB recognised FIG as </a:t>
            </a:r>
            <a:r>
              <a:rPr lang="en-GB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one of the </a:t>
            </a:r>
            <a:r>
              <a:rPr lang="en-GB" sz="24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biggest NGO shaping global policies in surveying and geoinformatics and in providing solutions to </a:t>
            </a:r>
            <a:r>
              <a:rPr lang="en-GB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sz="24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apacity development</a:t>
            </a:r>
          </a:p>
        </p:txBody>
      </p:sp>
    </p:spTree>
    <p:extLst>
      <p:ext uri="{BB962C8B-B14F-4D97-AF65-F5344CB8AC3E}">
        <p14:creationId xmlns:p14="http://schemas.microsoft.com/office/powerpoint/2010/main" val="514927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0" y="60325"/>
          <a:ext cx="12191999" cy="679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1194884" imgH="7162486" progId="CorelDraw.Graphic.22">
                  <p:embed/>
                </p:oleObj>
              </mc:Choice>
              <mc:Fallback>
                <p:oleObj name="CorelDRAW" r:id="rId2" imgW="11194884" imgH="7162486" progId="CorelDraw.Graphic.22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60325"/>
                        <a:ext cx="12191999" cy="679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033CC13-93AD-3FA1-8D4E-35D7E57DEF65}"/>
              </a:ext>
            </a:extLst>
          </p:cNvPr>
          <p:cNvSpPr txBox="1"/>
          <p:nvPr/>
        </p:nvSpPr>
        <p:spPr>
          <a:xfrm>
            <a:off x="360828" y="2070847"/>
            <a:ext cx="11470341" cy="4282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GB" sz="2200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FIG’s</a:t>
            </a:r>
            <a:r>
              <a:rPr lang="en-GB" sz="22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Key Areas of Interest Relevant to GIM</a:t>
            </a: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2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Professional Standards and Practice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0" lvl="8" indent="-342900" algn="just">
              <a:buFont typeface="Wingdings" panose="05000000000000000000" pitchFamily="2" charset="2"/>
              <a:buChar char="§"/>
            </a:pPr>
            <a:r>
              <a:rPr lang="en-GB" sz="2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Professional Education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2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Spatial Information Management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0" lvl="8" indent="-342900" algn="just">
              <a:buFont typeface="Wingdings" panose="05000000000000000000" pitchFamily="2" charset="2"/>
              <a:buChar char="§"/>
            </a:pPr>
            <a:r>
              <a:rPr lang="en-GB" sz="2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Hydrography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2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Positioning and Measurement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0" lvl="8" indent="-342900" algn="just">
              <a:buFont typeface="Wingdings" panose="05000000000000000000" pitchFamily="2" charset="2"/>
              <a:buChar char="§"/>
            </a:pPr>
            <a:r>
              <a:rPr lang="en-GB" sz="2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Engineering Surveys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2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Cadastre and Land Management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0" lvl="8" indent="-342900" algn="just">
              <a:buFont typeface="Wingdings" panose="05000000000000000000" pitchFamily="2" charset="2"/>
              <a:buChar char="§"/>
            </a:pPr>
            <a:r>
              <a:rPr lang="en-GB" sz="2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Spatial Planning and Development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2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Valuation and Estate Management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0" lvl="8" indent="-342900">
              <a:buFont typeface="Wingdings" panose="05000000000000000000" pitchFamily="2" charset="2"/>
              <a:buChar char="§"/>
            </a:pPr>
            <a:r>
              <a:rPr lang="en-GB" sz="2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Construction Economics and Management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996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0" y="60325"/>
          <a:ext cx="12191999" cy="679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1194884" imgH="7162486" progId="CorelDraw.Graphic.22">
                  <p:embed/>
                </p:oleObj>
              </mc:Choice>
              <mc:Fallback>
                <p:oleObj name="CorelDRAW" r:id="rId2" imgW="11194884" imgH="7162486" progId="CorelDraw.Graphic.22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60325"/>
                        <a:ext cx="12191999" cy="679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033CC13-93AD-3FA1-8D4E-35D7E57DEF65}"/>
              </a:ext>
            </a:extLst>
          </p:cNvPr>
          <p:cNvSpPr txBox="1"/>
          <p:nvPr/>
        </p:nvSpPr>
        <p:spPr>
          <a:xfrm>
            <a:off x="360828" y="2456610"/>
            <a:ext cx="11470341" cy="3144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GB" sz="2800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 extant Task forces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Climate Compass Task </a:t>
            </a:r>
            <a:r>
              <a:rPr lang="en-GB" sz="28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GB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orce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Task Force on Sustainable Development Goals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Task Force on International Trends and Future Geospatial Information Ecosystem, and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Task Force on Survey</a:t>
            </a:r>
            <a:r>
              <a:rPr lang="en-GB" sz="28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or’s Profession Evolutionary Diversity and Inclusion</a:t>
            </a:r>
            <a:endParaRPr lang="en-GB" sz="2800" dirty="0">
              <a:solidFill>
                <a:srgbClr val="22222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992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0" y="60325"/>
          <a:ext cx="12191999" cy="679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1194884" imgH="7162486" progId="CorelDraw.Graphic.22">
                  <p:embed/>
                </p:oleObj>
              </mc:Choice>
              <mc:Fallback>
                <p:oleObj name="CorelDRAW" r:id="rId2" imgW="11194884" imgH="7162486" progId="CorelDraw.Graphic.22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60325"/>
                        <a:ext cx="12191999" cy="679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033CC13-93AD-3FA1-8D4E-35D7E57DEF65}"/>
              </a:ext>
            </a:extLst>
          </p:cNvPr>
          <p:cNvSpPr txBox="1"/>
          <p:nvPr/>
        </p:nvSpPr>
        <p:spPr>
          <a:xfrm>
            <a:off x="403412" y="2716306"/>
            <a:ext cx="11093824" cy="2042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ABOUT AFRICA REGIONAL NETWORK, FIG-ARN 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initiative of FIG created with specific mandate to develop the capacity African land professionals and their institutions to enable them match with global standards in the relevant areas of interest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732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0" y="60325"/>
          <a:ext cx="12191999" cy="679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1194884" imgH="7162486" progId="CorelDraw.Graphic.22">
                  <p:embed/>
                </p:oleObj>
              </mc:Choice>
              <mc:Fallback>
                <p:oleObj name="CorelDRAW" r:id="rId2" imgW="11194884" imgH="7162486" progId="CorelDraw.Graphic.22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60325"/>
                        <a:ext cx="12191999" cy="679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033CC13-93AD-3FA1-8D4E-35D7E57DEF65}"/>
              </a:ext>
            </a:extLst>
          </p:cNvPr>
          <p:cNvSpPr txBox="1"/>
          <p:nvPr/>
        </p:nvSpPr>
        <p:spPr>
          <a:xfrm>
            <a:off x="305919" y="1740552"/>
            <a:ext cx="11580160" cy="4546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FIG-ARN and UNG</a:t>
            </a:r>
            <a:r>
              <a:rPr lang="en-US" sz="24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GIM: AFRICA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FIG-ARN recognizes that GIM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offers limitless opportunity for fast-racking attainment of SDG and Africa Agenda 2063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Able to t</a:t>
            </a:r>
            <a:r>
              <a:rPr lang="en-US" sz="24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ransform Africa to a data driven, spatially enabled, connected and prosperous continent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African countries are low in leveraging GI to aid decision making</a:t>
            </a:r>
          </a:p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Identified common challenges </a:t>
            </a:r>
            <a:endParaRPr lang="en-US" sz="2400" b="1" kern="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inadequate geodetic infrastructure and lack of interoperable standards</a:t>
            </a:r>
            <a:endParaRPr lang="en-GB" sz="2400" kern="0" dirty="0">
              <a:solidFill>
                <a:srgbClr val="222222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low capacity and coordination mechanism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low societal awareness and poor communication among professionals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400" kern="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Underdeveloped Business case approach in geospatial information management</a:t>
            </a:r>
            <a:endParaRPr lang="en-GB" sz="2400" kern="0" dirty="0">
              <a:solidFill>
                <a:srgbClr val="22222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n-US" sz="23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788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0" y="60325"/>
          <a:ext cx="12191999" cy="679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1194884" imgH="7162486" progId="CorelDraw.Graphic.22">
                  <p:embed/>
                </p:oleObj>
              </mc:Choice>
              <mc:Fallback>
                <p:oleObj name="CorelDRAW" r:id="rId2" imgW="11194884" imgH="7162486" progId="CorelDraw.Graphic.22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60325"/>
                        <a:ext cx="12191999" cy="679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033CC13-93AD-3FA1-8D4E-35D7E57DEF65}"/>
              </a:ext>
            </a:extLst>
          </p:cNvPr>
          <p:cNvSpPr txBox="1"/>
          <p:nvPr/>
        </p:nvSpPr>
        <p:spPr>
          <a:xfrm>
            <a:off x="360828" y="1875025"/>
            <a:ext cx="11470341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 contribute in tackling some of the challenges FIG-ARN </a:t>
            </a:r>
          </a:p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Designs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egional capacity development frameworks and provide toolkit 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aimed at building human and institutional capacities </a:t>
            </a:r>
            <a:r>
              <a:rPr lang="en-GB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necessary for the realisation of a more effective, impactful, and whole of the society involvement in GIM in Africa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Advocates for enabling environment and</a:t>
            </a:r>
            <a:r>
              <a:rPr lang="en-GB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wide-range of institutional reforms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Promotes e</a:t>
            </a:r>
            <a:r>
              <a:rPr lang="en-GB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nhancement of communication, collaboration and partnership</a:t>
            </a:r>
          </a:p>
          <a:p>
            <a:pPr marR="0" lvl="0" algn="just">
              <a:spcBef>
                <a:spcPts val="0"/>
              </a:spcBef>
              <a:spcAft>
                <a:spcPts val="0"/>
              </a:spcAft>
            </a:pP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195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0" y="60325"/>
          <a:ext cx="12191999" cy="679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1194884" imgH="7162486" progId="CorelDraw.Graphic.22">
                  <p:embed/>
                </p:oleObj>
              </mc:Choice>
              <mc:Fallback>
                <p:oleObj name="CorelDRAW" r:id="rId2" imgW="11194884" imgH="7162486" progId="CorelDraw.Graphic.22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60325"/>
                        <a:ext cx="12191999" cy="679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033CC13-93AD-3FA1-8D4E-35D7E57DEF65}"/>
              </a:ext>
            </a:extLst>
          </p:cNvPr>
          <p:cNvSpPr txBox="1"/>
          <p:nvPr/>
        </p:nvSpPr>
        <p:spPr>
          <a:xfrm>
            <a:off x="280146" y="1896035"/>
            <a:ext cx="11631706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GB" sz="2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Some of the immediate past capacity development activities include</a:t>
            </a:r>
          </a:p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en-GB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ARN-FGF 2019 Meeting - Dakar, Senegal. </a:t>
            </a:r>
            <a:r>
              <a:rPr lang="en-GB" sz="23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Collaboration between francophone and anglophone geospatial experts. Developed options for advancement of </a:t>
            </a:r>
            <a:r>
              <a:rPr lang="en-US" sz="23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UN-GGIM Initiatives in Africa. Discussed 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3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limate change adaptation and sustainability frameworks in Africa</a:t>
            </a:r>
          </a:p>
          <a:p>
            <a:pPr marR="0" lvl="0" algn="just">
              <a:spcBef>
                <a:spcPts val="0"/>
              </a:spcBef>
              <a:spcAft>
                <a:spcPts val="0"/>
              </a:spcAft>
            </a:pPr>
            <a:endParaRPr lang="en-US" sz="2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1200"/>
              </a:spcAft>
            </a:pP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ARN 2018 Southern Africa CD Workshop- Gaborone, Botswana. </a:t>
            </a:r>
            <a:r>
              <a:rPr lang="en-US" sz="23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African geomatics 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challenges of </a:t>
            </a:r>
            <a:r>
              <a:rPr lang="en-US" sz="23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ever-changing geospatial technologies</a:t>
            </a:r>
            <a:endParaRPr lang="en-US" sz="23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1200"/>
              </a:spcAft>
            </a:pPr>
            <a:r>
              <a:rPr lang="en-US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ARN 2017 East Africa CD Workshop- Musanze, Rwanda, </a:t>
            </a:r>
            <a:r>
              <a:rPr lang="en-US" sz="23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far reaching recommendations on 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23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ustainable urbanization and role of geospatial experts in African physical development</a:t>
            </a:r>
            <a:endParaRPr lang="en-US" sz="23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5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1095</Words>
  <Application>Microsoft Office PowerPoint</Application>
  <PresentationFormat>Widescreen</PresentationFormat>
  <Paragraphs>91</Paragraphs>
  <Slides>18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Wingdings</vt:lpstr>
      <vt:lpstr>Office Theme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60</cp:revision>
  <dcterms:created xsi:type="dcterms:W3CDTF">2023-08-08T11:07:23Z</dcterms:created>
  <dcterms:modified xsi:type="dcterms:W3CDTF">2023-08-15T22:40:24Z</dcterms:modified>
</cp:coreProperties>
</file>