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401" r:id="rId4"/>
    <p:sldId id="263" r:id="rId5"/>
    <p:sldId id="402" r:id="rId6"/>
    <p:sldId id="265" r:id="rId7"/>
    <p:sldId id="270" r:id="rId8"/>
    <p:sldId id="315" r:id="rId9"/>
    <p:sldId id="404" r:id="rId10"/>
    <p:sldId id="297" r:id="rId11"/>
    <p:sldId id="336" r:id="rId12"/>
    <p:sldId id="405" r:id="rId13"/>
    <p:sldId id="322" r:id="rId14"/>
    <p:sldId id="29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9277A-2D05-4519-9F9C-31FF9A533FC9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5C13A-AF41-4846-908B-EEC5BEA8C0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03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F924-5B19-41C3-9FBA-53E4F83E74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47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D81E9-A5E7-0842-4462-B840D9022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2D2B1F-7B04-6E31-E899-90154057D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7418FD-BFB9-8CD0-F03E-F0D194A0F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061883-7A8A-79CB-6494-6FBFDC10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71F4E-C674-8FCD-35BE-3A93DD03F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26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471B3-4742-7F3E-5B83-22CC923B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FFB384-8419-927E-26C3-199DEC163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F65B5-803C-43C0-99A1-E5CBF629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D9E955-8A3E-AB07-4AE9-4F2E8BE9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8520C-4815-F00A-2949-2716A8F9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71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1FC871-F841-E2CF-D03B-A0093A583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7A6D39-E7F3-1F83-B99D-8F700D942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A163DF-FE58-D853-DAF1-FEA09764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AC992-0171-0041-5011-6D2C05C8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211E4D-C6BF-7A3D-D2C3-64CFD7F9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34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AD31D-DB87-4159-1EFD-23FFAFE7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E3A129-CEC6-24E7-388B-EB4BC38C6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96D9F6-CFD4-A93D-6BAC-6334B524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51429-DEC1-DC8F-C449-859FF06A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1545B6-50C7-2FB8-BE39-AC121F62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17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7B8F9-9E88-9936-74B7-83B3FF6F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26E7BB-CCA7-C8E2-4495-830C76B1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07D602-205B-02A4-FDD7-40988229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FC0133-0452-EB0B-2826-1EC87FE3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810146-DCC5-ED4F-FD80-10DF182A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61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731DF-8FCF-AFA6-0E0B-458E7A5B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DEDDBB-262D-F1C6-0E4A-A9E7F4A7F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16858A-1A4E-93BC-3414-31233FA6E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44CA04-6D63-6975-FDA5-8F083FFD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6B2778-EC62-F892-1D9D-E3C9100E7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66B8F1-F79F-2354-2070-2E908A0A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11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972D7-2F73-F143-017E-1D009CFB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011BB-4B28-2886-F191-16BEB6A1F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946AA6-0982-C5F9-8F4F-D05BFCC71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0A33B6-F607-0B3F-43C5-1838D4DC1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133F44-D4E1-0E95-3615-9DDB94F44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1125AD-3BE8-8592-ADD3-7A1B72CE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2E329B-069E-568A-B160-7ADF8771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0AB719-46D1-C6FD-3DFC-FAE3A7EA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5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D35792-5BA0-FB42-A311-17BFF34D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908B39-A8A7-948E-3DBE-5C1CD588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A6F3A9-8FDB-1164-F480-9D11A255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74AA74-37D0-1A94-3E98-AD2CE253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1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30463-E509-64EF-1BBA-1D485AE6B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FB5552-4108-AA82-212C-A8B9725E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221994-E4DC-C9A8-7126-A138AB04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97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F46F3-5CD6-136D-AAB5-10C1CEAB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E24E88-F0C0-72A2-4CE2-C09D43A8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BDA233-2BCC-7FD7-9292-17E90EED6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5B7211-7448-2126-BCF9-F5C62788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CD5E52-2053-5BC6-3BF5-E11422D0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62D568-3FF5-3C18-F5D5-4196CF49F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75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C08FA-AA0F-0A74-427D-6DEB69A1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AB36272-512D-F691-C4D7-A1CC29840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994AB6-9F16-3F55-AD39-51CB0CAA1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F272AE-2FAE-C98C-4A99-FDABDEB94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5DA5FC-521E-CF3C-1E85-C306E2EC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2340E2-DF77-0CAF-6F09-BB3ADD14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23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5101829-B3DD-620D-5D87-E3B61678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5FBA3A-630C-7E41-3DC6-779B698A9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8619E-EB2B-B29D-B799-C03307877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0C74E-9814-4678-86A4-32601BDBDB41}" type="datetimeFigureOut">
              <a:rPr lang="fr-FR" smtClean="0"/>
              <a:t>17/08/2023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3F34AB-8059-6178-B70C-706F8E7B9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EDB9A-0B00-3FA8-A6F0-E82E0F33F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75DEF-2674-4FEE-BF86-F3A1C4709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92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jpeg"/><Relationship Id="rId21" Type="http://schemas.openxmlformats.org/officeDocument/2006/relationships/image" Target="../media/image58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jpeg"/><Relationship Id="rId26" Type="http://schemas.openxmlformats.org/officeDocument/2006/relationships/image" Target="../media/image12.jpeg"/><Relationship Id="rId3" Type="http://schemas.openxmlformats.org/officeDocument/2006/relationships/image" Target="../media/image73.jpg"/><Relationship Id="rId21" Type="http://schemas.openxmlformats.org/officeDocument/2006/relationships/image" Target="../media/image7.jpeg"/><Relationship Id="rId34" Type="http://schemas.openxmlformats.org/officeDocument/2006/relationships/image" Target="../media/image93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5" Type="http://schemas.openxmlformats.org/officeDocument/2006/relationships/image" Target="../media/image11.jpeg"/><Relationship Id="rId33" Type="http://schemas.openxmlformats.org/officeDocument/2006/relationships/image" Target="../media/image92.jpeg"/><Relationship Id="rId2" Type="http://schemas.openxmlformats.org/officeDocument/2006/relationships/image" Target="../media/image72.jpg"/><Relationship Id="rId16" Type="http://schemas.openxmlformats.org/officeDocument/2006/relationships/image" Target="../media/image86.png"/><Relationship Id="rId20" Type="http://schemas.openxmlformats.org/officeDocument/2006/relationships/image" Target="../media/image6.jpeg"/><Relationship Id="rId29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10.jpeg"/><Relationship Id="rId32" Type="http://schemas.openxmlformats.org/officeDocument/2006/relationships/image" Target="../media/image91.jpeg"/><Relationship Id="rId5" Type="http://schemas.openxmlformats.org/officeDocument/2006/relationships/image" Target="../media/image75.jpg"/><Relationship Id="rId15" Type="http://schemas.openxmlformats.org/officeDocument/2006/relationships/image" Target="../media/image85.png"/><Relationship Id="rId23" Type="http://schemas.openxmlformats.org/officeDocument/2006/relationships/image" Target="../media/image9.jpeg"/><Relationship Id="rId28" Type="http://schemas.openxmlformats.org/officeDocument/2006/relationships/image" Target="../media/image14.png"/><Relationship Id="rId10" Type="http://schemas.openxmlformats.org/officeDocument/2006/relationships/image" Target="../media/image80.png"/><Relationship Id="rId19" Type="http://schemas.openxmlformats.org/officeDocument/2006/relationships/image" Target="../media/image89.jpeg"/><Relationship Id="rId31" Type="http://schemas.openxmlformats.org/officeDocument/2006/relationships/image" Target="../media/image90.jpeg"/><Relationship Id="rId4" Type="http://schemas.openxmlformats.org/officeDocument/2006/relationships/image" Target="../media/image74.jp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8.png"/><Relationship Id="rId27" Type="http://schemas.openxmlformats.org/officeDocument/2006/relationships/image" Target="../media/image13.jpeg"/><Relationship Id="rId30" Type="http://schemas.openxmlformats.org/officeDocument/2006/relationships/image" Target="../media/image16.jpeg"/><Relationship Id="rId35" Type="http://schemas.openxmlformats.org/officeDocument/2006/relationships/image" Target="../media/image94.jpeg"/><Relationship Id="rId8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6.jpeg"/><Relationship Id="rId5" Type="http://schemas.openxmlformats.org/officeDocument/2006/relationships/image" Target="../media/image8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88;p1"/>
          <p:cNvPicPr/>
          <p:nvPr/>
        </p:nvPicPr>
        <p:blipFill>
          <a:blip r:embed="rId2"/>
          <a:srcRect t="7759" b="7759"/>
          <a:stretch/>
        </p:blipFill>
        <p:spPr>
          <a:xfrm>
            <a:off x="1588" y="0"/>
            <a:ext cx="12188520" cy="685764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588" y="2168460"/>
            <a:ext cx="12188520" cy="2520540"/>
          </a:xfrm>
          <a:prstGeom prst="rect">
            <a:avLst/>
          </a:prstGeom>
          <a:solidFill>
            <a:srgbClr val="FFFFFF"/>
          </a:solidFill>
          <a:ln w="1260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2"/>
          <p:cNvSpPr/>
          <p:nvPr/>
        </p:nvSpPr>
        <p:spPr>
          <a:xfrm>
            <a:off x="1588" y="4688640"/>
            <a:ext cx="12188520" cy="2268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3"/>
          <p:cNvSpPr/>
          <p:nvPr/>
        </p:nvSpPr>
        <p:spPr>
          <a:xfrm>
            <a:off x="19048" y="2143980"/>
            <a:ext cx="12188520" cy="2268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4"/>
          <p:cNvSpPr/>
          <p:nvPr/>
        </p:nvSpPr>
        <p:spPr>
          <a:xfrm>
            <a:off x="649228" y="4062420"/>
            <a:ext cx="5648760" cy="7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020" tIns="30420" rIns="61020" bIns="30420">
            <a:noAutofit/>
          </a:bodyPr>
          <a:lstStyle/>
          <a:p>
            <a:pPr>
              <a:lnSpc>
                <a:spcPct val="90000"/>
              </a:lnSpc>
            </a:pPr>
            <a:r>
              <a:rPr lang="fr-SN" sz="3300" b="1" spc="-1" dirty="0">
                <a:solidFill>
                  <a:srgbClr val="012646"/>
                </a:solidFill>
                <a:latin typeface="Calibri"/>
              </a:rPr>
              <a:t>https://rpag.africa</a:t>
            </a:r>
            <a:endParaRPr lang="fr-SN" sz="3300" spc="-1" dirty="0">
              <a:latin typeface="Arial"/>
            </a:endParaRPr>
          </a:p>
        </p:txBody>
      </p:sp>
      <p:sp>
        <p:nvSpPr>
          <p:cNvPr id="220" name="CustomShape 5"/>
          <p:cNvSpPr/>
          <p:nvPr/>
        </p:nvSpPr>
        <p:spPr>
          <a:xfrm>
            <a:off x="649228" y="3042360"/>
            <a:ext cx="6518700" cy="307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700" spc="-1">
                <a:solidFill>
                  <a:srgbClr val="475669"/>
                </a:solidFill>
                <a:latin typeface="Calibri"/>
                <a:ea typeface="Calibri"/>
              </a:rPr>
              <a:t>Le </a:t>
            </a:r>
            <a:r>
              <a:rPr lang="fr-SN" sz="1700" spc="-1">
                <a:solidFill>
                  <a:srgbClr val="59B417"/>
                </a:solidFill>
                <a:latin typeface="Calibri"/>
                <a:ea typeface="Calibri"/>
              </a:rPr>
              <a:t>R</a:t>
            </a:r>
            <a:r>
              <a:rPr lang="fr-SN" sz="1700" spc="-1">
                <a:solidFill>
                  <a:srgbClr val="475669"/>
                </a:solidFill>
                <a:latin typeface="Calibri"/>
                <a:ea typeface="Calibri"/>
              </a:rPr>
              <a:t>éseau des </a:t>
            </a:r>
            <a:r>
              <a:rPr lang="fr-SN" sz="1700" spc="-1">
                <a:solidFill>
                  <a:srgbClr val="59B417"/>
                </a:solidFill>
                <a:latin typeface="Calibri"/>
                <a:ea typeface="Calibri"/>
              </a:rPr>
              <a:t>P</a:t>
            </a:r>
            <a:r>
              <a:rPr lang="fr-SN" sz="1700" spc="-1">
                <a:solidFill>
                  <a:srgbClr val="475669"/>
                </a:solidFill>
                <a:latin typeface="Calibri"/>
                <a:ea typeface="Calibri"/>
              </a:rPr>
              <a:t>rofessionnels </a:t>
            </a:r>
            <a:r>
              <a:rPr lang="fr-SN" sz="1700" spc="-1">
                <a:solidFill>
                  <a:srgbClr val="59B417"/>
                </a:solidFill>
                <a:latin typeface="Calibri"/>
                <a:ea typeface="Calibri"/>
              </a:rPr>
              <a:t>A</a:t>
            </a:r>
            <a:r>
              <a:rPr lang="fr-SN" sz="1700" spc="-1">
                <a:solidFill>
                  <a:srgbClr val="475669"/>
                </a:solidFill>
                <a:latin typeface="Calibri"/>
                <a:ea typeface="Calibri"/>
              </a:rPr>
              <a:t>fricains de la </a:t>
            </a:r>
            <a:r>
              <a:rPr lang="fr-SN" sz="1700" spc="-1">
                <a:solidFill>
                  <a:srgbClr val="59B417"/>
                </a:solidFill>
                <a:latin typeface="Calibri"/>
                <a:ea typeface="Calibri"/>
              </a:rPr>
              <a:t>G</a:t>
            </a:r>
            <a:r>
              <a:rPr lang="fr-SN" sz="1700" spc="-1">
                <a:solidFill>
                  <a:srgbClr val="475669"/>
                </a:solidFill>
                <a:latin typeface="Calibri"/>
                <a:ea typeface="Calibri"/>
              </a:rPr>
              <a:t>éomatique</a:t>
            </a:r>
            <a:endParaRPr lang="fr-SN" sz="1700" spc="-1">
              <a:latin typeface="Arial"/>
            </a:endParaRPr>
          </a:p>
        </p:txBody>
      </p:sp>
      <p:pic>
        <p:nvPicPr>
          <p:cNvPr id="221" name="Google Shape;94;p1"/>
          <p:cNvPicPr/>
          <p:nvPr/>
        </p:nvPicPr>
        <p:blipFill>
          <a:blip r:embed="rId3"/>
          <a:stretch/>
        </p:blipFill>
        <p:spPr>
          <a:xfrm>
            <a:off x="8217688" y="2078100"/>
            <a:ext cx="2700000" cy="2700000"/>
          </a:xfrm>
          <a:prstGeom prst="rect">
            <a:avLst/>
          </a:prstGeom>
          <a:ln>
            <a:noFill/>
          </a:ln>
        </p:spPr>
      </p:pic>
      <p:sp>
        <p:nvSpPr>
          <p:cNvPr id="222" name="CustomShape 6"/>
          <p:cNvSpPr/>
          <p:nvPr/>
        </p:nvSpPr>
        <p:spPr>
          <a:xfrm>
            <a:off x="610348" y="2289240"/>
            <a:ext cx="2781720" cy="7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020" tIns="30420" rIns="61020" bIns="30420">
            <a:noAutofit/>
          </a:bodyPr>
          <a:lstStyle/>
          <a:p>
            <a:pPr>
              <a:lnSpc>
                <a:spcPct val="90000"/>
              </a:lnSpc>
            </a:pPr>
            <a:r>
              <a:rPr lang="fr-SN" sz="5750" b="1" spc="-1">
                <a:solidFill>
                  <a:srgbClr val="012646"/>
                </a:solidFill>
                <a:latin typeface="Calibri"/>
                <a:ea typeface="Calibri"/>
              </a:rPr>
              <a:t>R.P.A.G.</a:t>
            </a:r>
            <a:endParaRPr lang="fr-SN" sz="5750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9396251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  <a:ea typeface="Arial"/>
              </a:rPr>
              <a:t>TRAINING</a:t>
            </a:r>
            <a:endParaRPr lang="fr-SN" sz="3500" spc="-1" dirty="0">
              <a:latin typeface="Arial"/>
            </a:endParaRP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AA03239F-962E-FA43-2B86-7FD7CC3B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" y="1434779"/>
            <a:ext cx="2092784" cy="11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F30ED0FC-1AE8-B104-AA6A-4F02DF70C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23" y="1441423"/>
            <a:ext cx="2092784" cy="11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50193819-8D9D-E3E8-CDAA-2293070B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67" y="1434779"/>
            <a:ext cx="2094723" cy="11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photo description available.">
            <a:extLst>
              <a:ext uri="{FF2B5EF4-FFF2-40B4-BE49-F238E27FC236}">
                <a16:creationId xmlns:a16="http://schemas.microsoft.com/office/drawing/2014/main" id="{D0F4B1BF-A09D-EB86-0D55-98EB1960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11" y="1424304"/>
            <a:ext cx="2123218" cy="11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o photo description available.">
            <a:extLst>
              <a:ext uri="{FF2B5EF4-FFF2-40B4-BE49-F238E27FC236}">
                <a16:creationId xmlns:a16="http://schemas.microsoft.com/office/drawing/2014/main" id="{E15BE80F-9551-BF56-BAE8-62E84CCC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51" y="1441424"/>
            <a:ext cx="2123218" cy="11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o photo description available.">
            <a:extLst>
              <a:ext uri="{FF2B5EF4-FFF2-40B4-BE49-F238E27FC236}">
                <a16:creationId xmlns:a16="http://schemas.microsoft.com/office/drawing/2014/main" id="{1F550EEF-DDC5-7245-4AFA-801BF90C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1" y="2691034"/>
            <a:ext cx="2092784" cy="11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o photo description available.">
            <a:extLst>
              <a:ext uri="{FF2B5EF4-FFF2-40B4-BE49-F238E27FC236}">
                <a16:creationId xmlns:a16="http://schemas.microsoft.com/office/drawing/2014/main" id="{5486C330-5486-1189-8CC7-3C7067F0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23" y="2691034"/>
            <a:ext cx="2127546" cy="11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o photo description available.">
            <a:extLst>
              <a:ext uri="{FF2B5EF4-FFF2-40B4-BE49-F238E27FC236}">
                <a16:creationId xmlns:a16="http://schemas.microsoft.com/office/drawing/2014/main" id="{851918BC-9080-B537-686C-BB512432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66" y="2691033"/>
            <a:ext cx="2072923" cy="11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o photo description available.">
            <a:extLst>
              <a:ext uri="{FF2B5EF4-FFF2-40B4-BE49-F238E27FC236}">
                <a16:creationId xmlns:a16="http://schemas.microsoft.com/office/drawing/2014/main" id="{1FAEE269-C295-5ECA-27AE-2EF4D375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11" y="2691033"/>
            <a:ext cx="2123218" cy="11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No photo description available.">
            <a:extLst>
              <a:ext uri="{FF2B5EF4-FFF2-40B4-BE49-F238E27FC236}">
                <a16:creationId xmlns:a16="http://schemas.microsoft.com/office/drawing/2014/main" id="{C0BCF1E6-E1D1-CADA-93C0-03E126B9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51" y="2691034"/>
            <a:ext cx="2164033" cy="12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o photo description available.">
            <a:extLst>
              <a:ext uri="{FF2B5EF4-FFF2-40B4-BE49-F238E27FC236}">
                <a16:creationId xmlns:a16="http://schemas.microsoft.com/office/drawing/2014/main" id="{791DA872-7749-10D7-512C-6AA990F3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" y="4033500"/>
            <a:ext cx="2105746" cy="11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o photo description available.">
            <a:extLst>
              <a:ext uri="{FF2B5EF4-FFF2-40B4-BE49-F238E27FC236}">
                <a16:creationId xmlns:a16="http://schemas.microsoft.com/office/drawing/2014/main" id="{2646DE36-65BE-605C-1A08-CB43FDC4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30" y="4033500"/>
            <a:ext cx="1778931" cy="14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Peut être une image de 1 personne et texte qui dit ’HEURE ogHoo à 12H GMT Réseau des Professionnels Africains de la Géomatique FORMATION DIFFUSÉE SUR ZOOM ET EN PRÉSENTIEL THEME Géomatique, Cloud Computing et Intelligence artificielle DATE SAMEDI 26 FEVRIER 2022 Formateur: Dr. Bouacha Dr.BouachaMohamedISLEM Mohamed Enseignant-chercheurà l'université Ibn Khaldoun de TiaretAlgérie.’">
            <a:extLst>
              <a:ext uri="{FF2B5EF4-FFF2-40B4-BE49-F238E27FC236}">
                <a16:creationId xmlns:a16="http://schemas.microsoft.com/office/drawing/2014/main" id="{EAE8AE1C-1C73-3A8B-2B5A-931140D6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66" y="4054716"/>
            <a:ext cx="2072923" cy="12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No photo description available.">
            <a:extLst>
              <a:ext uri="{FF2B5EF4-FFF2-40B4-BE49-F238E27FC236}">
                <a16:creationId xmlns:a16="http://schemas.microsoft.com/office/drawing/2014/main" id="{C3653ED8-DFC2-658E-E8CB-0221BEC9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43" y="4105650"/>
            <a:ext cx="2080178" cy="12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No photo description available.">
            <a:extLst>
              <a:ext uri="{FF2B5EF4-FFF2-40B4-BE49-F238E27FC236}">
                <a16:creationId xmlns:a16="http://schemas.microsoft.com/office/drawing/2014/main" id="{8F12151B-D2AB-65FF-7CB7-19C58224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51" y="4140909"/>
            <a:ext cx="2123218" cy="13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No photo description available.">
            <a:extLst>
              <a:ext uri="{FF2B5EF4-FFF2-40B4-BE49-F238E27FC236}">
                <a16:creationId xmlns:a16="http://schemas.microsoft.com/office/drawing/2014/main" id="{C4A00207-BF61-2E2E-9618-AB754DBC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" y="5505828"/>
            <a:ext cx="1660071" cy="12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No photo description available.">
            <a:extLst>
              <a:ext uri="{FF2B5EF4-FFF2-40B4-BE49-F238E27FC236}">
                <a16:creationId xmlns:a16="http://schemas.microsoft.com/office/drawing/2014/main" id="{DD084744-B7A1-F2A7-219F-05841A66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23" y="5679156"/>
            <a:ext cx="1852448" cy="10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No photo description available.">
            <a:extLst>
              <a:ext uri="{FF2B5EF4-FFF2-40B4-BE49-F238E27FC236}">
                <a16:creationId xmlns:a16="http://schemas.microsoft.com/office/drawing/2014/main" id="{DBFDEF49-9865-F5A9-4DCD-8EF5C188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25" y="5538717"/>
            <a:ext cx="2278643" cy="13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May be an image of 1 person and text that says 'Date et Heure Samedi 15 Juillet 2023 de 11h à 13h30 UTC Africalse FORMATION en Présentiel et diffusée sur zoom et Facbook Live THÈME La détection des Zones inondées avec l'apprentissage profond (deep learning) Conférencier: Mr Ogma Marcellin DANKOMA -Geo Developper -MSc géomatique appliquée ettélédétection, Université de Sherbrooke, Canada GRATUIT ET OUVERT TOUS'">
            <a:extLst>
              <a:ext uri="{FF2B5EF4-FFF2-40B4-BE49-F238E27FC236}">
                <a16:creationId xmlns:a16="http://schemas.microsoft.com/office/drawing/2014/main" id="{89B5710B-D2DD-AB13-4C2B-36785727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3" y="5524817"/>
            <a:ext cx="2123218" cy="13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A5B17D-F5C0-5A34-6B12-D31C110054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28430" y="3105884"/>
            <a:ext cx="1335140" cy="646232"/>
          </a:xfrm>
          <a:prstGeom prst="rect">
            <a:avLst/>
          </a:prstGeom>
        </p:spPr>
      </p:pic>
      <p:sp>
        <p:nvSpPr>
          <p:cNvPr id="4" name="Google Shape;144;g8d62458081_1_28">
            <a:extLst>
              <a:ext uri="{FF2B5EF4-FFF2-40B4-BE49-F238E27FC236}">
                <a16:creationId xmlns:a16="http://schemas.microsoft.com/office/drawing/2014/main" id="{4D6242B3-074D-0782-33FC-409D6F064FE3}"/>
              </a:ext>
            </a:extLst>
          </p:cNvPr>
          <p:cNvSpPr txBox="1"/>
          <p:nvPr/>
        </p:nvSpPr>
        <p:spPr>
          <a:xfrm>
            <a:off x="4045727" y="864152"/>
            <a:ext cx="7260401" cy="42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US" sz="2400" b="1" dirty="0">
                <a:latin typeface="Century Gothic"/>
                <a:ea typeface="Century Gothic"/>
                <a:cs typeface="Century Gothic"/>
                <a:sym typeface="Century Gothic"/>
              </a:rPr>
              <a:t>19 training courses, over 3,000 people enrolled</a:t>
            </a:r>
            <a:endParaRPr sz="2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AE4EBADE-024F-C77B-E3A3-7480C5F07A1A}"/>
              </a:ext>
            </a:extLst>
          </p:cNvPr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id="{97DC5E2B-F34F-C81B-1C80-9032C08915DC}"/>
                </a:ext>
              </a:extLst>
            </p:cNvPr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5">
              <a:extLst>
                <a:ext uri="{FF2B5EF4-FFF2-40B4-BE49-F238E27FC236}">
                  <a16:creationId xmlns:a16="http://schemas.microsoft.com/office/drawing/2014/main" id="{432199DD-4135-70FB-CD07-1CFDD022CC37}"/>
                </a:ext>
              </a:extLst>
            </p:cNvPr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10</a:t>
              </a:r>
              <a:endParaRPr lang="fr-SN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9CB0F54-F205-429E-A739-B0200CB76549}"/>
              </a:ext>
            </a:extLst>
          </p:cNvPr>
          <p:cNvSpPr/>
          <p:nvPr/>
        </p:nvSpPr>
        <p:spPr>
          <a:xfrm>
            <a:off x="32512" y="1918616"/>
            <a:ext cx="5145549" cy="317726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54333-82B9-4C71-BF6A-47E18B1A3F4A}"/>
              </a:ext>
            </a:extLst>
          </p:cNvPr>
          <p:cNvSpPr/>
          <p:nvPr/>
        </p:nvSpPr>
        <p:spPr>
          <a:xfrm>
            <a:off x="5317694" y="1656840"/>
            <a:ext cx="6779142" cy="343903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4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11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9396251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  <a:ea typeface="Arial"/>
              </a:rPr>
              <a:t>TRAINING</a:t>
            </a:r>
            <a:endParaRPr lang="fr-SN" sz="3500" spc="-1" dirty="0">
              <a:latin typeface="Arial"/>
            </a:endParaRPr>
          </a:p>
        </p:txBody>
      </p:sp>
      <p:sp>
        <p:nvSpPr>
          <p:cNvPr id="23" name="Google Shape;144;g8d62458081_1_28">
            <a:extLst>
              <a:ext uri="{FF2B5EF4-FFF2-40B4-BE49-F238E27FC236}">
                <a16:creationId xmlns:a16="http://schemas.microsoft.com/office/drawing/2014/main" id="{F6D9B40F-6F25-4A43-B957-E5D14E39C903}"/>
              </a:ext>
            </a:extLst>
          </p:cNvPr>
          <p:cNvSpPr txBox="1"/>
          <p:nvPr/>
        </p:nvSpPr>
        <p:spPr>
          <a:xfrm>
            <a:off x="4229507" y="856042"/>
            <a:ext cx="3081154" cy="333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fr-FR" b="1" dirty="0">
                <a:latin typeface="Century Gothic"/>
                <a:ea typeface="Century Gothic"/>
                <a:cs typeface="Century Gothic"/>
                <a:sym typeface="Century Gothic"/>
              </a:rPr>
              <a:t>Partnership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44;g8d62458081_1_28">
            <a:extLst>
              <a:ext uri="{FF2B5EF4-FFF2-40B4-BE49-F238E27FC236}">
                <a16:creationId xmlns:a16="http://schemas.microsoft.com/office/drawing/2014/main" id="{E7A92C82-9A38-4F72-A581-EB3D3B80B393}"/>
              </a:ext>
            </a:extLst>
          </p:cNvPr>
          <p:cNvSpPr txBox="1"/>
          <p:nvPr/>
        </p:nvSpPr>
        <p:spPr>
          <a:xfrm>
            <a:off x="5487023" y="3151679"/>
            <a:ext cx="2242950" cy="108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</a:rPr>
              <a:t>Centre Universitaire de Recherche et d’Application en Télédétection (CURAT)</a:t>
            </a:r>
            <a:r>
              <a:rPr lang="fr-FR" sz="1200" dirty="0">
                <a:latin typeface="Century Gothic"/>
                <a:sym typeface="Century Gothic"/>
              </a:rPr>
              <a:t>, Abidjan CÔTE D’IVOIRE</a:t>
            </a:r>
          </a:p>
          <a:p>
            <a:pPr algn="ctr">
              <a:buSzPts val="2800"/>
            </a:pPr>
            <a:r>
              <a:rPr lang="fr-FR" sz="1200" b="1" dirty="0">
                <a:latin typeface="Century Gothic"/>
              </a:rPr>
              <a:t>Responsable: Prof KOUAME KAN Jean </a:t>
            </a:r>
          </a:p>
        </p:txBody>
      </p:sp>
      <p:sp>
        <p:nvSpPr>
          <p:cNvPr id="18" name="Google Shape;144;g8d62458081_1_28">
            <a:extLst>
              <a:ext uri="{FF2B5EF4-FFF2-40B4-BE49-F238E27FC236}">
                <a16:creationId xmlns:a16="http://schemas.microsoft.com/office/drawing/2014/main" id="{DD5C0A6D-EEE8-4F8C-9340-EA87AAB3CD70}"/>
              </a:ext>
            </a:extLst>
          </p:cNvPr>
          <p:cNvSpPr txBox="1"/>
          <p:nvPr/>
        </p:nvSpPr>
        <p:spPr>
          <a:xfrm>
            <a:off x="3504338" y="2076892"/>
            <a:ext cx="1612976" cy="7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Cabinet S-</a:t>
            </a:r>
            <a:r>
              <a:rPr lang="fr-FR" sz="1200" dirty="0" err="1">
                <a:latin typeface="Century Gothic"/>
                <a:sym typeface="Century Gothic"/>
              </a:rPr>
              <a:t>Lab</a:t>
            </a:r>
            <a:r>
              <a:rPr lang="fr-FR" sz="1200" dirty="0">
                <a:latin typeface="Century Gothic"/>
                <a:sym typeface="Century Gothic"/>
              </a:rPr>
              <a:t>, Université d’</a:t>
            </a:r>
            <a:r>
              <a:rPr lang="fr-FR" sz="1200" dirty="0" err="1">
                <a:latin typeface="Century Gothic"/>
                <a:sym typeface="Century Gothic"/>
              </a:rPr>
              <a:t>Abomé</a:t>
            </a:r>
            <a:r>
              <a:rPr lang="fr-FR" sz="1200" dirty="0">
                <a:latin typeface="Century Gothic"/>
                <a:sym typeface="Century Gothic"/>
              </a:rPr>
              <a:t> </a:t>
            </a:r>
            <a:r>
              <a:rPr lang="fr-FR" sz="1200" dirty="0" err="1">
                <a:latin typeface="Century Gothic"/>
                <a:sym typeface="Century Gothic"/>
              </a:rPr>
              <a:t>Cavaly</a:t>
            </a:r>
            <a:r>
              <a:rPr lang="fr-FR" sz="1200" dirty="0">
                <a:latin typeface="Century Gothic"/>
                <a:sym typeface="Century Gothic"/>
              </a:rPr>
              <a:t> , BENIN</a:t>
            </a:r>
            <a:endParaRPr sz="1200" dirty="0">
              <a:latin typeface="Century Gothic"/>
              <a:sym typeface="Century Gothic"/>
            </a:endParaRPr>
          </a:p>
        </p:txBody>
      </p:sp>
      <p:sp>
        <p:nvSpPr>
          <p:cNvPr id="19" name="Google Shape;144;g8d62458081_1_28">
            <a:extLst>
              <a:ext uri="{FF2B5EF4-FFF2-40B4-BE49-F238E27FC236}">
                <a16:creationId xmlns:a16="http://schemas.microsoft.com/office/drawing/2014/main" id="{68C36D2C-D50E-46B3-A429-98B1D7BFCA79}"/>
              </a:ext>
            </a:extLst>
          </p:cNvPr>
          <p:cNvSpPr txBox="1"/>
          <p:nvPr/>
        </p:nvSpPr>
        <p:spPr>
          <a:xfrm>
            <a:off x="7409251" y="2041208"/>
            <a:ext cx="2499446" cy="131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LABORATOIRE DE GEOMATIQUE </a:t>
            </a:r>
            <a:r>
              <a:rPr lang="fr-FR" sz="1200" dirty="0">
                <a:latin typeface="Century Gothic"/>
              </a:rPr>
              <a:t>Faculté des Sciences, Université de Yaoundé I / Cameroun</a:t>
            </a:r>
            <a:r>
              <a:rPr lang="fr-FR" sz="1200" dirty="0">
                <a:latin typeface="Century Gothic"/>
                <a:sym typeface="Century Gothic"/>
              </a:rPr>
              <a:t>, CAMEROUN</a:t>
            </a:r>
          </a:p>
          <a:p>
            <a:pPr algn="ctr">
              <a:buSzPts val="2800"/>
            </a:pPr>
            <a:r>
              <a:rPr lang="fr-FR" sz="1200" b="1" dirty="0">
                <a:latin typeface="Century Gothic"/>
              </a:rPr>
              <a:t>Responsable: Mr GAMGUEM</a:t>
            </a:r>
          </a:p>
        </p:txBody>
      </p:sp>
      <p:sp>
        <p:nvSpPr>
          <p:cNvPr id="20" name="Google Shape;144;g8d62458081_1_28">
            <a:extLst>
              <a:ext uri="{FF2B5EF4-FFF2-40B4-BE49-F238E27FC236}">
                <a16:creationId xmlns:a16="http://schemas.microsoft.com/office/drawing/2014/main" id="{C8F74669-C7B7-4A52-8129-6B49B57E545D}"/>
              </a:ext>
            </a:extLst>
          </p:cNvPr>
          <p:cNvSpPr txBox="1"/>
          <p:nvPr/>
        </p:nvSpPr>
        <p:spPr>
          <a:xfrm>
            <a:off x="123927" y="2523092"/>
            <a:ext cx="1828765" cy="82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Ecole de Géomatique et du Territoire(EGT), ABIDJAN CÔTE D’IVOIRE</a:t>
            </a:r>
            <a:endParaRPr sz="1200" dirty="0">
              <a:latin typeface="Century Gothic"/>
              <a:sym typeface="Century Gothic"/>
            </a:endParaRPr>
          </a:p>
        </p:txBody>
      </p:sp>
      <p:sp>
        <p:nvSpPr>
          <p:cNvPr id="24" name="Google Shape;144;g8d62458081_1_28">
            <a:extLst>
              <a:ext uri="{FF2B5EF4-FFF2-40B4-BE49-F238E27FC236}">
                <a16:creationId xmlns:a16="http://schemas.microsoft.com/office/drawing/2014/main" id="{C791DF6B-9887-4913-8A60-C90F43FDACB4}"/>
              </a:ext>
            </a:extLst>
          </p:cNvPr>
          <p:cNvSpPr txBox="1"/>
          <p:nvPr/>
        </p:nvSpPr>
        <p:spPr>
          <a:xfrm>
            <a:off x="1831037" y="2877946"/>
            <a:ext cx="1751205" cy="92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Université de Ouagadougou, département de Géographie, BURKINA FASO</a:t>
            </a:r>
            <a:endParaRPr sz="1200" dirty="0">
              <a:latin typeface="Century Gothic"/>
              <a:sym typeface="Century Gothic"/>
            </a:endParaRPr>
          </a:p>
        </p:txBody>
      </p:sp>
      <p:pic>
        <p:nvPicPr>
          <p:cNvPr id="1026" name="Picture 2" descr="Peut être une image de 7 personnes, personnes debout et intérieur">
            <a:extLst>
              <a:ext uri="{FF2B5EF4-FFF2-40B4-BE49-F238E27FC236}">
                <a16:creationId xmlns:a16="http://schemas.microsoft.com/office/drawing/2014/main" id="{064BB1E1-4FF9-4826-ABF1-99ACDFF1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48" y="1762023"/>
            <a:ext cx="1587910" cy="13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794E96-0286-4DA8-B516-878D87EF5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8" y="1823646"/>
            <a:ext cx="1697870" cy="12734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F381F7-7132-4F6C-B8C0-3523A8410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13" y="2011711"/>
            <a:ext cx="803722" cy="826906"/>
          </a:xfrm>
          <a:prstGeom prst="rect">
            <a:avLst/>
          </a:prstGeom>
        </p:spPr>
      </p:pic>
      <p:sp>
        <p:nvSpPr>
          <p:cNvPr id="27" name="Google Shape;144;g8d62458081_1_28">
            <a:extLst>
              <a:ext uri="{FF2B5EF4-FFF2-40B4-BE49-F238E27FC236}">
                <a16:creationId xmlns:a16="http://schemas.microsoft.com/office/drawing/2014/main" id="{DFABB719-82EE-4386-AC0D-F79893F672EA}"/>
              </a:ext>
            </a:extLst>
          </p:cNvPr>
          <p:cNvSpPr txBox="1"/>
          <p:nvPr/>
        </p:nvSpPr>
        <p:spPr>
          <a:xfrm>
            <a:off x="5984466" y="1275647"/>
            <a:ext cx="6117923" cy="316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US" sz="1400" dirty="0">
                <a:latin typeface="Century Gothic"/>
                <a:ea typeface="Century Gothic"/>
                <a:cs typeface="Century Gothic"/>
                <a:sym typeface="Century Gothic"/>
              </a:rPr>
              <a:t>+04 Centers that support RPAG in all its training activities</a:t>
            </a:r>
            <a:endParaRPr sz="14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03DADF-1604-4DE7-88CA-8C9461AA1A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88" b="31410"/>
          <a:stretch/>
        </p:blipFill>
        <p:spPr>
          <a:xfrm>
            <a:off x="123927" y="2141953"/>
            <a:ext cx="1828765" cy="365917"/>
          </a:xfrm>
          <a:prstGeom prst="rect">
            <a:avLst/>
          </a:prstGeom>
        </p:spPr>
      </p:pic>
      <p:sp>
        <p:nvSpPr>
          <p:cNvPr id="28" name="Google Shape;144;g8d62458081_1_28">
            <a:extLst>
              <a:ext uri="{FF2B5EF4-FFF2-40B4-BE49-F238E27FC236}">
                <a16:creationId xmlns:a16="http://schemas.microsoft.com/office/drawing/2014/main" id="{972A3B49-B082-427D-9BC9-1A2AA59F377B}"/>
              </a:ext>
            </a:extLst>
          </p:cNvPr>
          <p:cNvSpPr txBox="1"/>
          <p:nvPr/>
        </p:nvSpPr>
        <p:spPr>
          <a:xfrm>
            <a:off x="95164" y="4183132"/>
            <a:ext cx="2192424" cy="82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</a:rPr>
              <a:t>Centre Universitaire de Recherche et d’Application en Télédétection (CURAT)</a:t>
            </a:r>
            <a:r>
              <a:rPr lang="fr-FR" sz="1200" dirty="0">
                <a:latin typeface="Century Gothic"/>
                <a:sym typeface="Century Gothic"/>
              </a:rPr>
              <a:t>, Abidjan CÔTE D’IVOIRE</a:t>
            </a:r>
            <a:endParaRPr sz="1200" dirty="0">
              <a:latin typeface="Century Gothic"/>
              <a:sym typeface="Century Gothic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23E9C8-1533-4C63-A6F8-99B4CB98C6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8740"/>
          <a:stretch/>
        </p:blipFill>
        <p:spPr>
          <a:xfrm>
            <a:off x="3599217" y="2703984"/>
            <a:ext cx="1460109" cy="10337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456D2D-12F3-45D7-AFC8-55A50DF88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1" y="3425987"/>
            <a:ext cx="1362564" cy="7267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3D43312-7DAA-48BE-9E87-09D999EF2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48" y="4283551"/>
            <a:ext cx="1508613" cy="804594"/>
          </a:xfrm>
          <a:prstGeom prst="rect">
            <a:avLst/>
          </a:prstGeom>
        </p:spPr>
      </p:pic>
      <p:sp>
        <p:nvSpPr>
          <p:cNvPr id="33" name="Google Shape;144;g8d62458081_1_28">
            <a:extLst>
              <a:ext uri="{FF2B5EF4-FFF2-40B4-BE49-F238E27FC236}">
                <a16:creationId xmlns:a16="http://schemas.microsoft.com/office/drawing/2014/main" id="{FF39EF3A-6D1A-494C-9E11-E902B042BBD6}"/>
              </a:ext>
            </a:extLst>
          </p:cNvPr>
          <p:cNvSpPr txBox="1"/>
          <p:nvPr/>
        </p:nvSpPr>
        <p:spPr>
          <a:xfrm>
            <a:off x="2427221" y="4596585"/>
            <a:ext cx="2365186" cy="41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Cabinet </a:t>
            </a:r>
            <a:r>
              <a:rPr lang="fr-FR" sz="1200" dirty="0" err="1">
                <a:latin typeface="Century Gothic"/>
                <a:sym typeface="Century Gothic"/>
              </a:rPr>
              <a:t>exGEOdata-consultingmali</a:t>
            </a:r>
            <a:r>
              <a:rPr lang="fr-FR" sz="1200" dirty="0">
                <a:latin typeface="Century Gothic"/>
                <a:sym typeface="Century Gothic"/>
              </a:rPr>
              <a:t>, BAMAKO MALI</a:t>
            </a:r>
            <a:endParaRPr sz="1200" dirty="0">
              <a:latin typeface="Century Gothic"/>
              <a:sym typeface="Century Gothic"/>
            </a:endParaRPr>
          </a:p>
        </p:txBody>
      </p:sp>
      <p:sp>
        <p:nvSpPr>
          <p:cNvPr id="34" name="Google Shape;144;g8d62458081_1_28">
            <a:extLst>
              <a:ext uri="{FF2B5EF4-FFF2-40B4-BE49-F238E27FC236}">
                <a16:creationId xmlns:a16="http://schemas.microsoft.com/office/drawing/2014/main" id="{B1F6BC5E-E6DF-441F-8622-8C3AB44837C3}"/>
              </a:ext>
            </a:extLst>
          </p:cNvPr>
          <p:cNvSpPr txBox="1"/>
          <p:nvPr/>
        </p:nvSpPr>
        <p:spPr>
          <a:xfrm>
            <a:off x="9800682" y="3211552"/>
            <a:ext cx="2145066" cy="77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200" dirty="0">
                <a:latin typeface="Century Gothic"/>
                <a:sym typeface="Century Gothic"/>
              </a:rPr>
              <a:t>Cabinet </a:t>
            </a:r>
            <a:r>
              <a:rPr lang="fr-FR" sz="1200" dirty="0" err="1">
                <a:latin typeface="Century Gothic"/>
                <a:sym typeface="Century Gothic"/>
              </a:rPr>
              <a:t>exGEOdata-consultingmali</a:t>
            </a:r>
            <a:r>
              <a:rPr lang="fr-FR" sz="1200" dirty="0">
                <a:latin typeface="Century Gothic"/>
                <a:sym typeface="Century Gothic"/>
              </a:rPr>
              <a:t>, BAMAKO MALI</a:t>
            </a:r>
          </a:p>
          <a:p>
            <a:pPr algn="ctr">
              <a:buSzPts val="2800"/>
            </a:pPr>
            <a:r>
              <a:rPr lang="fr-FR" sz="1200" b="1" dirty="0">
                <a:latin typeface="Century Gothic"/>
              </a:rPr>
              <a:t>Responsable: Mr BAKARY 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965261-9442-47D7-836F-DA4493350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3058" y="3880650"/>
            <a:ext cx="1736359" cy="6639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241A3B-B330-4251-8F56-2519ABB68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4841" y="3987617"/>
            <a:ext cx="1853371" cy="708642"/>
          </a:xfrm>
          <a:prstGeom prst="rect">
            <a:avLst/>
          </a:prstGeom>
        </p:spPr>
      </p:pic>
      <p:sp>
        <p:nvSpPr>
          <p:cNvPr id="39" name="Google Shape;144;g8d62458081_1_28">
            <a:extLst>
              <a:ext uri="{FF2B5EF4-FFF2-40B4-BE49-F238E27FC236}">
                <a16:creationId xmlns:a16="http://schemas.microsoft.com/office/drawing/2014/main" id="{3609940D-D2B0-4E8B-A8F8-02D803A55F57}"/>
              </a:ext>
            </a:extLst>
          </p:cNvPr>
          <p:cNvSpPr txBox="1"/>
          <p:nvPr/>
        </p:nvSpPr>
        <p:spPr>
          <a:xfrm>
            <a:off x="209895" y="1590421"/>
            <a:ext cx="3749769" cy="29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fr-FR" sz="1400" dirty="0">
                <a:latin typeface="Century Gothic"/>
                <a:ea typeface="Century Gothic"/>
                <a:cs typeface="Century Gothic"/>
                <a:sym typeface="Century Gothic"/>
              </a:rPr>
              <a:t>05 training sites</a:t>
            </a:r>
            <a:endParaRPr sz="14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8A35186-52EE-4FBA-83F3-C86D0E590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865" y="3013563"/>
            <a:ext cx="1392055" cy="13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4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12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9396251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</a:rPr>
              <a:t>COLLABORATIO</a:t>
            </a:r>
            <a:r>
              <a:rPr lang="fr-SN" sz="3500" spc="-1" dirty="0">
                <a:solidFill>
                  <a:srgbClr val="00B050"/>
                </a:solidFill>
                <a:latin typeface="Arial"/>
              </a:rPr>
              <a:t>NS</a:t>
            </a:r>
          </a:p>
        </p:txBody>
      </p:sp>
      <p:pic>
        <p:nvPicPr>
          <p:cNvPr id="4100" name="Picture 4" descr="GMES &amp; Africa is offering scholarship for Masters studies in Earth  Observation for students in West Africa - Space in Africa">
            <a:extLst>
              <a:ext uri="{FF2B5EF4-FFF2-40B4-BE49-F238E27FC236}">
                <a16:creationId xmlns:a16="http://schemas.microsoft.com/office/drawing/2014/main" id="{ABDE2125-11A3-35BF-9CF7-32EB4FB8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8" y="1458181"/>
            <a:ext cx="2283713" cy="8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4;g8d62458081_1_28">
            <a:extLst>
              <a:ext uri="{FF2B5EF4-FFF2-40B4-BE49-F238E27FC236}">
                <a16:creationId xmlns:a16="http://schemas.microsoft.com/office/drawing/2014/main" id="{2EC3A4F9-8893-9354-8D28-278AB52D502D}"/>
              </a:ext>
            </a:extLst>
          </p:cNvPr>
          <p:cNvSpPr txBox="1"/>
          <p:nvPr/>
        </p:nvSpPr>
        <p:spPr>
          <a:xfrm>
            <a:off x="601001" y="2200492"/>
            <a:ext cx="3142593" cy="35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600" b="1" dirty="0">
                <a:latin typeface="Century Gothic"/>
                <a:ea typeface="Century Gothic"/>
                <a:cs typeface="Century Gothic"/>
                <a:sym typeface="Century Gothic"/>
              </a:rPr>
              <a:t>Rwanda, </a:t>
            </a:r>
            <a:r>
              <a:rPr lang="fr-FR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October</a:t>
            </a:r>
            <a:r>
              <a:rPr lang="fr-FR" sz="1600" b="1" dirty="0">
                <a:latin typeface="Century Gothic"/>
                <a:ea typeface="Century Gothic"/>
                <a:cs typeface="Century Gothic"/>
                <a:sym typeface="Century Gothic"/>
              </a:rPr>
              <a:t> 2022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4" name="Picture 8" descr="31st INTERNATIONAL CARTOGRAPHIC CONFERENCE">
            <a:extLst>
              <a:ext uri="{FF2B5EF4-FFF2-40B4-BE49-F238E27FC236}">
                <a16:creationId xmlns:a16="http://schemas.microsoft.com/office/drawing/2014/main" id="{B49C6962-7403-0412-E619-6A5A69ED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30" y="1310845"/>
            <a:ext cx="2430166" cy="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ARSC">
            <a:extLst>
              <a:ext uri="{FF2B5EF4-FFF2-40B4-BE49-F238E27FC236}">
                <a16:creationId xmlns:a16="http://schemas.microsoft.com/office/drawing/2014/main" id="{3A1182F9-BCA7-7A35-15FE-E0BE3903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28" y="2433224"/>
            <a:ext cx="20764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8EDEC2-C3F6-D048-0188-89C4F3B3F32C}"/>
              </a:ext>
            </a:extLst>
          </p:cNvPr>
          <p:cNvSpPr txBox="1"/>
          <p:nvPr/>
        </p:nvSpPr>
        <p:spPr>
          <a:xfrm>
            <a:off x="9191672" y="3922355"/>
            <a:ext cx="2294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Century Gothic"/>
              </a:rPr>
              <a:t>EOCAFE</a:t>
            </a:r>
          </a:p>
          <a:p>
            <a:r>
              <a:rPr lang="fr-FR" sz="1600" b="1" dirty="0">
                <a:latin typeface="Century Gothic"/>
              </a:rPr>
              <a:t>19th of </a:t>
            </a:r>
            <a:r>
              <a:rPr lang="fr-FR" sz="1600" b="1" dirty="0" err="1">
                <a:latin typeface="Century Gothic"/>
              </a:rPr>
              <a:t>October</a:t>
            </a:r>
            <a:r>
              <a:rPr lang="fr-FR" sz="1600" b="1" dirty="0">
                <a:latin typeface="Century Gothic"/>
              </a:rPr>
              <a:t> 2023 </a:t>
            </a:r>
          </a:p>
        </p:txBody>
      </p:sp>
      <p:sp>
        <p:nvSpPr>
          <p:cNvPr id="5" name="Google Shape;144;g8d62458081_1_28">
            <a:extLst>
              <a:ext uri="{FF2B5EF4-FFF2-40B4-BE49-F238E27FC236}">
                <a16:creationId xmlns:a16="http://schemas.microsoft.com/office/drawing/2014/main" id="{CFD35C1D-644A-56D9-960E-D1751D857F8D}"/>
              </a:ext>
            </a:extLst>
          </p:cNvPr>
          <p:cNvSpPr txBox="1"/>
          <p:nvPr/>
        </p:nvSpPr>
        <p:spPr>
          <a:xfrm>
            <a:off x="4845269" y="2251670"/>
            <a:ext cx="3237186" cy="35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CapeTown</a:t>
            </a:r>
            <a:r>
              <a:rPr lang="fr-FR" sz="1600" b="1" dirty="0">
                <a:latin typeface="Century Gothic"/>
                <a:ea typeface="Century Gothic"/>
                <a:cs typeface="Century Gothic"/>
                <a:sym typeface="Century Gothic"/>
              </a:rPr>
              <a:t>, August 2022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8" name="Picture 12" descr="No photo description available.">
            <a:extLst>
              <a:ext uri="{FF2B5EF4-FFF2-40B4-BE49-F238E27FC236}">
                <a16:creationId xmlns:a16="http://schemas.microsoft.com/office/drawing/2014/main" id="{D1F79655-2017-081C-728E-CCC46E1C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2" y="2575635"/>
            <a:ext cx="3324406" cy="24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ay be an image of 6 people and text">
            <a:extLst>
              <a:ext uri="{FF2B5EF4-FFF2-40B4-BE49-F238E27FC236}">
                <a16:creationId xmlns:a16="http://schemas.microsoft.com/office/drawing/2014/main" id="{B1A57BBD-6A40-8298-27C2-ED4922535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22" y="2578066"/>
            <a:ext cx="3314252" cy="24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9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6"/>
          <p:cNvSpPr/>
          <p:nvPr/>
        </p:nvSpPr>
        <p:spPr>
          <a:xfrm>
            <a:off x="1588" y="6177780"/>
            <a:ext cx="12188520" cy="679140"/>
          </a:xfrm>
          <a:prstGeom prst="rect">
            <a:avLst/>
          </a:prstGeom>
          <a:solidFill>
            <a:srgbClr val="59B417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99F338-4717-B67D-3FEB-FAEB870E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240397"/>
            <a:ext cx="1039258" cy="12568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257746C-A917-C99F-F4F3-75BCF26A0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72" y="290823"/>
            <a:ext cx="1155963" cy="11559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F5EF7B4-28A8-A40D-E1B8-5ADF687C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19" y="310213"/>
            <a:ext cx="1155963" cy="11559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57A3FA4-2490-E067-EE9C-DAB137F65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40397"/>
            <a:ext cx="1256816" cy="1256816"/>
          </a:xfrm>
          <a:prstGeom prst="rect">
            <a:avLst/>
          </a:prstGeom>
        </p:spPr>
      </p:pic>
      <p:pic>
        <p:nvPicPr>
          <p:cNvPr id="6" name="Image 2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2335D582-663E-5798-9804-F42F82BBD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69" y="3087177"/>
            <a:ext cx="1075651" cy="1163183"/>
          </a:xfrm>
          <a:prstGeom prst="rect">
            <a:avLst/>
          </a:prstGeom>
        </p:spPr>
      </p:pic>
      <p:pic>
        <p:nvPicPr>
          <p:cNvPr id="7" name="Image 4" descr="Une image contenant texte, personne, mur, intérieur&#10;&#10;Description générée automatiquement">
            <a:extLst>
              <a:ext uri="{FF2B5EF4-FFF2-40B4-BE49-F238E27FC236}">
                <a16:creationId xmlns:a16="http://schemas.microsoft.com/office/drawing/2014/main" id="{2B04FD2E-81B5-2F8E-BDEA-3C82ACFC9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994" y="1964315"/>
            <a:ext cx="1158065" cy="1163183"/>
          </a:xfrm>
          <a:prstGeom prst="rect">
            <a:avLst/>
          </a:prstGeom>
        </p:spPr>
      </p:pic>
      <p:pic>
        <p:nvPicPr>
          <p:cNvPr id="8" name="Image 5" descr="Une image contenant personne, homme, mur, complet&#10;&#10;Description générée automatiquement">
            <a:extLst>
              <a:ext uri="{FF2B5EF4-FFF2-40B4-BE49-F238E27FC236}">
                <a16:creationId xmlns:a16="http://schemas.microsoft.com/office/drawing/2014/main" id="{E366F65F-51E3-4B7D-0B70-F03F9EDCD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9122" y="1525104"/>
            <a:ext cx="1657904" cy="1395500"/>
          </a:xfrm>
          <a:prstGeom prst="rect">
            <a:avLst/>
          </a:prstGeom>
        </p:spPr>
      </p:pic>
      <p:pic>
        <p:nvPicPr>
          <p:cNvPr id="9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9969657-E920-169C-B272-B99B413F3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6358" y="442311"/>
            <a:ext cx="1125625" cy="1375780"/>
          </a:xfrm>
          <a:prstGeom prst="rect">
            <a:avLst/>
          </a:prstGeom>
        </p:spPr>
      </p:pic>
      <p:pic>
        <p:nvPicPr>
          <p:cNvPr id="10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3D1A456E-7B6B-60E7-3794-357A90951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920" y="1972107"/>
            <a:ext cx="1097626" cy="1094685"/>
          </a:xfrm>
          <a:prstGeom prst="rect">
            <a:avLst/>
          </a:prstGeom>
        </p:spPr>
      </p:pic>
      <p:pic>
        <p:nvPicPr>
          <p:cNvPr id="11" name="Image 8">
            <a:extLst>
              <a:ext uri="{FF2B5EF4-FFF2-40B4-BE49-F238E27FC236}">
                <a16:creationId xmlns:a16="http://schemas.microsoft.com/office/drawing/2014/main" id="{58490A2F-90B2-22DD-F87D-600E069E1E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662" y="1730464"/>
            <a:ext cx="1723478" cy="1190139"/>
          </a:xfrm>
          <a:prstGeom prst="rect">
            <a:avLst/>
          </a:prstGeom>
        </p:spPr>
      </p:pic>
      <p:pic>
        <p:nvPicPr>
          <p:cNvPr id="12" name="Image 9" descr="Une image contenant très coloré&#10;&#10;Description générée automatiquement">
            <a:extLst>
              <a:ext uri="{FF2B5EF4-FFF2-40B4-BE49-F238E27FC236}">
                <a16:creationId xmlns:a16="http://schemas.microsoft.com/office/drawing/2014/main" id="{3357A8FE-0CEE-81B2-13D8-11A99C066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1860" y="421632"/>
            <a:ext cx="1975499" cy="1275681"/>
          </a:xfrm>
          <a:prstGeom prst="rect">
            <a:avLst/>
          </a:prstGeom>
        </p:spPr>
      </p:pic>
      <p:pic>
        <p:nvPicPr>
          <p:cNvPr id="13" name="Image 10" descr="Une image contenant personne, homme, orange&#10;&#10;Description générée automatiquement">
            <a:extLst>
              <a:ext uri="{FF2B5EF4-FFF2-40B4-BE49-F238E27FC236}">
                <a16:creationId xmlns:a16="http://schemas.microsoft.com/office/drawing/2014/main" id="{02F7082E-38BA-106B-2DA1-90F522F050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155" y="442311"/>
            <a:ext cx="1672838" cy="1375780"/>
          </a:xfrm>
          <a:prstGeom prst="rect">
            <a:avLst/>
          </a:prstGeom>
        </p:spPr>
      </p:pic>
      <p:pic>
        <p:nvPicPr>
          <p:cNvPr id="14" name="Image 11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8742C029-98C5-7336-6B77-A5F7907F9A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5146" y="1903609"/>
            <a:ext cx="1413174" cy="843848"/>
          </a:xfrm>
          <a:prstGeom prst="rect">
            <a:avLst/>
          </a:prstGeom>
        </p:spPr>
      </p:pic>
      <p:pic>
        <p:nvPicPr>
          <p:cNvPr id="15" name="Image 12" descr="Une image contenant personne, homme, intérieur, complet&#10;&#10;Description générée automatiquement">
            <a:extLst>
              <a:ext uri="{FF2B5EF4-FFF2-40B4-BE49-F238E27FC236}">
                <a16:creationId xmlns:a16="http://schemas.microsoft.com/office/drawing/2014/main" id="{EAC9B147-F364-6759-812E-8D61D81C33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828" y="1663787"/>
            <a:ext cx="889775" cy="1256816"/>
          </a:xfrm>
          <a:prstGeom prst="rect">
            <a:avLst/>
          </a:prstGeom>
        </p:spPr>
      </p:pic>
      <p:pic>
        <p:nvPicPr>
          <p:cNvPr id="16" name="Image 13" descr="Une image contenant texte, personne, intérieur, mur&#10;&#10;Description générée automatiquement">
            <a:extLst>
              <a:ext uri="{FF2B5EF4-FFF2-40B4-BE49-F238E27FC236}">
                <a16:creationId xmlns:a16="http://schemas.microsoft.com/office/drawing/2014/main" id="{A9E5086D-CF9A-BA36-51CB-3FFA2338DE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9514" y="2998923"/>
            <a:ext cx="1086417" cy="1251438"/>
          </a:xfrm>
          <a:prstGeom prst="rect">
            <a:avLst/>
          </a:prstGeom>
        </p:spPr>
      </p:pic>
      <p:pic>
        <p:nvPicPr>
          <p:cNvPr id="17" name="Image 15" descr="Une image contenant personne, extérieur, debout&#10;&#10;Description générée automatiquement">
            <a:extLst>
              <a:ext uri="{FF2B5EF4-FFF2-40B4-BE49-F238E27FC236}">
                <a16:creationId xmlns:a16="http://schemas.microsoft.com/office/drawing/2014/main" id="{206F699B-2B3E-FC26-7B65-0FA906C39F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1383" y="1655665"/>
            <a:ext cx="929135" cy="1190139"/>
          </a:xfrm>
          <a:prstGeom prst="rect">
            <a:avLst/>
          </a:prstGeom>
        </p:spPr>
      </p:pic>
      <p:pic>
        <p:nvPicPr>
          <p:cNvPr id="18" name="Image 16" descr="Une image contenant intérieur, personne, auditorium&#10;&#10;Description générée automatiquement">
            <a:extLst>
              <a:ext uri="{FF2B5EF4-FFF2-40B4-BE49-F238E27FC236}">
                <a16:creationId xmlns:a16="http://schemas.microsoft.com/office/drawing/2014/main" id="{2320D420-E1EF-B344-5BC2-1350DD6B21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6440" y="1903610"/>
            <a:ext cx="889775" cy="1163182"/>
          </a:xfrm>
          <a:prstGeom prst="rect">
            <a:avLst/>
          </a:prstGeom>
        </p:spPr>
      </p:pic>
      <p:pic>
        <p:nvPicPr>
          <p:cNvPr id="19" name="Image 18" descr="Une image contenant personne, homme, cravate, habits&#10;&#10;Description générée automatiquement">
            <a:extLst>
              <a:ext uri="{FF2B5EF4-FFF2-40B4-BE49-F238E27FC236}">
                <a16:creationId xmlns:a16="http://schemas.microsoft.com/office/drawing/2014/main" id="{EFAA8F17-8B3E-7EF6-5F3F-7FF60DFED0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10" y="421632"/>
            <a:ext cx="803447" cy="1080144"/>
          </a:xfrm>
          <a:prstGeom prst="rect">
            <a:avLst/>
          </a:prstGeom>
        </p:spPr>
      </p:pic>
      <p:pic>
        <p:nvPicPr>
          <p:cNvPr id="23" name="Google Shape;368;p19">
            <a:extLst>
              <a:ext uri="{FF2B5EF4-FFF2-40B4-BE49-F238E27FC236}">
                <a16:creationId xmlns:a16="http://schemas.microsoft.com/office/drawing/2014/main" id="{DDFE5724-FFCC-06A6-4B85-20B6C33A4ECE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208039" y="4435519"/>
            <a:ext cx="1421820" cy="1479600"/>
          </a:xfrm>
          <a:prstGeom prst="rect">
            <a:avLst/>
          </a:prstGeom>
          <a:ln>
            <a:noFill/>
          </a:ln>
        </p:spPr>
      </p:pic>
      <p:pic>
        <p:nvPicPr>
          <p:cNvPr id="24" name="Google Shape;355;p18">
            <a:extLst>
              <a:ext uri="{FF2B5EF4-FFF2-40B4-BE49-F238E27FC236}">
                <a16:creationId xmlns:a16="http://schemas.microsoft.com/office/drawing/2014/main" id="{500AA178-641E-148A-4F55-DA803438ECA9}"/>
              </a:ext>
            </a:extLst>
          </p:cNvPr>
          <p:cNvPicPr/>
          <p:nvPr/>
        </p:nvPicPr>
        <p:blipFill>
          <a:blip r:embed="rId21"/>
          <a:srcRect t="20483"/>
          <a:stretch/>
        </p:blipFill>
        <p:spPr>
          <a:xfrm>
            <a:off x="1873030" y="4450999"/>
            <a:ext cx="1120230" cy="1464120"/>
          </a:xfrm>
          <a:prstGeom prst="rect">
            <a:avLst/>
          </a:prstGeom>
          <a:ln>
            <a:noFill/>
          </a:ln>
        </p:spPr>
      </p:pic>
      <p:pic>
        <p:nvPicPr>
          <p:cNvPr id="25" name="Google Shape;329;p16">
            <a:extLst>
              <a:ext uri="{FF2B5EF4-FFF2-40B4-BE49-F238E27FC236}">
                <a16:creationId xmlns:a16="http://schemas.microsoft.com/office/drawing/2014/main" id="{9D291077-3661-F9D1-A34A-B5CA72960A18}"/>
              </a:ext>
            </a:extLst>
          </p:cNvPr>
          <p:cNvPicPr/>
          <p:nvPr/>
        </p:nvPicPr>
        <p:blipFill>
          <a:blip r:embed="rId22"/>
          <a:stretch/>
        </p:blipFill>
        <p:spPr>
          <a:xfrm>
            <a:off x="3234114" y="4458019"/>
            <a:ext cx="1213920" cy="1457100"/>
          </a:xfrm>
          <a:prstGeom prst="rect">
            <a:avLst/>
          </a:prstGeom>
          <a:ln>
            <a:noFill/>
          </a:ln>
        </p:spPr>
      </p:pic>
      <p:pic>
        <p:nvPicPr>
          <p:cNvPr id="26" name="Google Shape;315;p15">
            <a:extLst>
              <a:ext uri="{FF2B5EF4-FFF2-40B4-BE49-F238E27FC236}">
                <a16:creationId xmlns:a16="http://schemas.microsoft.com/office/drawing/2014/main" id="{F30B0260-CC61-A9F1-B356-FF56A1A918C9}"/>
              </a:ext>
            </a:extLst>
          </p:cNvPr>
          <p:cNvPicPr/>
          <p:nvPr/>
        </p:nvPicPr>
        <p:blipFill>
          <a:blip r:embed="rId23"/>
          <a:stretch/>
        </p:blipFill>
        <p:spPr>
          <a:xfrm>
            <a:off x="4688887" y="4446769"/>
            <a:ext cx="1111500" cy="1457100"/>
          </a:xfrm>
          <a:prstGeom prst="rect">
            <a:avLst/>
          </a:prstGeom>
          <a:ln>
            <a:noFill/>
          </a:ln>
        </p:spPr>
      </p:pic>
      <p:pic>
        <p:nvPicPr>
          <p:cNvPr id="27" name="Google Shape;286;p13">
            <a:extLst>
              <a:ext uri="{FF2B5EF4-FFF2-40B4-BE49-F238E27FC236}">
                <a16:creationId xmlns:a16="http://schemas.microsoft.com/office/drawing/2014/main" id="{61C61B76-A1DA-43E8-AAA4-8D7C2ABDCB04}"/>
              </a:ext>
            </a:extLst>
          </p:cNvPr>
          <p:cNvPicPr/>
          <p:nvPr/>
        </p:nvPicPr>
        <p:blipFill>
          <a:blip r:embed="rId24"/>
          <a:stretch/>
        </p:blipFill>
        <p:spPr>
          <a:xfrm>
            <a:off x="7740537" y="4458019"/>
            <a:ext cx="1473566" cy="1412889"/>
          </a:xfrm>
          <a:prstGeom prst="rect">
            <a:avLst/>
          </a:prstGeom>
          <a:ln>
            <a:noFill/>
          </a:ln>
        </p:spPr>
      </p:pic>
      <p:pic>
        <p:nvPicPr>
          <p:cNvPr id="28" name="Google Shape;273;p12">
            <a:extLst>
              <a:ext uri="{FF2B5EF4-FFF2-40B4-BE49-F238E27FC236}">
                <a16:creationId xmlns:a16="http://schemas.microsoft.com/office/drawing/2014/main" id="{BCE56180-0E90-DBE7-0069-82ADFFF5CFCF}"/>
              </a:ext>
            </a:extLst>
          </p:cNvPr>
          <p:cNvPicPr/>
          <p:nvPr/>
        </p:nvPicPr>
        <p:blipFill>
          <a:blip r:embed="rId25"/>
          <a:stretch/>
        </p:blipFill>
        <p:spPr>
          <a:xfrm>
            <a:off x="9439834" y="4432403"/>
            <a:ext cx="1231527" cy="1464120"/>
          </a:xfrm>
          <a:prstGeom prst="rect">
            <a:avLst/>
          </a:prstGeom>
          <a:ln>
            <a:noFill/>
          </a:ln>
        </p:spPr>
      </p:pic>
      <p:pic>
        <p:nvPicPr>
          <p:cNvPr id="29" name="Google Shape;260;p11">
            <a:extLst>
              <a:ext uri="{FF2B5EF4-FFF2-40B4-BE49-F238E27FC236}">
                <a16:creationId xmlns:a16="http://schemas.microsoft.com/office/drawing/2014/main" id="{93A3A8F1-8FC3-E838-80AC-D5DF1B9D7663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10979999" y="4424015"/>
            <a:ext cx="1111499" cy="1491739"/>
          </a:xfrm>
          <a:prstGeom prst="rect">
            <a:avLst/>
          </a:prstGeom>
          <a:ln>
            <a:noFill/>
          </a:ln>
        </p:spPr>
      </p:pic>
      <p:pic>
        <p:nvPicPr>
          <p:cNvPr id="30" name="Google Shape;292;p14">
            <a:extLst>
              <a:ext uri="{FF2B5EF4-FFF2-40B4-BE49-F238E27FC236}">
                <a16:creationId xmlns:a16="http://schemas.microsoft.com/office/drawing/2014/main" id="{D7C39A49-BF85-8D43-D992-90EEE06E1B5F}"/>
              </a:ext>
            </a:extLst>
          </p:cNvPr>
          <p:cNvPicPr/>
          <p:nvPr/>
        </p:nvPicPr>
        <p:blipFill>
          <a:blip r:embed="rId27"/>
          <a:stretch/>
        </p:blipFill>
        <p:spPr>
          <a:xfrm>
            <a:off x="6041240" y="4472689"/>
            <a:ext cx="1473567" cy="1464120"/>
          </a:xfrm>
          <a:prstGeom prst="rect">
            <a:avLst/>
          </a:prstGeom>
          <a:ln>
            <a:noFill/>
          </a:ln>
        </p:spPr>
      </p:pic>
      <p:pic>
        <p:nvPicPr>
          <p:cNvPr id="31" name="Image 7">
            <a:extLst>
              <a:ext uri="{FF2B5EF4-FFF2-40B4-BE49-F238E27FC236}">
                <a16:creationId xmlns:a16="http://schemas.microsoft.com/office/drawing/2014/main" id="{699B9E94-61E8-3414-BA8F-668A0F8A1A12}"/>
              </a:ext>
            </a:extLst>
          </p:cNvPr>
          <p:cNvPicPr/>
          <p:nvPr/>
        </p:nvPicPr>
        <p:blipFill>
          <a:blip r:embed="rId28"/>
          <a:stretch/>
        </p:blipFill>
        <p:spPr>
          <a:xfrm>
            <a:off x="2872554" y="3195455"/>
            <a:ext cx="1088640" cy="1088640"/>
          </a:xfrm>
          <a:prstGeom prst="rect">
            <a:avLst/>
          </a:prstGeom>
          <a:ln>
            <a:noFill/>
          </a:ln>
        </p:spPr>
      </p:pic>
      <p:pic>
        <p:nvPicPr>
          <p:cNvPr id="32" name="Image 19">
            <a:extLst>
              <a:ext uri="{FF2B5EF4-FFF2-40B4-BE49-F238E27FC236}">
                <a16:creationId xmlns:a16="http://schemas.microsoft.com/office/drawing/2014/main" id="{2076ED00-9D94-1D24-37B1-4D21280A3F31}"/>
              </a:ext>
            </a:extLst>
          </p:cNvPr>
          <p:cNvPicPr/>
          <p:nvPr/>
        </p:nvPicPr>
        <p:blipFill>
          <a:blip r:embed="rId29"/>
          <a:stretch/>
        </p:blipFill>
        <p:spPr>
          <a:xfrm>
            <a:off x="4290265" y="3201861"/>
            <a:ext cx="952200" cy="957780"/>
          </a:xfrm>
          <a:prstGeom prst="rect">
            <a:avLst/>
          </a:prstGeom>
          <a:ln>
            <a:noFill/>
          </a:ln>
        </p:spPr>
      </p:pic>
      <p:pic>
        <p:nvPicPr>
          <p:cNvPr id="33" name="Image 23">
            <a:extLst>
              <a:ext uri="{FF2B5EF4-FFF2-40B4-BE49-F238E27FC236}">
                <a16:creationId xmlns:a16="http://schemas.microsoft.com/office/drawing/2014/main" id="{76717BE3-CFBB-3009-8642-130284CB7945}"/>
              </a:ext>
            </a:extLst>
          </p:cNvPr>
          <p:cNvPicPr/>
          <p:nvPr/>
        </p:nvPicPr>
        <p:blipFill>
          <a:blip r:embed="rId30"/>
          <a:stretch/>
        </p:blipFill>
        <p:spPr>
          <a:xfrm>
            <a:off x="5539300" y="3239352"/>
            <a:ext cx="952200" cy="952200"/>
          </a:xfrm>
          <a:prstGeom prst="rect">
            <a:avLst/>
          </a:prstGeom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52E1F8B-64B3-62EF-6751-87295F94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14" y="3279891"/>
            <a:ext cx="1097626" cy="9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08CF45D-F29C-F4E0-ABFC-4407D452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030" y="406707"/>
            <a:ext cx="978264" cy="17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870682B-96CA-6F88-0F16-5D2D5766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20" y="3260323"/>
            <a:ext cx="952200" cy="9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97F5BAE-3855-94DE-EFF2-CA73FE13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30" y="2272378"/>
            <a:ext cx="1118805" cy="1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80178686-B563-EFB7-2015-B713EC65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660" y="3248465"/>
            <a:ext cx="772877" cy="10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44;g8d62458081_1_28">
            <a:extLst>
              <a:ext uri="{FF2B5EF4-FFF2-40B4-BE49-F238E27FC236}">
                <a16:creationId xmlns:a16="http://schemas.microsoft.com/office/drawing/2014/main" id="{D2FA35A7-8921-C50B-E0FF-27BA28BF9B5F}"/>
              </a:ext>
            </a:extLst>
          </p:cNvPr>
          <p:cNvSpPr txBox="1"/>
          <p:nvPr/>
        </p:nvSpPr>
        <p:spPr>
          <a:xfrm>
            <a:off x="1418018" y="2533361"/>
            <a:ext cx="8537113" cy="952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 algn="ctr">
              <a:buClr>
                <a:srgbClr val="FFFFFF"/>
              </a:buClr>
              <a:buSzPts val="2800"/>
            </a:pPr>
            <a:r>
              <a:rPr lang="fr-FR" sz="72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 TOGETHER…</a:t>
            </a:r>
            <a:endParaRPr sz="7200" b="1" dirty="0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081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438;p24"/>
          <p:cNvPicPr/>
          <p:nvPr/>
        </p:nvPicPr>
        <p:blipFill>
          <a:blip r:embed="rId2"/>
          <a:srcRect t="1292" b="1292"/>
          <a:stretch/>
        </p:blipFill>
        <p:spPr>
          <a:xfrm>
            <a:off x="1588" y="0"/>
            <a:ext cx="12188520" cy="6857640"/>
          </a:xfrm>
          <a:prstGeom prst="rect">
            <a:avLst/>
          </a:prstGeom>
          <a:ln>
            <a:noFill/>
          </a:ln>
        </p:spPr>
      </p:pic>
      <p:sp>
        <p:nvSpPr>
          <p:cNvPr id="641" name="CustomShape 1"/>
          <p:cNvSpPr/>
          <p:nvPr/>
        </p:nvSpPr>
        <p:spPr>
          <a:xfrm>
            <a:off x="1569208" y="3409920"/>
            <a:ext cx="9118980" cy="1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"/>
          <p:cNvSpPr/>
          <p:nvPr/>
        </p:nvSpPr>
        <p:spPr>
          <a:xfrm>
            <a:off x="1569208" y="3871080"/>
            <a:ext cx="4175640" cy="76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fr-SN" sz="3750" spc="-1" dirty="0" err="1">
                <a:solidFill>
                  <a:srgbClr val="FFFFFF"/>
                </a:solidFill>
                <a:latin typeface="Arial"/>
                <a:ea typeface="Arial"/>
              </a:rPr>
              <a:t>Thank</a:t>
            </a:r>
            <a:r>
              <a:rPr lang="fr-SN" sz="3750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fr-SN" sz="3750" spc="-1" dirty="0" err="1">
                <a:solidFill>
                  <a:srgbClr val="FFFFFF"/>
                </a:solidFill>
                <a:latin typeface="Arial"/>
                <a:ea typeface="Arial"/>
              </a:rPr>
              <a:t>you</a:t>
            </a:r>
            <a:r>
              <a:rPr lang="fr-SN" sz="3750" spc="-1">
                <a:solidFill>
                  <a:srgbClr val="FFFFFF"/>
                </a:solidFill>
                <a:latin typeface="Arial"/>
                <a:ea typeface="Arial"/>
              </a:rPr>
              <a:t> !☺</a:t>
            </a:r>
            <a:endParaRPr lang="fr-SN" sz="3750" spc="-1" dirty="0">
              <a:latin typeface="Arial"/>
            </a:endParaRPr>
          </a:p>
        </p:txBody>
      </p:sp>
      <p:pic>
        <p:nvPicPr>
          <p:cNvPr id="643" name="Google Shape;441;p24"/>
          <p:cNvPicPr/>
          <p:nvPr/>
        </p:nvPicPr>
        <p:blipFill>
          <a:blip r:embed="rId3"/>
          <a:stretch/>
        </p:blipFill>
        <p:spPr>
          <a:xfrm>
            <a:off x="404788" y="309600"/>
            <a:ext cx="1746720" cy="14189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112;p3"/>
          <p:cNvPicPr/>
          <p:nvPr/>
        </p:nvPicPr>
        <p:blipFill>
          <a:blip r:embed="rId2"/>
          <a:srcRect t="1292" b="1292"/>
          <a:stretch/>
        </p:blipFill>
        <p:spPr>
          <a:xfrm>
            <a:off x="1588" y="0"/>
            <a:ext cx="12188520" cy="6857640"/>
          </a:xfrm>
          <a:prstGeom prst="rect">
            <a:avLst/>
          </a:prstGeom>
          <a:ln>
            <a:noFill/>
          </a:ln>
        </p:spPr>
      </p:pic>
      <p:grpSp>
        <p:nvGrpSpPr>
          <p:cNvPr id="233" name="Group 1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34" name="CustomShape 2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CustomShape 3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02</a:t>
              </a:r>
              <a:endParaRPr lang="fr-SN" spc="-1" dirty="0">
                <a:latin typeface="Arial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6055119-1AEB-0359-A5E2-8C0CF302B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1" y="525780"/>
            <a:ext cx="10955657" cy="5806440"/>
          </a:xfrm>
          <a:prstGeom prst="rect">
            <a:avLst/>
          </a:prstGeom>
        </p:spPr>
      </p:pic>
      <p:sp>
        <p:nvSpPr>
          <p:cNvPr id="236" name="CustomShape 4"/>
          <p:cNvSpPr/>
          <p:nvPr/>
        </p:nvSpPr>
        <p:spPr>
          <a:xfrm>
            <a:off x="958108" y="1938420"/>
            <a:ext cx="10348020" cy="2110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020" tIns="30420" rIns="61020" bIns="3042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5250" b="1" spc="-1" dirty="0">
                <a:solidFill>
                  <a:srgbClr val="59B417"/>
                </a:solidFill>
                <a:latin typeface="Calibri"/>
                <a:ea typeface="Calibri"/>
              </a:rPr>
              <a:t>PRESENTATION OF RPAG NETWORK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4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03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6572700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</a:rPr>
              <a:t>THE NETWORK </a:t>
            </a:r>
            <a:r>
              <a:rPr lang="fr-SN" sz="3500" spc="-1" dirty="0">
                <a:solidFill>
                  <a:srgbClr val="92D050"/>
                </a:solidFill>
                <a:latin typeface="Arial"/>
              </a:rPr>
              <a:t>IN NUMBER </a:t>
            </a:r>
          </a:p>
        </p:txBody>
      </p:sp>
      <p:sp>
        <p:nvSpPr>
          <p:cNvPr id="245" name="CustomShape 9"/>
          <p:cNvSpPr/>
          <p:nvPr/>
        </p:nvSpPr>
        <p:spPr>
          <a:xfrm>
            <a:off x="508835" y="1721700"/>
            <a:ext cx="4316400" cy="3738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151515"/>
                </a:solidFill>
                <a:latin typeface="Century Gothic"/>
                <a:ea typeface="Arial"/>
              </a:rPr>
              <a:t>Created on 07</a:t>
            </a:r>
            <a:r>
              <a:rPr lang="en-US" sz="2000" spc="-1" baseline="30000" dirty="0">
                <a:solidFill>
                  <a:srgbClr val="151515"/>
                </a:solidFill>
                <a:latin typeface="Century Gothic"/>
                <a:ea typeface="Arial"/>
              </a:rPr>
              <a:t>th</a:t>
            </a:r>
            <a:r>
              <a:rPr lang="en-US" sz="2000" spc="-1" dirty="0">
                <a:solidFill>
                  <a:srgbClr val="151515"/>
                </a:solidFill>
                <a:latin typeface="Century Gothic"/>
                <a:ea typeface="Arial"/>
              </a:rPr>
              <a:t> of September 2020 in Abidjan.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151515"/>
              </a:solidFill>
              <a:latin typeface="Century Gothic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151515"/>
              </a:solidFill>
              <a:latin typeface="Century Gothic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151515"/>
                </a:solidFill>
                <a:latin typeface="Century Gothic"/>
                <a:ea typeface="Arial"/>
              </a:rPr>
              <a:t>On the website 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151515"/>
                </a:solidFill>
                <a:latin typeface="Century Gothic"/>
                <a:ea typeface="Arial"/>
              </a:rPr>
              <a:t>      </a:t>
            </a:r>
            <a:r>
              <a:rPr lang="en-US" sz="2000" b="1" spc="-1" dirty="0">
                <a:solidFill>
                  <a:srgbClr val="151515"/>
                </a:solidFill>
                <a:latin typeface="Century Gothic"/>
                <a:ea typeface="Arial"/>
              </a:rPr>
              <a:t>980 Individuals</a:t>
            </a:r>
          </a:p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151515"/>
                </a:solidFill>
                <a:latin typeface="Century Gothic"/>
                <a:ea typeface="Arial"/>
              </a:rPr>
              <a:t>      22 company</a:t>
            </a:r>
          </a:p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151515"/>
                </a:solidFill>
                <a:latin typeface="Century Gothic"/>
                <a:ea typeface="Arial"/>
              </a:rPr>
              <a:t>     28 Nationalities</a:t>
            </a:r>
            <a:endParaRPr lang="fr-SN" sz="2000" b="1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SN" sz="1600" b="1" spc="-1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fr-SN" sz="1600" b="1" spc="-1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fr-SN" sz="1600" b="1" spc="-1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fr-SN" sz="1600" b="1" spc="-1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chemeClr val="bg1"/>
                </a:solidFill>
                <a:latin typeface="Century Gothic"/>
              </a:rPr>
              <a:t>Web site : https://rpag.africa</a:t>
            </a:r>
            <a:endParaRPr lang="fr-SN" sz="16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6CF3CF78-B19B-929D-EC54-2666AFF6D332}"/>
              </a:ext>
            </a:extLst>
          </p:cNvPr>
          <p:cNvSpPr/>
          <p:nvPr/>
        </p:nvSpPr>
        <p:spPr>
          <a:xfrm>
            <a:off x="7643958" y="259293"/>
            <a:ext cx="2972447" cy="2916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12 </a:t>
            </a:r>
            <a:r>
              <a:rPr lang="fr-SN" sz="1600" b="1" spc="-1" dirty="0" err="1">
                <a:solidFill>
                  <a:srgbClr val="151515"/>
                </a:solidFill>
                <a:latin typeface="Century Gothic"/>
                <a:ea typeface="Arial"/>
              </a:rPr>
              <a:t>representatives</a:t>
            </a: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country</a:t>
            </a:r>
            <a:endParaRPr lang="fr-SN" sz="1600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CE36B4-5559-9C7B-B223-F0AC4E6BA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58" y="550954"/>
            <a:ext cx="2972447" cy="45848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76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87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88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04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90" name="CustomShape 6"/>
          <p:cNvSpPr/>
          <p:nvPr/>
        </p:nvSpPr>
        <p:spPr>
          <a:xfrm>
            <a:off x="419188" y="692100"/>
            <a:ext cx="3470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7"/>
          <p:cNvSpPr/>
          <p:nvPr/>
        </p:nvSpPr>
        <p:spPr>
          <a:xfrm>
            <a:off x="419188" y="692100"/>
            <a:ext cx="6572700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</a:rPr>
              <a:t>GOVERNANCE </a:t>
            </a:r>
            <a:r>
              <a:rPr lang="fr-SN" sz="3500" spc="-1" dirty="0">
                <a:solidFill>
                  <a:srgbClr val="92D050"/>
                </a:solidFill>
                <a:latin typeface="Arial"/>
              </a:rPr>
              <a:t>BODIES</a:t>
            </a:r>
          </a:p>
        </p:txBody>
      </p:sp>
      <p:sp>
        <p:nvSpPr>
          <p:cNvPr id="293" name="CustomShape 9"/>
          <p:cNvSpPr/>
          <p:nvPr/>
        </p:nvSpPr>
        <p:spPr>
          <a:xfrm>
            <a:off x="512788" y="2129092"/>
            <a:ext cx="11521980" cy="537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The </a:t>
            </a:r>
            <a:r>
              <a:rPr lang="fr-SN" sz="1600" b="1" spc="-1" dirty="0" err="1">
                <a:solidFill>
                  <a:srgbClr val="151515"/>
                </a:solidFill>
                <a:latin typeface="Century Gothic"/>
                <a:ea typeface="Arial"/>
              </a:rPr>
              <a:t>Executive</a:t>
            </a: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</a:t>
            </a:r>
            <a:r>
              <a:rPr lang="fr-SN" sz="1600" b="1" spc="-1" dirty="0" err="1">
                <a:solidFill>
                  <a:srgbClr val="151515"/>
                </a:solidFill>
                <a:latin typeface="Century Gothic"/>
                <a:ea typeface="Arial"/>
              </a:rPr>
              <a:t>Board</a:t>
            </a: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</a:t>
            </a:r>
            <a:endParaRPr lang="fr-SN" sz="16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SN" sz="1600" spc="-1" dirty="0">
              <a:latin typeface="Arial"/>
            </a:endParaRPr>
          </a:p>
        </p:txBody>
      </p:sp>
      <p:pic>
        <p:nvPicPr>
          <p:cNvPr id="294" name="Google Shape;368;p19"/>
          <p:cNvPicPr/>
          <p:nvPr/>
        </p:nvPicPr>
        <p:blipFill>
          <a:blip r:embed="rId2"/>
          <a:stretch/>
        </p:blipFill>
        <p:spPr>
          <a:xfrm>
            <a:off x="151309" y="2560649"/>
            <a:ext cx="1421820" cy="1479600"/>
          </a:xfrm>
          <a:prstGeom prst="rect">
            <a:avLst/>
          </a:prstGeom>
          <a:ln>
            <a:noFill/>
          </a:ln>
        </p:spPr>
      </p:pic>
      <p:pic>
        <p:nvPicPr>
          <p:cNvPr id="295" name="Google Shape;355;p18"/>
          <p:cNvPicPr/>
          <p:nvPr/>
        </p:nvPicPr>
        <p:blipFill>
          <a:blip r:embed="rId3"/>
          <a:srcRect t="20483"/>
          <a:stretch/>
        </p:blipFill>
        <p:spPr>
          <a:xfrm>
            <a:off x="1816300" y="2576129"/>
            <a:ext cx="1120230" cy="1464120"/>
          </a:xfrm>
          <a:prstGeom prst="rect">
            <a:avLst/>
          </a:prstGeom>
          <a:ln>
            <a:noFill/>
          </a:ln>
        </p:spPr>
      </p:pic>
      <p:pic>
        <p:nvPicPr>
          <p:cNvPr id="297" name="Google Shape;329;p16"/>
          <p:cNvPicPr/>
          <p:nvPr/>
        </p:nvPicPr>
        <p:blipFill>
          <a:blip r:embed="rId4"/>
          <a:stretch/>
        </p:blipFill>
        <p:spPr>
          <a:xfrm>
            <a:off x="3177384" y="2583149"/>
            <a:ext cx="1213920" cy="1457100"/>
          </a:xfrm>
          <a:prstGeom prst="rect">
            <a:avLst/>
          </a:prstGeom>
          <a:ln>
            <a:noFill/>
          </a:ln>
        </p:spPr>
      </p:pic>
      <p:pic>
        <p:nvPicPr>
          <p:cNvPr id="298" name="Google Shape;315;p15"/>
          <p:cNvPicPr/>
          <p:nvPr/>
        </p:nvPicPr>
        <p:blipFill>
          <a:blip r:embed="rId5"/>
          <a:stretch/>
        </p:blipFill>
        <p:spPr>
          <a:xfrm>
            <a:off x="4632157" y="2571899"/>
            <a:ext cx="1111500" cy="1457100"/>
          </a:xfrm>
          <a:prstGeom prst="rect">
            <a:avLst/>
          </a:prstGeom>
          <a:ln>
            <a:noFill/>
          </a:ln>
        </p:spPr>
      </p:pic>
      <p:pic>
        <p:nvPicPr>
          <p:cNvPr id="299" name="Google Shape;286;p13"/>
          <p:cNvPicPr/>
          <p:nvPr/>
        </p:nvPicPr>
        <p:blipFill>
          <a:blip r:embed="rId6"/>
          <a:stretch/>
        </p:blipFill>
        <p:spPr>
          <a:xfrm>
            <a:off x="7683807" y="2583149"/>
            <a:ext cx="1473566" cy="1412889"/>
          </a:xfrm>
          <a:prstGeom prst="rect">
            <a:avLst/>
          </a:prstGeom>
          <a:ln>
            <a:noFill/>
          </a:ln>
        </p:spPr>
      </p:pic>
      <p:pic>
        <p:nvPicPr>
          <p:cNvPr id="300" name="Google Shape;273;p12"/>
          <p:cNvPicPr/>
          <p:nvPr/>
        </p:nvPicPr>
        <p:blipFill>
          <a:blip r:embed="rId7"/>
          <a:stretch/>
        </p:blipFill>
        <p:spPr>
          <a:xfrm>
            <a:off x="9383104" y="2557533"/>
            <a:ext cx="1231527" cy="146412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260;p11"/>
          <p:cNvPicPr/>
          <p:nvPr/>
        </p:nvPicPr>
        <p:blipFill>
          <a:blip r:embed="rId8"/>
          <a:stretch/>
        </p:blipFill>
        <p:spPr>
          <a:xfrm>
            <a:off x="10923269" y="2549145"/>
            <a:ext cx="1111499" cy="1491739"/>
          </a:xfrm>
          <a:prstGeom prst="rect">
            <a:avLst/>
          </a:prstGeom>
          <a:ln>
            <a:noFill/>
          </a:ln>
        </p:spPr>
      </p:pic>
      <p:pic>
        <p:nvPicPr>
          <p:cNvPr id="302" name="Google Shape;292;p14"/>
          <p:cNvPicPr/>
          <p:nvPr/>
        </p:nvPicPr>
        <p:blipFill>
          <a:blip r:embed="rId9"/>
          <a:stretch/>
        </p:blipFill>
        <p:spPr>
          <a:xfrm>
            <a:off x="5984510" y="2597819"/>
            <a:ext cx="1473567" cy="1464120"/>
          </a:xfrm>
          <a:prstGeom prst="rect">
            <a:avLst/>
          </a:prstGeom>
          <a:ln>
            <a:noFill/>
          </a:ln>
        </p:spPr>
      </p:pic>
      <p:sp>
        <p:nvSpPr>
          <p:cNvPr id="20" name="CustomShape 9">
            <a:extLst>
              <a:ext uri="{FF2B5EF4-FFF2-40B4-BE49-F238E27FC236}">
                <a16:creationId xmlns:a16="http://schemas.microsoft.com/office/drawing/2014/main" id="{D29E35A2-B1CE-FE0C-86F3-E79079F218FC}"/>
              </a:ext>
            </a:extLst>
          </p:cNvPr>
          <p:cNvSpPr/>
          <p:nvPr/>
        </p:nvSpPr>
        <p:spPr>
          <a:xfrm>
            <a:off x="249808" y="4480553"/>
            <a:ext cx="11940425" cy="476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President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       Vice   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Secretary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Treasurer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   Vice                   Communication         Partnership             Training</a:t>
            </a:r>
          </a:p>
          <a:p>
            <a:pPr>
              <a:lnSpc>
                <a:spcPct val="100000"/>
              </a:lnSpc>
            </a:pP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       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President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General                              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Treasurer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        Manager     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Manager</a:t>
            </a:r>
            <a:r>
              <a:rPr lang="fr-SN" sz="1400" b="1" spc="-1" dirty="0">
                <a:solidFill>
                  <a:srgbClr val="151515"/>
                </a:solidFill>
                <a:latin typeface="Century Gothic"/>
                <a:ea typeface="Arial"/>
              </a:rPr>
              <a:t>               </a:t>
            </a:r>
            <a:r>
              <a:rPr lang="fr-SN" sz="1400" b="1" spc="-1" dirty="0" err="1">
                <a:solidFill>
                  <a:srgbClr val="151515"/>
                </a:solidFill>
                <a:latin typeface="Century Gothic"/>
                <a:ea typeface="Arial"/>
              </a:rPr>
              <a:t>Manager</a:t>
            </a:r>
            <a:endParaRPr lang="fr-SN" sz="1400" spc="-1" dirty="0">
              <a:latin typeface="Arial"/>
            </a:endParaRPr>
          </a:p>
        </p:txBody>
      </p:sp>
      <p:sp>
        <p:nvSpPr>
          <p:cNvPr id="21" name="CustomShape 9">
            <a:extLst>
              <a:ext uri="{FF2B5EF4-FFF2-40B4-BE49-F238E27FC236}">
                <a16:creationId xmlns:a16="http://schemas.microsoft.com/office/drawing/2014/main" id="{D7777428-813F-8AC2-EECC-083E8C27EB08}"/>
              </a:ext>
            </a:extLst>
          </p:cNvPr>
          <p:cNvSpPr/>
          <p:nvPr/>
        </p:nvSpPr>
        <p:spPr>
          <a:xfrm>
            <a:off x="249808" y="4040249"/>
            <a:ext cx="11940425" cy="476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400" spc="-1" dirty="0">
                <a:solidFill>
                  <a:srgbClr val="151515"/>
                </a:solidFill>
                <a:latin typeface="Century Gothic"/>
                <a:ea typeface="Arial"/>
              </a:rPr>
              <a:t> Fabrice IRIE             Dr </a:t>
            </a:r>
            <a:r>
              <a:rPr lang="fr-SN" sz="1400" spc="-1" dirty="0" err="1">
                <a:solidFill>
                  <a:srgbClr val="151515"/>
                </a:solidFill>
                <a:latin typeface="Century Gothic"/>
                <a:ea typeface="Arial"/>
              </a:rPr>
              <a:t>Labaly</a:t>
            </a:r>
            <a:r>
              <a:rPr lang="fr-SN" sz="1400" spc="-1" dirty="0">
                <a:solidFill>
                  <a:srgbClr val="151515"/>
                </a:solidFill>
                <a:latin typeface="Century Gothic"/>
                <a:ea typeface="Arial"/>
              </a:rPr>
              <a:t>            Augustin                Joseph                 ITHRI AIT                       Marie                      Thierno              Amandine </a:t>
            </a:r>
          </a:p>
          <a:p>
            <a:pPr>
              <a:lnSpc>
                <a:spcPct val="100000"/>
              </a:lnSpc>
            </a:pPr>
            <a:r>
              <a:rPr lang="fr-SN" sz="1400" spc="-1" dirty="0">
                <a:solidFill>
                  <a:srgbClr val="151515"/>
                </a:solidFill>
                <a:latin typeface="Century Gothic"/>
                <a:ea typeface="Arial"/>
              </a:rPr>
              <a:t>                                    TOURE               BAMOUNI           AHOULOU                  HOU                       MAKUATE                  DIALLO               NJEUGEUT</a:t>
            </a:r>
            <a:endParaRPr lang="fr-SN" sz="1400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6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05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62" name="CustomShape 6"/>
          <p:cNvSpPr/>
          <p:nvPr/>
        </p:nvSpPr>
        <p:spPr>
          <a:xfrm>
            <a:off x="419188" y="692100"/>
            <a:ext cx="3470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9"/>
          <p:cNvSpPr/>
          <p:nvPr/>
        </p:nvSpPr>
        <p:spPr>
          <a:xfrm>
            <a:off x="419188" y="2248020"/>
            <a:ext cx="11770920" cy="784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The </a:t>
            </a:r>
            <a:r>
              <a:rPr lang="fr-SN" sz="1600" b="1" spc="-1" dirty="0" err="1">
                <a:solidFill>
                  <a:srgbClr val="151515"/>
                </a:solidFill>
                <a:latin typeface="Century Gothic"/>
                <a:ea typeface="Arial"/>
              </a:rPr>
              <a:t>Supervisory</a:t>
            </a: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</a:t>
            </a:r>
            <a:r>
              <a:rPr lang="fr-SN" sz="1600" b="1" spc="-1" dirty="0" err="1">
                <a:solidFill>
                  <a:srgbClr val="151515"/>
                </a:solidFill>
                <a:latin typeface="Century Gothic"/>
                <a:ea typeface="Arial"/>
              </a:rPr>
              <a:t>Board</a:t>
            </a:r>
            <a:endParaRPr lang="fr-SN" sz="1600" b="1" spc="-1" dirty="0">
              <a:solidFill>
                <a:srgbClr val="151515"/>
              </a:solidFill>
              <a:latin typeface="Century Gothic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 </a:t>
            </a:r>
            <a:endParaRPr lang="fr-SN" sz="16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SN" sz="1600" spc="-1" dirty="0">
              <a:latin typeface="Arial"/>
            </a:endParaRPr>
          </a:p>
        </p:txBody>
      </p:sp>
      <p:pic>
        <p:nvPicPr>
          <p:cNvPr id="266" name="Google Shape;368;p19"/>
          <p:cNvPicPr/>
          <p:nvPr/>
        </p:nvPicPr>
        <p:blipFill>
          <a:blip r:embed="rId2"/>
          <a:stretch/>
        </p:blipFill>
        <p:spPr>
          <a:xfrm>
            <a:off x="419188" y="2904300"/>
            <a:ext cx="1084680" cy="1049040"/>
          </a:xfrm>
          <a:prstGeom prst="rect">
            <a:avLst/>
          </a:prstGeom>
          <a:ln>
            <a:noFill/>
          </a:ln>
        </p:spPr>
      </p:pic>
      <p:pic>
        <p:nvPicPr>
          <p:cNvPr id="267" name="Google Shape;355;p18"/>
          <p:cNvPicPr/>
          <p:nvPr/>
        </p:nvPicPr>
        <p:blipFill>
          <a:blip r:embed="rId3"/>
          <a:srcRect t="20483"/>
          <a:stretch/>
        </p:blipFill>
        <p:spPr>
          <a:xfrm>
            <a:off x="1765228" y="2883600"/>
            <a:ext cx="934740" cy="1064700"/>
          </a:xfrm>
          <a:prstGeom prst="rect">
            <a:avLst/>
          </a:prstGeom>
          <a:ln>
            <a:noFill/>
          </a:ln>
        </p:spPr>
      </p:pic>
      <p:pic>
        <p:nvPicPr>
          <p:cNvPr id="268" name="Image 7"/>
          <p:cNvPicPr/>
          <p:nvPr/>
        </p:nvPicPr>
        <p:blipFill>
          <a:blip r:embed="rId4"/>
          <a:stretch/>
        </p:blipFill>
        <p:spPr>
          <a:xfrm>
            <a:off x="2961508" y="2904300"/>
            <a:ext cx="1088640" cy="1088640"/>
          </a:xfrm>
          <a:prstGeom prst="rect">
            <a:avLst/>
          </a:prstGeom>
          <a:ln>
            <a:noFill/>
          </a:ln>
        </p:spPr>
      </p:pic>
      <p:pic>
        <p:nvPicPr>
          <p:cNvPr id="269" name="Google Shape;329;p16"/>
          <p:cNvPicPr/>
          <p:nvPr/>
        </p:nvPicPr>
        <p:blipFill>
          <a:blip r:embed="rId5"/>
          <a:stretch/>
        </p:blipFill>
        <p:spPr>
          <a:xfrm>
            <a:off x="4408888" y="2897280"/>
            <a:ext cx="1020420" cy="1076760"/>
          </a:xfrm>
          <a:prstGeom prst="rect">
            <a:avLst/>
          </a:prstGeom>
          <a:ln>
            <a:noFill/>
          </a:ln>
        </p:spPr>
      </p:pic>
      <p:pic>
        <p:nvPicPr>
          <p:cNvPr id="270" name="Google Shape;315;p15"/>
          <p:cNvPicPr/>
          <p:nvPr/>
        </p:nvPicPr>
        <p:blipFill>
          <a:blip r:embed="rId6"/>
          <a:stretch/>
        </p:blipFill>
        <p:spPr>
          <a:xfrm>
            <a:off x="5788048" y="2946240"/>
            <a:ext cx="841500" cy="1046700"/>
          </a:xfrm>
          <a:prstGeom prst="rect">
            <a:avLst/>
          </a:prstGeom>
          <a:ln>
            <a:noFill/>
          </a:ln>
        </p:spPr>
      </p:pic>
      <p:pic>
        <p:nvPicPr>
          <p:cNvPr id="271" name="Google Shape;286;p13"/>
          <p:cNvPicPr/>
          <p:nvPr/>
        </p:nvPicPr>
        <p:blipFill>
          <a:blip r:embed="rId7"/>
          <a:stretch/>
        </p:blipFill>
        <p:spPr>
          <a:xfrm>
            <a:off x="7017448" y="2955780"/>
            <a:ext cx="1421820" cy="1076760"/>
          </a:xfrm>
          <a:prstGeom prst="rect">
            <a:avLst/>
          </a:prstGeom>
          <a:ln>
            <a:noFill/>
          </a:ln>
        </p:spPr>
      </p:pic>
      <p:pic>
        <p:nvPicPr>
          <p:cNvPr id="272" name="Google Shape;273;p12"/>
          <p:cNvPicPr/>
          <p:nvPr/>
        </p:nvPicPr>
        <p:blipFill>
          <a:blip r:embed="rId8"/>
          <a:stretch/>
        </p:blipFill>
        <p:spPr>
          <a:xfrm>
            <a:off x="8897908" y="2883600"/>
            <a:ext cx="1111500" cy="1127160"/>
          </a:xfrm>
          <a:prstGeom prst="rect">
            <a:avLst/>
          </a:prstGeom>
          <a:ln>
            <a:noFill/>
          </a:ln>
        </p:spPr>
      </p:pic>
      <p:pic>
        <p:nvPicPr>
          <p:cNvPr id="273" name="Google Shape;260;p11"/>
          <p:cNvPicPr/>
          <p:nvPr/>
        </p:nvPicPr>
        <p:blipFill>
          <a:blip r:embed="rId9"/>
          <a:stretch/>
        </p:blipFill>
        <p:spPr>
          <a:xfrm>
            <a:off x="10468948" y="2868120"/>
            <a:ext cx="862380" cy="1166760"/>
          </a:xfrm>
          <a:prstGeom prst="rect">
            <a:avLst/>
          </a:prstGeom>
          <a:ln>
            <a:noFill/>
          </a:ln>
        </p:spPr>
      </p:pic>
      <p:pic>
        <p:nvPicPr>
          <p:cNvPr id="274" name="Image 19"/>
          <p:cNvPicPr/>
          <p:nvPr/>
        </p:nvPicPr>
        <p:blipFill>
          <a:blip r:embed="rId10"/>
          <a:stretch/>
        </p:blipFill>
        <p:spPr>
          <a:xfrm>
            <a:off x="4163008" y="4113720"/>
            <a:ext cx="952200" cy="957780"/>
          </a:xfrm>
          <a:prstGeom prst="rect">
            <a:avLst/>
          </a:prstGeom>
          <a:ln>
            <a:noFill/>
          </a:ln>
        </p:spPr>
      </p:pic>
      <p:pic>
        <p:nvPicPr>
          <p:cNvPr id="275" name="Image 23"/>
          <p:cNvPicPr/>
          <p:nvPr/>
        </p:nvPicPr>
        <p:blipFill>
          <a:blip r:embed="rId11"/>
          <a:stretch/>
        </p:blipFill>
        <p:spPr>
          <a:xfrm>
            <a:off x="6000975" y="4108320"/>
            <a:ext cx="952200" cy="952200"/>
          </a:xfrm>
          <a:prstGeom prst="rect">
            <a:avLst/>
          </a:prstGeom>
          <a:ln>
            <a:noFill/>
          </a:ln>
        </p:spPr>
      </p:pic>
      <p:sp>
        <p:nvSpPr>
          <p:cNvPr id="23" name="CustomShape 7">
            <a:extLst>
              <a:ext uri="{FF2B5EF4-FFF2-40B4-BE49-F238E27FC236}">
                <a16:creationId xmlns:a16="http://schemas.microsoft.com/office/drawing/2014/main" id="{ECEA45B3-B3C4-13A2-5D02-644CF62530CF}"/>
              </a:ext>
            </a:extLst>
          </p:cNvPr>
          <p:cNvSpPr/>
          <p:nvPr/>
        </p:nvSpPr>
        <p:spPr>
          <a:xfrm>
            <a:off x="419188" y="692100"/>
            <a:ext cx="6572700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</a:rPr>
              <a:t>GOVERNANCE </a:t>
            </a:r>
            <a:r>
              <a:rPr lang="fr-SN" sz="3500" spc="-1" dirty="0">
                <a:solidFill>
                  <a:srgbClr val="92D050"/>
                </a:solidFill>
                <a:latin typeface="Arial"/>
              </a:rPr>
              <a:t>BODIES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0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31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06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312" name="CustomShape 6"/>
          <p:cNvSpPr/>
          <p:nvPr/>
        </p:nvSpPr>
        <p:spPr>
          <a:xfrm>
            <a:off x="419188" y="692100"/>
            <a:ext cx="359694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7"/>
          <p:cNvSpPr/>
          <p:nvPr/>
        </p:nvSpPr>
        <p:spPr>
          <a:xfrm>
            <a:off x="419188" y="692100"/>
            <a:ext cx="6572700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  <a:ea typeface="Arial"/>
              </a:rPr>
              <a:t>MISSION VISION </a:t>
            </a:r>
            <a:r>
              <a:rPr lang="fr-SN" sz="3500" spc="-1" dirty="0">
                <a:solidFill>
                  <a:srgbClr val="59B417"/>
                </a:solidFill>
                <a:latin typeface="Arial"/>
                <a:ea typeface="Arial"/>
              </a:rPr>
              <a:t>VALUES</a:t>
            </a:r>
            <a:endParaRPr lang="fr-SN" sz="3500" spc="-1" dirty="0">
              <a:latin typeface="Arial"/>
            </a:endParaRPr>
          </a:p>
        </p:txBody>
      </p:sp>
      <p:sp>
        <p:nvSpPr>
          <p:cNvPr id="314" name="CustomShape 8"/>
          <p:cNvSpPr/>
          <p:nvPr/>
        </p:nvSpPr>
        <p:spPr>
          <a:xfrm>
            <a:off x="419188" y="1738800"/>
            <a:ext cx="11521980" cy="2916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 MISSION</a:t>
            </a:r>
            <a:endParaRPr lang="fr-SN" sz="1600" spc="-1" dirty="0">
              <a:latin typeface="Arial"/>
            </a:endParaRPr>
          </a:p>
        </p:txBody>
      </p:sp>
      <p:sp>
        <p:nvSpPr>
          <p:cNvPr id="315" name="CustomShape 9"/>
          <p:cNvSpPr/>
          <p:nvPr/>
        </p:nvSpPr>
        <p:spPr>
          <a:xfrm>
            <a:off x="419188" y="1949760"/>
            <a:ext cx="10554840" cy="5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151515"/>
                </a:solidFill>
                <a:latin typeface="Century Gothic"/>
                <a:ea typeface="Arial"/>
              </a:rPr>
              <a:t>The mission of the RPAG network is to make use of geomatics to provide solutions adapted to African States.</a:t>
            </a:r>
          </a:p>
        </p:txBody>
      </p:sp>
      <p:sp>
        <p:nvSpPr>
          <p:cNvPr id="316" name="CustomShape 10"/>
          <p:cNvSpPr/>
          <p:nvPr/>
        </p:nvSpPr>
        <p:spPr>
          <a:xfrm>
            <a:off x="419188" y="3298320"/>
            <a:ext cx="10554840" cy="5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151515"/>
                </a:solidFill>
                <a:latin typeface="Century Gothic"/>
                <a:ea typeface="Arial"/>
              </a:rPr>
              <a:t>The vision of the RPAG network is to be the leading provider of geomatics skills and solutions to African states.</a:t>
            </a:r>
          </a:p>
        </p:txBody>
      </p:sp>
      <p:sp>
        <p:nvSpPr>
          <p:cNvPr id="317" name="CustomShape 11"/>
          <p:cNvSpPr/>
          <p:nvPr/>
        </p:nvSpPr>
        <p:spPr>
          <a:xfrm>
            <a:off x="419188" y="4719600"/>
            <a:ext cx="10554840" cy="5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pc="-1" dirty="0">
                <a:solidFill>
                  <a:srgbClr val="151515"/>
                </a:solidFill>
                <a:latin typeface="Century Gothic"/>
                <a:ea typeface="Arial"/>
              </a:rPr>
              <a:t>Innovation, sharing, expertise, </a:t>
            </a:r>
            <a:r>
              <a:rPr lang="fr-SN" spc="-1" dirty="0" err="1">
                <a:solidFill>
                  <a:srgbClr val="151515"/>
                </a:solidFill>
                <a:latin typeface="Century Gothic"/>
                <a:ea typeface="Arial"/>
              </a:rPr>
              <a:t>Africanness</a:t>
            </a:r>
            <a:endParaRPr lang="fr-SN" spc="-1" dirty="0">
              <a:solidFill>
                <a:srgbClr val="151515"/>
              </a:solidFill>
              <a:latin typeface="Century Gothic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SN" spc="-1" dirty="0">
                <a:solidFill>
                  <a:srgbClr val="FFFFFF"/>
                </a:solidFill>
                <a:latin typeface="Century Gothic"/>
                <a:ea typeface="Arial"/>
              </a:rPr>
              <a:t>.</a:t>
            </a:r>
            <a:endParaRPr lang="fr-SN" spc="-1" dirty="0">
              <a:latin typeface="Arial"/>
            </a:endParaRPr>
          </a:p>
        </p:txBody>
      </p:sp>
      <p:sp>
        <p:nvSpPr>
          <p:cNvPr id="318" name="CustomShape 12"/>
          <p:cNvSpPr/>
          <p:nvPr/>
        </p:nvSpPr>
        <p:spPr>
          <a:xfrm>
            <a:off x="419188" y="3031200"/>
            <a:ext cx="11521980" cy="2916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VISION</a:t>
            </a:r>
            <a:endParaRPr lang="fr-SN" sz="1600" spc="-1" dirty="0">
              <a:latin typeface="Arial"/>
            </a:endParaRPr>
          </a:p>
        </p:txBody>
      </p:sp>
      <p:sp>
        <p:nvSpPr>
          <p:cNvPr id="319" name="CustomShape 13"/>
          <p:cNvSpPr/>
          <p:nvPr/>
        </p:nvSpPr>
        <p:spPr>
          <a:xfrm>
            <a:off x="419188" y="4410540"/>
            <a:ext cx="11521980" cy="2916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1600" b="1" spc="-1" dirty="0">
                <a:solidFill>
                  <a:srgbClr val="151515"/>
                </a:solidFill>
                <a:latin typeface="Century Gothic"/>
                <a:ea typeface="Arial"/>
              </a:rPr>
              <a:t>VALUES</a:t>
            </a:r>
            <a:endParaRPr lang="fr-SN" sz="1600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51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352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07</a:t>
              </a:r>
              <a:endParaRPr lang="fr-SN" spc="-1" dirty="0">
                <a:latin typeface="Arial"/>
              </a:endParaRPr>
            </a:p>
          </p:txBody>
        </p:sp>
      </p:grpSp>
      <p:grpSp>
        <p:nvGrpSpPr>
          <p:cNvPr id="354" name="Group 6"/>
          <p:cNvGrpSpPr/>
          <p:nvPr/>
        </p:nvGrpSpPr>
        <p:grpSpPr>
          <a:xfrm>
            <a:off x="1959268" y="2330460"/>
            <a:ext cx="8791020" cy="2264940"/>
            <a:chOff x="3915360" y="4660920"/>
            <a:chExt cx="17582040" cy="4529880"/>
          </a:xfrm>
        </p:grpSpPr>
        <p:sp>
          <p:nvSpPr>
            <p:cNvPr id="355" name="CustomShape 7"/>
            <p:cNvSpPr/>
            <p:nvPr/>
          </p:nvSpPr>
          <p:spPr>
            <a:xfrm>
              <a:off x="3979440" y="4660920"/>
              <a:ext cx="3225240" cy="4490280"/>
            </a:xfrm>
            <a:prstGeom prst="roundRect">
              <a:avLst>
                <a:gd name="adj" fmla="val 2160"/>
              </a:avLst>
            </a:prstGeom>
            <a:gradFill rotWithShape="0">
              <a:gsLst>
                <a:gs pos="0">
                  <a:srgbClr val="CFD5EA"/>
                </a:gs>
                <a:gs pos="50000">
                  <a:srgbClr val="CFD5EA"/>
                </a:gs>
                <a:gs pos="100000">
                  <a:srgbClr val="CFD5EA"/>
                </a:gs>
              </a:gsLst>
              <a:lin ang="16200000"/>
            </a:gradFill>
            <a:ln>
              <a:noFill/>
            </a:ln>
            <a:effectLst>
              <a:outerShdw blurRad="63500" dist="25455" dir="2700000">
                <a:srgbClr val="000000">
                  <a:alpha val="6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CustomShape 8"/>
            <p:cNvSpPr/>
            <p:nvPr/>
          </p:nvSpPr>
          <p:spPr>
            <a:xfrm>
              <a:off x="3915360" y="4700520"/>
              <a:ext cx="3225960" cy="1346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860" tIns="22500" rIns="22860" bIns="2250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50"/>
                </a:spcBef>
              </a:pPr>
              <a:r>
                <a:rPr lang="fr-SN" sz="1400" b="1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P1</a:t>
              </a:r>
              <a:endParaRPr lang="fr-SN" sz="14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spc="-1" dirty="0" err="1">
                  <a:solidFill>
                    <a:srgbClr val="475669"/>
                  </a:solidFill>
                  <a:latin typeface="Century Gothic"/>
                  <a:ea typeface="Century Gothic"/>
                </a:rPr>
                <a:t>Creating</a:t>
              </a:r>
              <a:r>
                <a:rPr lang="fr-SN" sz="1400" spc="-1" dirty="0">
                  <a:solidFill>
                    <a:srgbClr val="475669"/>
                  </a:solidFill>
                  <a:latin typeface="Century Gothic"/>
                  <a:ea typeface="Century Gothic"/>
                </a:rPr>
                <a:t> the network</a:t>
              </a:r>
              <a:endParaRPr lang="fr-SN" sz="1400" spc="-1" dirty="0">
                <a:latin typeface="Arial"/>
              </a:endParaRPr>
            </a:p>
          </p:txBody>
        </p:sp>
        <p:sp>
          <p:nvSpPr>
            <p:cNvPr id="357" name="CustomShape 9"/>
            <p:cNvSpPr/>
            <p:nvPr/>
          </p:nvSpPr>
          <p:spPr>
            <a:xfrm>
              <a:off x="7623720" y="4687200"/>
              <a:ext cx="3225240" cy="4490280"/>
            </a:xfrm>
            <a:prstGeom prst="roundRect">
              <a:avLst>
                <a:gd name="adj" fmla="val 2160"/>
              </a:avLst>
            </a:prstGeom>
            <a:gradFill rotWithShape="0">
              <a:gsLst>
                <a:gs pos="0">
                  <a:srgbClr val="CFD5EA"/>
                </a:gs>
                <a:gs pos="50000">
                  <a:srgbClr val="CFD5EA"/>
                </a:gs>
                <a:gs pos="100000">
                  <a:srgbClr val="CFD5EA"/>
                </a:gs>
              </a:gsLst>
              <a:lin ang="16200000"/>
            </a:gradFill>
            <a:ln>
              <a:noFill/>
            </a:ln>
            <a:effectLst>
              <a:outerShdw blurRad="63500" dist="25455" dir="2700000">
                <a:srgbClr val="000000">
                  <a:alpha val="6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CustomShape 10"/>
            <p:cNvSpPr/>
            <p:nvPr/>
          </p:nvSpPr>
          <p:spPr>
            <a:xfrm>
              <a:off x="7517520" y="4700520"/>
              <a:ext cx="3225960" cy="1346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860" tIns="22500" rIns="22860" bIns="2250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b="1" spc="-1" dirty="0">
                  <a:solidFill>
                    <a:srgbClr val="475669"/>
                  </a:solidFill>
                  <a:latin typeface="Century Gothic"/>
                  <a:ea typeface="Century Gothic"/>
                </a:rPr>
                <a:t>P2</a:t>
              </a:r>
              <a:r>
                <a:rPr lang="fr-SN" sz="1400" spc="-1" dirty="0">
                  <a:solidFill>
                    <a:srgbClr val="475669"/>
                  </a:solidFill>
                  <a:latin typeface="Century Gothic"/>
                  <a:ea typeface="Century Gothic"/>
                </a:rPr>
                <a:t> </a:t>
              </a:r>
              <a:endParaRPr lang="fr-SN" sz="14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spc="-1" dirty="0" err="1">
                  <a:solidFill>
                    <a:srgbClr val="000000"/>
                  </a:solidFill>
                  <a:latin typeface="Century Gothic"/>
                  <a:ea typeface="Century Gothic"/>
                </a:rPr>
                <a:t>Initialization</a:t>
              </a:r>
              <a:endParaRPr lang="fr-SN" sz="1400" spc="-1" dirty="0">
                <a:latin typeface="Arial"/>
              </a:endParaRPr>
            </a:p>
          </p:txBody>
        </p:sp>
        <p:sp>
          <p:nvSpPr>
            <p:cNvPr id="359" name="CustomShape 11"/>
            <p:cNvSpPr/>
            <p:nvPr/>
          </p:nvSpPr>
          <p:spPr>
            <a:xfrm>
              <a:off x="11334600" y="4700520"/>
              <a:ext cx="3225240" cy="4490280"/>
            </a:xfrm>
            <a:prstGeom prst="roundRect">
              <a:avLst>
                <a:gd name="adj" fmla="val 2160"/>
              </a:avLst>
            </a:prstGeom>
            <a:gradFill rotWithShape="0">
              <a:gsLst>
                <a:gs pos="0">
                  <a:srgbClr val="CFD5EA"/>
                </a:gs>
                <a:gs pos="50000">
                  <a:srgbClr val="CFD5EA"/>
                </a:gs>
                <a:gs pos="100000">
                  <a:srgbClr val="CFD5EA"/>
                </a:gs>
              </a:gsLst>
              <a:lin ang="16200000"/>
            </a:gradFill>
            <a:ln>
              <a:noFill/>
            </a:ln>
            <a:effectLst>
              <a:outerShdw blurRad="63500" dist="25455" dir="2700000">
                <a:srgbClr val="000000">
                  <a:alpha val="6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CustomShape 12"/>
            <p:cNvSpPr/>
            <p:nvPr/>
          </p:nvSpPr>
          <p:spPr>
            <a:xfrm>
              <a:off x="11334240" y="4700520"/>
              <a:ext cx="3225960" cy="1346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860" tIns="22500" rIns="22860" bIns="2250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b="1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P3</a:t>
              </a:r>
              <a:endParaRPr lang="fr-SN" sz="14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spc="-1" dirty="0" err="1">
                  <a:solidFill>
                    <a:srgbClr val="000000"/>
                  </a:solidFill>
                  <a:latin typeface="Century Gothic"/>
                  <a:ea typeface="Century Gothic"/>
                </a:rPr>
                <a:t>Needs</a:t>
              </a:r>
              <a:r>
                <a:rPr lang="fr-SN" sz="1400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 Mapping </a:t>
              </a:r>
              <a:endParaRPr lang="fr-SN" sz="1400" spc="-1" dirty="0">
                <a:latin typeface="Arial"/>
              </a:endParaRPr>
            </a:p>
          </p:txBody>
        </p:sp>
        <p:sp>
          <p:nvSpPr>
            <p:cNvPr id="361" name="CustomShape 13"/>
            <p:cNvSpPr/>
            <p:nvPr/>
          </p:nvSpPr>
          <p:spPr>
            <a:xfrm>
              <a:off x="14803560" y="4700520"/>
              <a:ext cx="3225240" cy="4490280"/>
            </a:xfrm>
            <a:prstGeom prst="roundRect">
              <a:avLst>
                <a:gd name="adj" fmla="val 2160"/>
              </a:avLst>
            </a:prstGeom>
            <a:gradFill rotWithShape="0">
              <a:gsLst>
                <a:gs pos="0">
                  <a:srgbClr val="CFD5EA"/>
                </a:gs>
                <a:gs pos="50000">
                  <a:srgbClr val="CFD5EA"/>
                </a:gs>
                <a:gs pos="100000">
                  <a:srgbClr val="CFD5EA"/>
                </a:gs>
              </a:gsLst>
              <a:lin ang="16200000"/>
            </a:gradFill>
            <a:ln>
              <a:noFill/>
            </a:ln>
            <a:effectLst>
              <a:outerShdw blurRad="63500" dist="25455" dir="2700000">
                <a:srgbClr val="000000">
                  <a:alpha val="6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CustomShape 14"/>
            <p:cNvSpPr/>
            <p:nvPr/>
          </p:nvSpPr>
          <p:spPr>
            <a:xfrm>
              <a:off x="14802840" y="4700520"/>
              <a:ext cx="3225960" cy="552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860" tIns="22500" rIns="22860" bIns="2250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b="1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P4</a:t>
              </a:r>
              <a:endParaRPr lang="fr-SN" sz="14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</a:pPr>
              <a:r>
                <a:rPr lang="fr-SN" sz="1400" spc="-1" dirty="0" err="1">
                  <a:solidFill>
                    <a:srgbClr val="000000"/>
                  </a:solidFill>
                  <a:latin typeface="Century Gothic"/>
                  <a:ea typeface="Century Gothic"/>
                </a:rPr>
                <a:t>Build</a:t>
              </a:r>
              <a:r>
                <a:rPr lang="fr-SN" sz="1400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 solutions</a:t>
              </a:r>
              <a:endParaRPr lang="fr-SN" sz="1400" spc="-1" dirty="0">
                <a:latin typeface="Arial"/>
              </a:endParaRPr>
            </a:p>
          </p:txBody>
        </p:sp>
        <p:sp>
          <p:nvSpPr>
            <p:cNvPr id="363" name="CustomShape 15"/>
            <p:cNvSpPr/>
            <p:nvPr/>
          </p:nvSpPr>
          <p:spPr>
            <a:xfrm>
              <a:off x="18272160" y="4700520"/>
              <a:ext cx="3225240" cy="4490280"/>
            </a:xfrm>
            <a:prstGeom prst="roundRect">
              <a:avLst>
                <a:gd name="adj" fmla="val 2160"/>
              </a:avLst>
            </a:prstGeom>
            <a:gradFill rotWithShape="0">
              <a:gsLst>
                <a:gs pos="0">
                  <a:srgbClr val="CFD5EA"/>
                </a:gs>
                <a:gs pos="50000">
                  <a:srgbClr val="CFD5EA"/>
                </a:gs>
                <a:gs pos="100000">
                  <a:srgbClr val="CFD5EA"/>
                </a:gs>
              </a:gsLst>
              <a:lin ang="16200000"/>
            </a:gradFill>
            <a:ln>
              <a:noFill/>
            </a:ln>
            <a:effectLst>
              <a:outerShdw blurRad="63500" dist="25455" dir="2700000">
                <a:srgbClr val="000000">
                  <a:alpha val="6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CustomShape 16"/>
            <p:cNvSpPr/>
            <p:nvPr/>
          </p:nvSpPr>
          <p:spPr>
            <a:xfrm>
              <a:off x="18271440" y="4700520"/>
              <a:ext cx="3225960" cy="1346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860" tIns="22500" rIns="22860" bIns="2250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fr-SN" sz="900" spc="-1" dirty="0">
                <a:latin typeface="Arial"/>
              </a:endParaRPr>
            </a:p>
            <a:p>
              <a:pPr algn="ctr">
                <a:lnSpc>
                  <a:spcPct val="90000"/>
                </a:lnSpc>
                <a:spcBef>
                  <a:spcPts val="50"/>
                </a:spcBef>
              </a:pPr>
              <a:r>
                <a:rPr lang="fr-SN" sz="1400" b="1" spc="-1" dirty="0">
                  <a:solidFill>
                    <a:srgbClr val="000000"/>
                  </a:solidFill>
                  <a:latin typeface="Century Gothic"/>
                  <a:ea typeface="Century Gothic"/>
                </a:rPr>
                <a:t>P5</a:t>
              </a:r>
            </a:p>
            <a:p>
              <a:pPr algn="ctr">
                <a:lnSpc>
                  <a:spcPct val="90000"/>
                </a:lnSpc>
                <a:spcBef>
                  <a:spcPts val="50"/>
                </a:spcBef>
              </a:pPr>
              <a:r>
                <a:rPr lang="en-US" sz="1400" spc="-1" dirty="0">
                  <a:solidFill>
                    <a:srgbClr val="000000"/>
                  </a:solidFill>
                  <a:latin typeface="Century Gothic"/>
                </a:rPr>
                <a:t>Consolidation and Valorization of results</a:t>
              </a:r>
              <a:endParaRPr lang="fr-SN" sz="1400" spc="-1" dirty="0">
                <a:solidFill>
                  <a:srgbClr val="000000"/>
                </a:solidFill>
                <a:latin typeface="Century Gothic"/>
              </a:endParaRPr>
            </a:p>
          </p:txBody>
        </p:sp>
      </p:grpSp>
      <p:sp>
        <p:nvSpPr>
          <p:cNvPr id="365" name="CustomShape 17"/>
          <p:cNvSpPr/>
          <p:nvPr/>
        </p:nvSpPr>
        <p:spPr>
          <a:xfrm>
            <a:off x="1857748" y="4197240"/>
            <a:ext cx="9341640" cy="783360"/>
          </a:xfrm>
          <a:prstGeom prst="rightArrow">
            <a:avLst>
              <a:gd name="adj1" fmla="val 21083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DFE6B7"/>
              </a:gs>
            </a:gsLst>
            <a:lin ang="0"/>
          </a:gradFill>
          <a:ln w="25560">
            <a:solidFill>
              <a:srgbClr val="006F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18"/>
          <p:cNvSpPr/>
          <p:nvPr/>
        </p:nvSpPr>
        <p:spPr>
          <a:xfrm>
            <a:off x="465988" y="773820"/>
            <a:ext cx="1443420" cy="59436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19"/>
          <p:cNvSpPr/>
          <p:nvPr/>
        </p:nvSpPr>
        <p:spPr>
          <a:xfrm>
            <a:off x="526288" y="773820"/>
            <a:ext cx="7450560" cy="59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600" spc="-1" dirty="0">
                <a:solidFill>
                  <a:srgbClr val="59B417"/>
                </a:solidFill>
                <a:latin typeface="Arial"/>
                <a:ea typeface="Arial"/>
              </a:rPr>
              <a:t>STRATEGIC PLAN</a:t>
            </a:r>
            <a:endParaRPr lang="fr-SN" sz="3600" spc="-1" dirty="0">
              <a:latin typeface="Arial"/>
            </a:endParaRPr>
          </a:p>
        </p:txBody>
      </p:sp>
      <p:pic>
        <p:nvPicPr>
          <p:cNvPr id="368" name="Google Shape;400;p21"/>
          <p:cNvPicPr/>
          <p:nvPr/>
        </p:nvPicPr>
        <p:blipFill>
          <a:blip r:embed="rId2"/>
          <a:stretch/>
        </p:blipFill>
        <p:spPr>
          <a:xfrm>
            <a:off x="4131508" y="3541320"/>
            <a:ext cx="721080" cy="721080"/>
          </a:xfrm>
          <a:prstGeom prst="rect">
            <a:avLst/>
          </a:prstGeom>
          <a:ln>
            <a:noFill/>
          </a:ln>
        </p:spPr>
      </p:pic>
      <p:pic>
        <p:nvPicPr>
          <p:cNvPr id="369" name="Google Shape;401;p21"/>
          <p:cNvPicPr/>
          <p:nvPr/>
        </p:nvPicPr>
        <p:blipFill>
          <a:blip r:embed="rId3"/>
          <a:stretch/>
        </p:blipFill>
        <p:spPr>
          <a:xfrm>
            <a:off x="7899448" y="3634560"/>
            <a:ext cx="640980" cy="640980"/>
          </a:xfrm>
          <a:prstGeom prst="rect">
            <a:avLst/>
          </a:prstGeom>
          <a:ln>
            <a:noFill/>
          </a:ln>
        </p:spPr>
      </p:pic>
      <p:pic>
        <p:nvPicPr>
          <p:cNvPr id="370" name="Google Shape;402;p21"/>
          <p:cNvPicPr/>
          <p:nvPr/>
        </p:nvPicPr>
        <p:blipFill>
          <a:blip r:embed="rId4"/>
          <a:stretch/>
        </p:blipFill>
        <p:spPr>
          <a:xfrm>
            <a:off x="9623488" y="3646440"/>
            <a:ext cx="640980" cy="640980"/>
          </a:xfrm>
          <a:prstGeom prst="rect">
            <a:avLst/>
          </a:prstGeom>
          <a:ln>
            <a:noFill/>
          </a:ln>
        </p:spPr>
      </p:pic>
      <p:pic>
        <p:nvPicPr>
          <p:cNvPr id="371" name="Google Shape;404;p21"/>
          <p:cNvPicPr/>
          <p:nvPr/>
        </p:nvPicPr>
        <p:blipFill>
          <a:blip r:embed="rId5"/>
          <a:stretch/>
        </p:blipFill>
        <p:spPr>
          <a:xfrm>
            <a:off x="6154708" y="3581460"/>
            <a:ext cx="640980" cy="640980"/>
          </a:xfrm>
          <a:prstGeom prst="rect">
            <a:avLst/>
          </a:prstGeom>
          <a:ln>
            <a:noFill/>
          </a:ln>
        </p:spPr>
      </p:pic>
      <p:pic>
        <p:nvPicPr>
          <p:cNvPr id="372" name="Google Shape;405;p21"/>
          <p:cNvPicPr/>
          <p:nvPr/>
        </p:nvPicPr>
        <p:blipFill>
          <a:blip r:embed="rId6"/>
          <a:stretch/>
        </p:blipFill>
        <p:spPr>
          <a:xfrm>
            <a:off x="2445268" y="3480480"/>
            <a:ext cx="640980" cy="640980"/>
          </a:xfrm>
          <a:prstGeom prst="rect">
            <a:avLst/>
          </a:prstGeom>
          <a:ln>
            <a:noFill/>
          </a:ln>
        </p:spPr>
      </p:pic>
      <p:sp>
        <p:nvSpPr>
          <p:cNvPr id="373" name="CustomShape 20"/>
          <p:cNvSpPr/>
          <p:nvPr/>
        </p:nvSpPr>
        <p:spPr>
          <a:xfrm>
            <a:off x="512788" y="1574100"/>
            <a:ext cx="5040720" cy="460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2700" spc="-1" dirty="0">
                <a:solidFill>
                  <a:srgbClr val="151515"/>
                </a:solidFill>
                <a:latin typeface="Century Gothic"/>
                <a:ea typeface="Century Gothic"/>
              </a:rPr>
              <a:t>THE DIFFERENT PHASES</a:t>
            </a:r>
          </a:p>
        </p:txBody>
      </p:sp>
      <p:pic>
        <p:nvPicPr>
          <p:cNvPr id="3" name="Image 2" descr="Une image contenant texte, plante, clipart&#10;&#10;Description générée automatiquement">
            <a:extLst>
              <a:ext uri="{FF2B5EF4-FFF2-40B4-BE49-F238E27FC236}">
                <a16:creationId xmlns:a16="http://schemas.microsoft.com/office/drawing/2014/main" id="{6AEA29BB-F469-5BB1-49A0-45A2789D5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83" y="4473180"/>
            <a:ext cx="457143" cy="457143"/>
          </a:xfrm>
          <a:prstGeom prst="rect">
            <a:avLst/>
          </a:prstGeom>
        </p:spPr>
      </p:pic>
      <p:pic>
        <p:nvPicPr>
          <p:cNvPr id="34" name="Image 33" descr="Une image contenant texte, plante, clipart&#10;&#10;Description générée automatiquement">
            <a:extLst>
              <a:ext uri="{FF2B5EF4-FFF2-40B4-BE49-F238E27FC236}">
                <a16:creationId xmlns:a16="http://schemas.microsoft.com/office/drawing/2014/main" id="{E2662114-66CF-C1C5-5AFA-B3A112390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51" y="4502531"/>
            <a:ext cx="457143" cy="457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F3EC89-74C8-67D7-6B49-7299A92BE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84" y="4114956"/>
            <a:ext cx="1119124" cy="11191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D1F2B24E-8961-BD04-AD01-E473B5B34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65" y="1442260"/>
            <a:ext cx="1889668" cy="1880717"/>
          </a:xfrm>
          <a:prstGeom prst="rect">
            <a:avLst/>
          </a:prstGeom>
        </p:spPr>
      </p:pic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9" name="Group 3"/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240" name="CustomShape 4"/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5"/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8</a:t>
              </a:r>
              <a:endParaRPr lang="fr-SN" spc="-1" dirty="0">
                <a:latin typeface="Arial"/>
              </a:endParaRPr>
            </a:p>
          </p:txBody>
        </p:sp>
      </p:grp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9396251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  <a:ea typeface="Arial"/>
              </a:rPr>
              <a:t>PARTNERSHIP </a:t>
            </a:r>
            <a:endParaRPr lang="fr-SN" sz="3500" spc="-1" dirty="0">
              <a:latin typeface="Arial"/>
            </a:endParaRPr>
          </a:p>
        </p:txBody>
      </p:sp>
      <p:pic>
        <p:nvPicPr>
          <p:cNvPr id="2" name="Image 2" descr="Une image contenant texte, personne, gens, posant&#10;&#10;Description générée automatiquement">
            <a:extLst>
              <a:ext uri="{FF2B5EF4-FFF2-40B4-BE49-F238E27FC236}">
                <a16:creationId xmlns:a16="http://schemas.microsoft.com/office/drawing/2014/main" id="{9D7B0684-D00C-47F5-880D-D4907DE4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8" y="1458883"/>
            <a:ext cx="1879867" cy="1880717"/>
          </a:xfrm>
          <a:prstGeom prst="rect">
            <a:avLst/>
          </a:prstGeom>
        </p:spPr>
      </p:pic>
      <p:pic>
        <p:nvPicPr>
          <p:cNvPr id="8" name="Image 4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891590B5-54F5-A434-7A66-9DEC0E436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744" y="1460920"/>
            <a:ext cx="1923860" cy="1913965"/>
          </a:xfrm>
          <a:prstGeom prst="rect">
            <a:avLst/>
          </a:prstGeom>
        </p:spPr>
      </p:pic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8D4E2005-82B2-C73D-F462-2F2AEFED4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92" y="1460920"/>
            <a:ext cx="1913965" cy="1913965"/>
          </a:xfrm>
          <a:prstGeom prst="rect">
            <a:avLst/>
          </a:prstGeom>
        </p:spPr>
      </p:pic>
      <p:pic>
        <p:nvPicPr>
          <p:cNvPr id="12" name="Image 11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DB4F68EB-6084-861C-0A74-F4B414EF4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30" y="1434780"/>
            <a:ext cx="1888198" cy="18881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17A984-45F8-D4EB-4D99-2E5B48F29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02" y="3535024"/>
            <a:ext cx="1913100" cy="1913965"/>
          </a:xfrm>
          <a:prstGeom prst="rect">
            <a:avLst/>
          </a:prstGeom>
        </p:spPr>
      </p:pic>
      <p:pic>
        <p:nvPicPr>
          <p:cNvPr id="5" name="Image 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27BCAFAF-929E-4EC5-7ED4-74D5760F7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827" y="3553324"/>
            <a:ext cx="1855407" cy="1877363"/>
          </a:xfrm>
          <a:prstGeom prst="rect">
            <a:avLst/>
          </a:prstGeom>
        </p:spPr>
      </p:pic>
      <p:pic>
        <p:nvPicPr>
          <p:cNvPr id="7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B326028-8F41-03AC-CD56-D0D93D312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058" y="3559656"/>
            <a:ext cx="1893099" cy="1913965"/>
          </a:xfrm>
          <a:prstGeom prst="rect">
            <a:avLst/>
          </a:prstGeom>
        </p:spPr>
      </p:pic>
      <p:sp>
        <p:nvSpPr>
          <p:cNvPr id="4" name="Google Shape;144;g8d62458081_1_28">
            <a:extLst>
              <a:ext uri="{FF2B5EF4-FFF2-40B4-BE49-F238E27FC236}">
                <a16:creationId xmlns:a16="http://schemas.microsoft.com/office/drawing/2014/main" id="{8F900B93-2420-1C76-7085-728B14A87CC1}"/>
              </a:ext>
            </a:extLst>
          </p:cNvPr>
          <p:cNvSpPr txBox="1"/>
          <p:nvPr/>
        </p:nvSpPr>
        <p:spPr>
          <a:xfrm>
            <a:off x="4794965" y="824330"/>
            <a:ext cx="2604318" cy="31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fr-FR" sz="2400" b="1" dirty="0">
                <a:latin typeface="Century Gothic"/>
                <a:ea typeface="Century Gothic"/>
                <a:cs typeface="Century Gothic"/>
                <a:sym typeface="Century Gothic"/>
              </a:rPr>
              <a:t>8 partnerships</a:t>
            </a:r>
            <a:endParaRPr sz="2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7151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588" y="5423760"/>
            <a:ext cx="12188520" cy="1433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 rot="5400000">
            <a:off x="5952748" y="-814500"/>
            <a:ext cx="286920" cy="12188520"/>
          </a:xfrm>
          <a:prstGeom prst="rect">
            <a:avLst/>
          </a:prstGeom>
          <a:solidFill>
            <a:srgbClr val="59B417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6"/>
          <p:cNvSpPr/>
          <p:nvPr/>
        </p:nvSpPr>
        <p:spPr>
          <a:xfrm>
            <a:off x="419188" y="692100"/>
            <a:ext cx="3506220" cy="578880"/>
          </a:xfrm>
          <a:prstGeom prst="rect">
            <a:avLst/>
          </a:prstGeom>
          <a:solidFill>
            <a:srgbClr val="0126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7"/>
          <p:cNvSpPr/>
          <p:nvPr/>
        </p:nvSpPr>
        <p:spPr>
          <a:xfrm>
            <a:off x="419188" y="692100"/>
            <a:ext cx="9396251" cy="584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000" tIns="22500" rIns="45000" bIns="22500">
            <a:spAutoFit/>
          </a:bodyPr>
          <a:lstStyle/>
          <a:p>
            <a:pPr>
              <a:lnSpc>
                <a:spcPct val="100000"/>
              </a:lnSpc>
            </a:pPr>
            <a:r>
              <a:rPr lang="fr-SN" sz="3500" spc="-1" dirty="0">
                <a:solidFill>
                  <a:srgbClr val="FFFFFF"/>
                </a:solidFill>
                <a:latin typeface="Arial"/>
                <a:ea typeface="Arial"/>
              </a:rPr>
              <a:t>GEOTALK</a:t>
            </a:r>
            <a:endParaRPr lang="fr-SN" sz="3500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026" name="Picture 2" descr="May be a graphic of 7 people and text that says 'Speakers: Geo Taik ॐ UN-GGIM: AFRICA INFORI CO-ORGANISED WITH THE UNITED NATIONS GLOBAL GEOSPATIAL INFORMATION MANAGEMENT FOR AFRICA (UN-GGIM: AFRICA). Nagabila HALIDOU BURKINAFASO Mr Fernand BALE ographic| Magemeso BRAHIM UGANDA Joseph D. DODO NIGERIA nomic የመN André NONGUIERMA UN-ECA S”cn wabbm Online on ZOOM 29 Jun 2023 11AM-1PM TOPIC: OVERVIEW OF GEODETIC NETWORKS AND IMPLEMENTATION OF ITRF IN AFRICA: HISTORY, CHALLENGES AND PERSPECTIVES Moderators: Deputy Business Develope Abdoulaye BELEM AFRIGIST'">
            <a:extLst>
              <a:ext uri="{FF2B5EF4-FFF2-40B4-BE49-F238E27FC236}">
                <a16:creationId xmlns:a16="http://schemas.microsoft.com/office/drawing/2014/main" id="{0863FB4E-80B0-D78D-7722-195FA047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8" y="1383248"/>
            <a:ext cx="2045752" cy="20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192EEA2A-4A01-130C-3275-43315F01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56" y="1434779"/>
            <a:ext cx="2314630" cy="20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AB77ECB2-F2B9-C47F-9182-03272C14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98" y="1440726"/>
            <a:ext cx="2212531" cy="15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ut être une image de 7 personnes et texte">
            <a:extLst>
              <a:ext uri="{FF2B5EF4-FFF2-40B4-BE49-F238E27FC236}">
                <a16:creationId xmlns:a16="http://schemas.microsoft.com/office/drawing/2014/main" id="{B7E5539F-ED40-9B12-0FCE-C954C87F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744" y="1434779"/>
            <a:ext cx="2268413" cy="186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 photo description available.">
            <a:extLst>
              <a:ext uri="{FF2B5EF4-FFF2-40B4-BE49-F238E27FC236}">
                <a16:creationId xmlns:a16="http://schemas.microsoft.com/office/drawing/2014/main" id="{901E336F-DDF6-4EC9-E561-DA5DD008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372" y="1424423"/>
            <a:ext cx="2605854" cy="21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photo description available.">
            <a:extLst>
              <a:ext uri="{FF2B5EF4-FFF2-40B4-BE49-F238E27FC236}">
                <a16:creationId xmlns:a16="http://schemas.microsoft.com/office/drawing/2014/main" id="{CB2C40ED-DF79-170C-9089-DAA2868B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8" y="3586997"/>
            <a:ext cx="2795752" cy="15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photo description available.">
            <a:extLst>
              <a:ext uri="{FF2B5EF4-FFF2-40B4-BE49-F238E27FC236}">
                <a16:creationId xmlns:a16="http://schemas.microsoft.com/office/drawing/2014/main" id="{A9D567FB-FD67-B0EC-24A7-1BF4BDF5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02" y="3586997"/>
            <a:ext cx="2605854" cy="14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4;g8d62458081_1_28">
            <a:extLst>
              <a:ext uri="{FF2B5EF4-FFF2-40B4-BE49-F238E27FC236}">
                <a16:creationId xmlns:a16="http://schemas.microsoft.com/office/drawing/2014/main" id="{00F1E31F-CAD8-E678-E819-4C07A12A53F0}"/>
              </a:ext>
            </a:extLst>
          </p:cNvPr>
          <p:cNvSpPr txBox="1"/>
          <p:nvPr/>
        </p:nvSpPr>
        <p:spPr>
          <a:xfrm>
            <a:off x="4794965" y="824330"/>
            <a:ext cx="2604318" cy="31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fr-FR" sz="2400" b="1" dirty="0">
                <a:latin typeface="Century Gothic"/>
                <a:ea typeface="Century Gothic"/>
                <a:cs typeface="Century Gothic"/>
                <a:sym typeface="Century Gothic"/>
              </a:rPr>
              <a:t>7 geotalks</a:t>
            </a:r>
            <a:endParaRPr sz="2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59E8E8-3CBC-F01B-FC1B-04289CC0F4F4}"/>
              </a:ext>
            </a:extLst>
          </p:cNvPr>
          <p:cNvGrpSpPr/>
          <p:nvPr/>
        </p:nvGrpSpPr>
        <p:grpSpPr>
          <a:xfrm>
            <a:off x="11199748" y="400860"/>
            <a:ext cx="571860" cy="572760"/>
            <a:chOff x="22396320" y="801720"/>
            <a:chExt cx="1143720" cy="1145520"/>
          </a:xfrm>
        </p:grpSpPr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2235CCFB-E061-D901-0008-B35B2F1FC79D}"/>
                </a:ext>
              </a:extLst>
            </p:cNvPr>
            <p:cNvSpPr/>
            <p:nvPr/>
          </p:nvSpPr>
          <p:spPr>
            <a:xfrm>
              <a:off x="22396320" y="801720"/>
              <a:ext cx="1143720" cy="1145520"/>
            </a:xfrm>
            <a:prstGeom prst="roundRect">
              <a:avLst>
                <a:gd name="adj" fmla="val 2433"/>
              </a:avLst>
            </a:prstGeom>
            <a:solidFill>
              <a:srgbClr val="C9C9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5">
              <a:extLst>
                <a:ext uri="{FF2B5EF4-FFF2-40B4-BE49-F238E27FC236}">
                  <a16:creationId xmlns:a16="http://schemas.microsoft.com/office/drawing/2014/main" id="{4916BF31-9C1C-EE7A-021D-100360DBD317}"/>
                </a:ext>
              </a:extLst>
            </p:cNvPr>
            <p:cNvSpPr/>
            <p:nvPr/>
          </p:nvSpPr>
          <p:spPr>
            <a:xfrm>
              <a:off x="22609080" y="1051560"/>
              <a:ext cx="718560" cy="64487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000" tIns="22500" rIns="45000" bIns="225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SN" spc="-1" dirty="0">
                  <a:solidFill>
                    <a:srgbClr val="292929"/>
                  </a:solidFill>
                  <a:latin typeface="Lato Light"/>
                  <a:ea typeface="Lato Light"/>
                </a:rPr>
                <a:t>9</a:t>
              </a:r>
              <a:endParaRPr lang="fr-SN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8019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348</Words>
  <Application>Microsoft Office PowerPoint</Application>
  <PresentationFormat>Grand écran</PresentationFormat>
  <Paragraphs>93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Lato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e075391</dc:creator>
  <cp:lastModifiedBy>e075391</cp:lastModifiedBy>
  <cp:revision>21</cp:revision>
  <dcterms:created xsi:type="dcterms:W3CDTF">2023-08-16T21:03:22Z</dcterms:created>
  <dcterms:modified xsi:type="dcterms:W3CDTF">2023-08-17T09:49:09Z</dcterms:modified>
</cp:coreProperties>
</file>