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9" r:id="rId2"/>
    <p:sldId id="256" r:id="rId3"/>
    <p:sldId id="257" r:id="rId4"/>
    <p:sldId id="258" r:id="rId5"/>
    <p:sldId id="259" r:id="rId6"/>
    <p:sldId id="260" r:id="rId7"/>
    <p:sldId id="270" r:id="rId8"/>
    <p:sldId id="261" r:id="rId9"/>
    <p:sldId id="262" r:id="rId10"/>
    <p:sldId id="263" r:id="rId11"/>
    <p:sldId id="264" r:id="rId12"/>
    <p:sldId id="265" r:id="rId13"/>
    <p:sldId id="266" r:id="rId14"/>
    <p:sldId id="267" r:id="rId15"/>
    <p:sldId id="268" r:id="rId16"/>
  </p:sldIdLst>
  <p:sldSz cx="18288000" cy="10287000"/>
  <p:notesSz cx="6858000" cy="9144000"/>
  <p:embeddedFontLst>
    <p:embeddedFont>
      <p:font typeface="Antonio Bold" panose="020B0604020202020204" charset="0"/>
      <p:regular r:id="rId17"/>
    </p:embeddedFont>
    <p:embeddedFont>
      <p:font typeface="Calibri" panose="020F0502020204030204" pitchFamily="34" charset="0"/>
      <p:regular r:id="rId18"/>
      <p:bold r:id="rId19"/>
      <p:italic r:id="rId20"/>
      <p:boldItalic r:id="rId21"/>
    </p:embeddedFont>
    <p:embeddedFont>
      <p:font typeface="Canva Student Font" panose="020B0604020202020204" charset="0"/>
      <p:regular r:id="rId22"/>
    </p:embeddedFont>
    <p:embeddedFont>
      <p:font typeface="Cerebri Bold" panose="020B0604020202020204" charset="0"/>
      <p:regular r:id="rId23"/>
    </p:embeddedFont>
    <p:embeddedFont>
      <p:font typeface="Cooper Hewitt" panose="020B0604020202020204" charset="0"/>
      <p:regular r:id="rId24"/>
    </p:embeddedFont>
    <p:embeddedFont>
      <p:font typeface="Cooper Hewitt Bold" panose="020B0604020202020204" charset="0"/>
      <p:regular r:id="rId25"/>
    </p:embeddedFont>
    <p:embeddedFont>
      <p:font typeface="Garet" panose="020B0604020202020204" charset="0"/>
      <p:regular r:id="rId26"/>
    </p:embeddedFont>
    <p:embeddedFont>
      <p:font typeface="Glacial Indifference" panose="020B0604020202020204" charset="0"/>
      <p:regular r:id="rId27"/>
    </p:embeddedFont>
    <p:embeddedFont>
      <p:font typeface="Kollektif" panose="020B0604020202020204" charset="0"/>
      <p:regular r:id="rId28"/>
    </p:embeddedFont>
    <p:embeddedFont>
      <p:font typeface="Kollektif Bold" panose="020B0604020202020204" charset="0"/>
      <p:regular r:id="rId29"/>
    </p:embeddedFont>
    <p:embeddedFont>
      <p:font typeface="Lastica Bold" panose="020B0604020202020204" charset="0"/>
      <p:regular r:id="rId30"/>
    </p:embeddedFont>
    <p:embeddedFont>
      <p:font typeface="League Spartan" panose="020B0604020202020204" charset="0"/>
      <p:regular r:id="rId31"/>
    </p:embeddedFont>
    <p:embeddedFont>
      <p:font typeface="Open Sans Bold" panose="020B0604020202020204" charset="0"/>
      <p:regular r:id="rId32"/>
    </p:embeddedFont>
    <p:embeddedFont>
      <p:font typeface="Open Sans Bold Bold" panose="020B0604020202020204" charset="0"/>
      <p:regular r:id="rId33"/>
    </p:embeddedFont>
    <p:embeddedFont>
      <p:font typeface="Open Sans Light" panose="020B0306030504020204" pitchFamily="34" charset="0"/>
      <p:regular r:id="rId34"/>
      <p:italic r:id="rId35"/>
    </p:embeddedFont>
    <p:embeddedFont>
      <p:font typeface="Oswald Bold" panose="020B0604020202020204" charset="0"/>
      <p:regular r:id="rId36"/>
    </p:embeddedFont>
    <p:embeddedFont>
      <p:font typeface="Poppins" panose="00000500000000000000" pitchFamily="2" charset="0"/>
      <p:regular r:id="rId37"/>
      <p:bold r:id="rId38"/>
      <p:italic r:id="rId39"/>
      <p:boldItalic r:id="rId40"/>
    </p:embeddedFont>
    <p:embeddedFont>
      <p:font typeface="Poppins Light" panose="00000400000000000000" pitchFamily="2" charset="0"/>
      <p:regular r:id="rId41"/>
      <p:italic r:id="rId42"/>
    </p:embeddedFont>
    <p:embeddedFont>
      <p:font typeface="Poppins Light Italics" panose="020B0604020202020204"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85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9" Type="http://schemas.openxmlformats.org/officeDocument/2006/relationships/font" Target="fonts/font23.fntdata"/><Relationship Id="rId21" Type="http://schemas.openxmlformats.org/officeDocument/2006/relationships/font" Target="fonts/font5.fntdata"/><Relationship Id="rId34" Type="http://schemas.openxmlformats.org/officeDocument/2006/relationships/font" Target="fonts/font18.fntdata"/><Relationship Id="rId42" Type="http://schemas.openxmlformats.org/officeDocument/2006/relationships/font" Target="fonts/font26.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font" Target="fonts/font21.fntdata"/><Relationship Id="rId40" Type="http://schemas.openxmlformats.org/officeDocument/2006/relationships/font" Target="fonts/font24.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font" Target="fonts/font20.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font" Target="fonts/font15.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font" Target="fonts/font19.fntdata"/><Relationship Id="rId43" Type="http://schemas.openxmlformats.org/officeDocument/2006/relationships/font" Target="fonts/font27.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38" Type="http://schemas.openxmlformats.org/officeDocument/2006/relationships/font" Target="fonts/font22.fntdata"/><Relationship Id="rId46" Type="http://schemas.openxmlformats.org/officeDocument/2006/relationships/theme" Target="theme/theme1.xml"/><Relationship Id="rId20" Type="http://schemas.openxmlformats.org/officeDocument/2006/relationships/font" Target="fonts/font4.fntdata"/><Relationship Id="rId41" Type="http://schemas.openxmlformats.org/officeDocument/2006/relationships/font" Target="fonts/font25.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jpeg"/><Relationship Id="rId5" Type="http://schemas.openxmlformats.org/officeDocument/2006/relationships/image" Target="../media/image27.svg"/><Relationship Id="rId10" Type="http://schemas.openxmlformats.org/officeDocument/2006/relationships/image" Target="../media/image32.jpeg"/><Relationship Id="rId4" Type="http://schemas.openxmlformats.org/officeDocument/2006/relationships/image" Target="../media/image26.png"/><Relationship Id="rId9" Type="http://schemas.openxmlformats.org/officeDocument/2006/relationships/image" Target="../media/image31.sv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3" Type="http://schemas.openxmlformats.org/officeDocument/2006/relationships/image" Target="../media/image35.svg"/><Relationship Id="rId7" Type="http://schemas.openxmlformats.org/officeDocument/2006/relationships/image" Target="../media/image39.svg"/><Relationship Id="rId12" Type="http://schemas.openxmlformats.org/officeDocument/2006/relationships/image" Target="../media/image44.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7.sv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svg"/></Relationships>
</file>

<file path=ppt/slides/_rels/slide1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7567" r="-17567"/>
            </a:stretch>
          </a:blipFill>
        </p:spPr>
      </p:sp>
      <p:sp>
        <p:nvSpPr>
          <p:cNvPr id="3" name="Freeform 3"/>
          <p:cNvSpPr/>
          <p:nvPr/>
        </p:nvSpPr>
        <p:spPr>
          <a:xfrm>
            <a:off x="1497218" y="0"/>
            <a:ext cx="6670707" cy="779902"/>
          </a:xfrm>
          <a:custGeom>
            <a:avLst/>
            <a:gdLst/>
            <a:ahLst/>
            <a:cxnLst/>
            <a:rect l="l" t="t" r="r" b="b"/>
            <a:pathLst>
              <a:path w="6670707" h="779902">
                <a:moveTo>
                  <a:pt x="0" y="0"/>
                </a:moveTo>
                <a:lnTo>
                  <a:pt x="6670708" y="0"/>
                </a:lnTo>
                <a:lnTo>
                  <a:pt x="6670708" y="779902"/>
                </a:lnTo>
                <a:lnTo>
                  <a:pt x="0" y="779902"/>
                </a:lnTo>
                <a:lnTo>
                  <a:pt x="0" y="0"/>
                </a:lnTo>
                <a:close/>
              </a:path>
            </a:pathLst>
          </a:custGeom>
          <a:blipFill>
            <a:blip r:embed="rId3"/>
            <a:stretch>
              <a:fillRect b="-1213"/>
            </a:stretch>
          </a:blipFill>
        </p:spPr>
      </p:sp>
      <p:sp>
        <p:nvSpPr>
          <p:cNvPr id="4" name="Freeform 4"/>
          <p:cNvSpPr/>
          <p:nvPr/>
        </p:nvSpPr>
        <p:spPr>
          <a:xfrm>
            <a:off x="0" y="0"/>
            <a:ext cx="1497218" cy="779902"/>
          </a:xfrm>
          <a:custGeom>
            <a:avLst/>
            <a:gdLst/>
            <a:ahLst/>
            <a:cxnLst/>
            <a:rect l="l" t="t" r="r" b="b"/>
            <a:pathLst>
              <a:path w="1497218" h="779902">
                <a:moveTo>
                  <a:pt x="0" y="0"/>
                </a:moveTo>
                <a:lnTo>
                  <a:pt x="1497218" y="0"/>
                </a:lnTo>
                <a:lnTo>
                  <a:pt x="1497218" y="779902"/>
                </a:lnTo>
                <a:lnTo>
                  <a:pt x="0" y="779902"/>
                </a:lnTo>
                <a:lnTo>
                  <a:pt x="0" y="0"/>
                </a:lnTo>
                <a:close/>
              </a:path>
            </a:pathLst>
          </a:custGeom>
          <a:blipFill>
            <a:blip r:embed="rId4"/>
            <a:stretch>
              <a:fillRect/>
            </a:stretch>
          </a:blipFill>
        </p:spPr>
      </p:sp>
      <p:sp>
        <p:nvSpPr>
          <p:cNvPr id="5" name="TextBox 5"/>
          <p:cNvSpPr txBox="1"/>
          <p:nvPr/>
        </p:nvSpPr>
        <p:spPr>
          <a:xfrm>
            <a:off x="9307131" y="2015393"/>
            <a:ext cx="8750431" cy="2245317"/>
          </a:xfrm>
          <a:prstGeom prst="rect">
            <a:avLst/>
          </a:prstGeom>
        </p:spPr>
        <p:txBody>
          <a:bodyPr lIns="0" tIns="0" rIns="0" bIns="0" rtlCol="0" anchor="t">
            <a:spAutoFit/>
          </a:bodyPr>
          <a:lstStyle/>
          <a:p>
            <a:pPr algn="just">
              <a:lnSpc>
                <a:spcPts val="1957"/>
              </a:lnSpc>
            </a:pPr>
            <a:r>
              <a:rPr lang="en-US" sz="1864" spc="26">
                <a:solidFill>
                  <a:srgbClr val="FFFFFF"/>
                </a:solidFill>
                <a:latin typeface="Open Sans Bold Bold"/>
              </a:rPr>
              <a:t>REGIONAL COMMITTEE OF UNITED NATIONS GLOBAL GEOSPATIAL</a:t>
            </a:r>
          </a:p>
          <a:p>
            <a:pPr algn="just">
              <a:lnSpc>
                <a:spcPts val="1957"/>
              </a:lnSpc>
            </a:pPr>
            <a:r>
              <a:rPr lang="en-US" sz="1864" spc="26">
                <a:solidFill>
                  <a:srgbClr val="FFFFFF"/>
                </a:solidFill>
                <a:latin typeface="Open Sans Bold Bold"/>
              </a:rPr>
              <a:t>Information Management for Africa</a:t>
            </a:r>
          </a:p>
          <a:p>
            <a:pPr algn="just">
              <a:lnSpc>
                <a:spcPts val="1957"/>
              </a:lnSpc>
            </a:pPr>
            <a:r>
              <a:rPr lang="en-US" sz="1864" spc="26">
                <a:solidFill>
                  <a:srgbClr val="FFFFFF"/>
                </a:solidFill>
                <a:latin typeface="Open Sans Bold Bold"/>
              </a:rPr>
              <a:t>Ninth  meeting </a:t>
            </a:r>
          </a:p>
          <a:p>
            <a:pPr algn="just">
              <a:lnSpc>
                <a:spcPts val="1957"/>
              </a:lnSpc>
            </a:pPr>
            <a:endParaRPr lang="en-US" sz="1864" spc="26">
              <a:solidFill>
                <a:srgbClr val="FFFFFF"/>
              </a:solidFill>
              <a:latin typeface="Open Sans Bold Bold"/>
            </a:endParaRPr>
          </a:p>
          <a:p>
            <a:pPr algn="just">
              <a:lnSpc>
                <a:spcPts val="1957"/>
              </a:lnSpc>
            </a:pPr>
            <a:r>
              <a:rPr lang="en-US" sz="1864" spc="26">
                <a:solidFill>
                  <a:srgbClr val="FFFFFF"/>
                </a:solidFill>
                <a:latin typeface="Open Sans Bold Bold"/>
              </a:rPr>
              <a:t>(Cape Town, South Africa)</a:t>
            </a:r>
          </a:p>
          <a:p>
            <a:pPr algn="just">
              <a:lnSpc>
                <a:spcPts val="1957"/>
              </a:lnSpc>
            </a:pPr>
            <a:endParaRPr lang="en-US" sz="1864" spc="26">
              <a:solidFill>
                <a:srgbClr val="FFFFFF"/>
              </a:solidFill>
              <a:latin typeface="Open Sans Bold Bold"/>
            </a:endParaRPr>
          </a:p>
          <a:p>
            <a:pPr algn="just">
              <a:lnSpc>
                <a:spcPts val="1957"/>
              </a:lnSpc>
            </a:pPr>
            <a:r>
              <a:rPr lang="en-US" sz="1864" spc="26">
                <a:solidFill>
                  <a:srgbClr val="FFFFFF"/>
                </a:solidFill>
                <a:latin typeface="Open Sans Bold Bold"/>
              </a:rPr>
              <a:t>14–18 August 2023</a:t>
            </a:r>
          </a:p>
          <a:p>
            <a:pPr algn="just">
              <a:lnSpc>
                <a:spcPts val="1957"/>
              </a:lnSpc>
            </a:pPr>
            <a:endParaRPr lang="en-US" sz="1864" spc="26">
              <a:solidFill>
                <a:srgbClr val="FFFFFF"/>
              </a:solidFill>
              <a:latin typeface="Open Sans Bold Bold"/>
            </a:endParaRPr>
          </a:p>
          <a:p>
            <a:pPr algn="just">
              <a:lnSpc>
                <a:spcPts val="1957"/>
              </a:lnSpc>
            </a:pPr>
            <a:endParaRPr lang="en-US" sz="1864" spc="26">
              <a:solidFill>
                <a:srgbClr val="FFFFFF"/>
              </a:solidFill>
              <a:latin typeface="Open Sans Bold Bold"/>
            </a:endParaRPr>
          </a:p>
        </p:txBody>
      </p:sp>
      <p:sp>
        <p:nvSpPr>
          <p:cNvPr id="6" name="TextBox 6"/>
          <p:cNvSpPr txBox="1"/>
          <p:nvPr/>
        </p:nvSpPr>
        <p:spPr>
          <a:xfrm>
            <a:off x="9307131" y="176381"/>
            <a:ext cx="8750431" cy="2073866"/>
          </a:xfrm>
          <a:prstGeom prst="rect">
            <a:avLst/>
          </a:prstGeom>
        </p:spPr>
        <p:txBody>
          <a:bodyPr lIns="0" tIns="0" rIns="0" bIns="0" rtlCol="0" anchor="t">
            <a:spAutoFit/>
          </a:bodyPr>
          <a:lstStyle/>
          <a:p>
            <a:pPr algn="just">
              <a:lnSpc>
                <a:spcPts val="4057"/>
              </a:lnSpc>
            </a:pPr>
            <a:r>
              <a:rPr lang="en-US" sz="3864" spc="54">
                <a:solidFill>
                  <a:srgbClr val="FFDE59"/>
                </a:solidFill>
                <a:latin typeface="Open Sans Bold Bold"/>
              </a:rPr>
              <a:t>WORKSHOP ON THE INTEGRATION OF GEOSPATIAL AND STATISTICAL</a:t>
            </a:r>
          </a:p>
          <a:p>
            <a:pPr algn="just">
              <a:lnSpc>
                <a:spcPts val="4057"/>
              </a:lnSpc>
            </a:pPr>
            <a:r>
              <a:rPr lang="en-US" sz="3864" spc="54">
                <a:solidFill>
                  <a:srgbClr val="FFDE59"/>
                </a:solidFill>
                <a:latin typeface="Open Sans Bold Bold"/>
              </a:rPr>
              <a:t>information</a:t>
            </a:r>
          </a:p>
          <a:p>
            <a:pPr algn="just">
              <a:lnSpc>
                <a:spcPts val="4057"/>
              </a:lnSpc>
            </a:pPr>
            <a:endParaRPr lang="en-US" sz="3864" spc="54">
              <a:solidFill>
                <a:srgbClr val="FFDE59"/>
              </a:solidFill>
              <a:latin typeface="Open Sans Bold Bold"/>
            </a:endParaRPr>
          </a:p>
        </p:txBody>
      </p:sp>
      <p:sp>
        <p:nvSpPr>
          <p:cNvPr id="7" name="TextBox 7"/>
          <p:cNvSpPr txBox="1"/>
          <p:nvPr/>
        </p:nvSpPr>
        <p:spPr>
          <a:xfrm>
            <a:off x="9412561" y="5015031"/>
            <a:ext cx="8750431" cy="2620645"/>
          </a:xfrm>
          <a:prstGeom prst="rect">
            <a:avLst/>
          </a:prstGeom>
        </p:spPr>
        <p:txBody>
          <a:bodyPr lIns="0" tIns="0" rIns="0" bIns="0" rtlCol="0" anchor="t">
            <a:spAutoFit/>
          </a:bodyPr>
          <a:lstStyle/>
          <a:p>
            <a:pPr algn="r">
              <a:lnSpc>
                <a:spcPts val="3079"/>
              </a:lnSpc>
            </a:pPr>
            <a:r>
              <a:rPr lang="en-US" sz="2199" spc="81">
                <a:solidFill>
                  <a:srgbClr val="FFFFFF"/>
                </a:solidFill>
                <a:latin typeface="Open Sans Bold"/>
              </a:rPr>
              <a:t>I</a:t>
            </a:r>
          </a:p>
          <a:p>
            <a:pPr>
              <a:lnSpc>
                <a:spcPts val="4899"/>
              </a:lnSpc>
            </a:pPr>
            <a:r>
              <a:rPr lang="en-US" sz="3499" spc="129">
                <a:solidFill>
                  <a:srgbClr val="FFFFFF"/>
                </a:solidFill>
                <a:latin typeface="Open Sans Bold"/>
              </a:rPr>
              <a:t>I</a:t>
            </a:r>
            <a:r>
              <a:rPr lang="en-US" sz="3499" spc="129">
                <a:solidFill>
                  <a:srgbClr val="FFFFFF"/>
                </a:solidFill>
                <a:latin typeface="Open Sans Bold Bold"/>
              </a:rPr>
              <a:t>ntegration of statistical and geospatial information in Africa</a:t>
            </a:r>
          </a:p>
          <a:p>
            <a:pPr algn="r">
              <a:lnSpc>
                <a:spcPts val="3079"/>
              </a:lnSpc>
              <a:spcBef>
                <a:spcPct val="0"/>
              </a:spcBef>
            </a:pPr>
            <a:endParaRPr lang="en-US" sz="3499" spc="129">
              <a:solidFill>
                <a:srgbClr val="FFFFFF"/>
              </a:solidFill>
              <a:latin typeface="Open Sans Bold Bold"/>
            </a:endParaRPr>
          </a:p>
        </p:txBody>
      </p:sp>
      <p:sp>
        <p:nvSpPr>
          <p:cNvPr id="8" name="TextBox 8"/>
          <p:cNvSpPr txBox="1"/>
          <p:nvPr/>
        </p:nvSpPr>
        <p:spPr>
          <a:xfrm>
            <a:off x="14173051" y="9407141"/>
            <a:ext cx="4114949" cy="344127"/>
          </a:xfrm>
          <a:prstGeom prst="rect">
            <a:avLst/>
          </a:prstGeom>
        </p:spPr>
        <p:txBody>
          <a:bodyPr lIns="0" tIns="0" rIns="0" bIns="0" rtlCol="0" anchor="t">
            <a:spAutoFit/>
          </a:bodyPr>
          <a:lstStyle/>
          <a:p>
            <a:pPr algn="ctr">
              <a:lnSpc>
                <a:spcPts val="2692"/>
              </a:lnSpc>
              <a:spcBef>
                <a:spcPct val="0"/>
              </a:spcBef>
            </a:pPr>
            <a:r>
              <a:rPr lang="en-US" sz="2564" spc="35" dirty="0">
                <a:solidFill>
                  <a:srgbClr val="FFFFFF"/>
                </a:solidFill>
                <a:latin typeface="Open Sans Bold"/>
              </a:rPr>
              <a:t>AYENIKA GODHEART-ECA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2E"/>
        </a:solidFill>
        <a:effectLst/>
      </p:bgPr>
    </p:bg>
    <p:spTree>
      <p:nvGrpSpPr>
        <p:cNvPr id="1" name=""/>
        <p:cNvGrpSpPr/>
        <p:nvPr/>
      </p:nvGrpSpPr>
      <p:grpSpPr>
        <a:xfrm>
          <a:off x="0" y="0"/>
          <a:ext cx="0" cy="0"/>
          <a:chOff x="0" y="0"/>
          <a:chExt cx="0" cy="0"/>
        </a:xfrm>
      </p:grpSpPr>
      <p:grpSp>
        <p:nvGrpSpPr>
          <p:cNvPr id="2" name="Group 2"/>
          <p:cNvGrpSpPr/>
          <p:nvPr/>
        </p:nvGrpSpPr>
        <p:grpSpPr>
          <a:xfrm>
            <a:off x="1401523" y="3106046"/>
            <a:ext cx="4783247" cy="2900163"/>
            <a:chOff x="0" y="0"/>
            <a:chExt cx="1259785" cy="763829"/>
          </a:xfrm>
        </p:grpSpPr>
        <p:sp>
          <p:nvSpPr>
            <p:cNvPr id="3" name="Freeform 3"/>
            <p:cNvSpPr/>
            <p:nvPr/>
          </p:nvSpPr>
          <p:spPr>
            <a:xfrm>
              <a:off x="0" y="0"/>
              <a:ext cx="1259785" cy="763829"/>
            </a:xfrm>
            <a:custGeom>
              <a:avLst/>
              <a:gdLst/>
              <a:ahLst/>
              <a:cxnLst/>
              <a:rect l="l" t="t" r="r" b="b"/>
              <a:pathLst>
                <a:path w="1259785" h="763829">
                  <a:moveTo>
                    <a:pt x="0" y="0"/>
                  </a:moveTo>
                  <a:lnTo>
                    <a:pt x="1259785" y="0"/>
                  </a:lnTo>
                  <a:lnTo>
                    <a:pt x="1259785" y="763829"/>
                  </a:lnTo>
                  <a:lnTo>
                    <a:pt x="0" y="763829"/>
                  </a:lnTo>
                  <a:close/>
                </a:path>
              </a:pathLst>
            </a:custGeom>
            <a:solidFill>
              <a:srgbClr val="FFFFFF"/>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6752376" y="3106046"/>
            <a:ext cx="4783247" cy="2900163"/>
            <a:chOff x="0" y="0"/>
            <a:chExt cx="1259785" cy="763829"/>
          </a:xfrm>
        </p:grpSpPr>
        <p:sp>
          <p:nvSpPr>
            <p:cNvPr id="6" name="Freeform 6"/>
            <p:cNvSpPr/>
            <p:nvPr/>
          </p:nvSpPr>
          <p:spPr>
            <a:xfrm>
              <a:off x="0" y="0"/>
              <a:ext cx="1259785" cy="763829"/>
            </a:xfrm>
            <a:custGeom>
              <a:avLst/>
              <a:gdLst/>
              <a:ahLst/>
              <a:cxnLst/>
              <a:rect l="l" t="t" r="r" b="b"/>
              <a:pathLst>
                <a:path w="1259785" h="763829">
                  <a:moveTo>
                    <a:pt x="0" y="0"/>
                  </a:moveTo>
                  <a:lnTo>
                    <a:pt x="1259785" y="0"/>
                  </a:lnTo>
                  <a:lnTo>
                    <a:pt x="1259785" y="763829"/>
                  </a:lnTo>
                  <a:lnTo>
                    <a:pt x="0" y="763829"/>
                  </a:lnTo>
                  <a:close/>
                </a:path>
              </a:pathLst>
            </a:custGeom>
            <a:solidFill>
              <a:srgbClr val="FFFFFF"/>
            </a:solidFill>
          </p:spPr>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2107124" y="3106046"/>
            <a:ext cx="4783247" cy="2900163"/>
            <a:chOff x="0" y="0"/>
            <a:chExt cx="1259785" cy="763829"/>
          </a:xfrm>
        </p:grpSpPr>
        <p:sp>
          <p:nvSpPr>
            <p:cNvPr id="9" name="Freeform 9"/>
            <p:cNvSpPr/>
            <p:nvPr/>
          </p:nvSpPr>
          <p:spPr>
            <a:xfrm>
              <a:off x="0" y="0"/>
              <a:ext cx="1259785" cy="763829"/>
            </a:xfrm>
            <a:custGeom>
              <a:avLst/>
              <a:gdLst/>
              <a:ahLst/>
              <a:cxnLst/>
              <a:rect l="l" t="t" r="r" b="b"/>
              <a:pathLst>
                <a:path w="1259785" h="763829">
                  <a:moveTo>
                    <a:pt x="0" y="0"/>
                  </a:moveTo>
                  <a:lnTo>
                    <a:pt x="1259785" y="0"/>
                  </a:lnTo>
                  <a:lnTo>
                    <a:pt x="1259785" y="763829"/>
                  </a:lnTo>
                  <a:lnTo>
                    <a:pt x="0" y="763829"/>
                  </a:lnTo>
                  <a:close/>
                </a:path>
              </a:pathLst>
            </a:custGeom>
            <a:solidFill>
              <a:srgbClr val="FFFFFF"/>
            </a:solidFill>
          </p:spPr>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566801" y="3250664"/>
            <a:ext cx="4465151" cy="2605707"/>
          </a:xfrm>
          <a:custGeom>
            <a:avLst/>
            <a:gdLst/>
            <a:ahLst/>
            <a:cxnLst/>
            <a:rect l="l" t="t" r="r" b="b"/>
            <a:pathLst>
              <a:path w="4465151" h="2605707">
                <a:moveTo>
                  <a:pt x="0" y="0"/>
                </a:moveTo>
                <a:lnTo>
                  <a:pt x="4465150" y="0"/>
                </a:lnTo>
                <a:lnTo>
                  <a:pt x="4465150" y="2605707"/>
                </a:lnTo>
                <a:lnTo>
                  <a:pt x="0" y="2605707"/>
                </a:lnTo>
                <a:lnTo>
                  <a:pt x="0" y="0"/>
                </a:lnTo>
                <a:close/>
              </a:path>
            </a:pathLst>
          </a:custGeom>
          <a:blipFill>
            <a:blip r:embed="rId2"/>
            <a:stretch>
              <a:fillRect t="-7137" b="-7137"/>
            </a:stretch>
          </a:blipFill>
        </p:spPr>
      </p:sp>
      <p:sp>
        <p:nvSpPr>
          <p:cNvPr id="12" name="Freeform 12"/>
          <p:cNvSpPr/>
          <p:nvPr/>
        </p:nvSpPr>
        <p:spPr>
          <a:xfrm>
            <a:off x="6911425" y="3250664"/>
            <a:ext cx="4465151" cy="2605707"/>
          </a:xfrm>
          <a:custGeom>
            <a:avLst/>
            <a:gdLst/>
            <a:ahLst/>
            <a:cxnLst/>
            <a:rect l="l" t="t" r="r" b="b"/>
            <a:pathLst>
              <a:path w="4465151" h="2605707">
                <a:moveTo>
                  <a:pt x="0" y="0"/>
                </a:moveTo>
                <a:lnTo>
                  <a:pt x="4465150" y="0"/>
                </a:lnTo>
                <a:lnTo>
                  <a:pt x="4465150" y="2605707"/>
                </a:lnTo>
                <a:lnTo>
                  <a:pt x="0" y="2605707"/>
                </a:lnTo>
                <a:lnTo>
                  <a:pt x="0" y="0"/>
                </a:lnTo>
                <a:close/>
              </a:path>
            </a:pathLst>
          </a:custGeom>
          <a:blipFill>
            <a:blip r:embed="rId3"/>
            <a:stretch>
              <a:fillRect l="-18253" r="-18253"/>
            </a:stretch>
          </a:blipFill>
        </p:spPr>
      </p:sp>
      <p:sp>
        <p:nvSpPr>
          <p:cNvPr id="13" name="Freeform 13"/>
          <p:cNvSpPr/>
          <p:nvPr/>
        </p:nvSpPr>
        <p:spPr>
          <a:xfrm>
            <a:off x="12259524" y="3250664"/>
            <a:ext cx="4465151" cy="2605707"/>
          </a:xfrm>
          <a:custGeom>
            <a:avLst/>
            <a:gdLst/>
            <a:ahLst/>
            <a:cxnLst/>
            <a:rect l="l" t="t" r="r" b="b"/>
            <a:pathLst>
              <a:path w="4465151" h="2605707">
                <a:moveTo>
                  <a:pt x="0" y="0"/>
                </a:moveTo>
                <a:lnTo>
                  <a:pt x="4465150" y="0"/>
                </a:lnTo>
                <a:lnTo>
                  <a:pt x="4465150" y="2605707"/>
                </a:lnTo>
                <a:lnTo>
                  <a:pt x="0" y="2605707"/>
                </a:lnTo>
                <a:lnTo>
                  <a:pt x="0" y="0"/>
                </a:lnTo>
                <a:close/>
              </a:path>
            </a:pathLst>
          </a:custGeom>
          <a:blipFill>
            <a:blip r:embed="rId4"/>
            <a:stretch>
              <a:fillRect l="-3334" r="-3334"/>
            </a:stretch>
          </a:blipFill>
        </p:spPr>
      </p:sp>
      <p:sp>
        <p:nvSpPr>
          <p:cNvPr id="14" name="TextBox 14"/>
          <p:cNvSpPr txBox="1"/>
          <p:nvPr/>
        </p:nvSpPr>
        <p:spPr>
          <a:xfrm>
            <a:off x="2598835" y="1283876"/>
            <a:ext cx="13090331" cy="669926"/>
          </a:xfrm>
          <a:prstGeom prst="rect">
            <a:avLst/>
          </a:prstGeom>
        </p:spPr>
        <p:txBody>
          <a:bodyPr lIns="0" tIns="0" rIns="0" bIns="0" rtlCol="0" anchor="t">
            <a:spAutoFit/>
          </a:bodyPr>
          <a:lstStyle/>
          <a:p>
            <a:pPr marL="0" lvl="0" indent="0" algn="ctr">
              <a:lnSpc>
                <a:spcPts val="4400"/>
              </a:lnSpc>
            </a:pPr>
            <a:r>
              <a:rPr lang="en-US" sz="5000">
                <a:solidFill>
                  <a:srgbClr val="FFFFFF"/>
                </a:solidFill>
                <a:latin typeface="Lastica Bold"/>
              </a:rPr>
              <a:t>BENEFITS &amp; APPLICATIONS</a:t>
            </a:r>
          </a:p>
        </p:txBody>
      </p:sp>
      <p:sp>
        <p:nvSpPr>
          <p:cNvPr id="15" name="TextBox 15"/>
          <p:cNvSpPr txBox="1"/>
          <p:nvPr/>
        </p:nvSpPr>
        <p:spPr>
          <a:xfrm>
            <a:off x="12103230" y="6177744"/>
            <a:ext cx="4783247" cy="3530600"/>
          </a:xfrm>
          <a:prstGeom prst="rect">
            <a:avLst/>
          </a:prstGeom>
        </p:spPr>
        <p:txBody>
          <a:bodyPr lIns="0" tIns="0" rIns="0" bIns="0" rtlCol="0" anchor="t">
            <a:spAutoFit/>
          </a:bodyPr>
          <a:lstStyle/>
          <a:p>
            <a:pPr algn="just">
              <a:lnSpc>
                <a:spcPts val="2799"/>
              </a:lnSpc>
            </a:pPr>
            <a:r>
              <a:rPr lang="en-US" sz="1999">
                <a:solidFill>
                  <a:srgbClr val="FFFFFF"/>
                </a:solidFill>
                <a:latin typeface="Poppins Light Italics"/>
              </a:rPr>
              <a:t>9. Geocodio:</a:t>
            </a:r>
          </a:p>
          <a:p>
            <a:pPr algn="just">
              <a:lnSpc>
                <a:spcPts val="2799"/>
              </a:lnSpc>
            </a:pPr>
            <a:r>
              <a:rPr lang="en-US" sz="1999">
                <a:solidFill>
                  <a:srgbClr val="FFFFFF"/>
                </a:solidFill>
                <a:latin typeface="Poppins Light Italics"/>
              </a:rPr>
              <a:t>- Specializes in bulk geocoding</a:t>
            </a:r>
          </a:p>
          <a:p>
            <a:pPr algn="just">
              <a:lnSpc>
                <a:spcPts val="2799"/>
              </a:lnSpc>
            </a:pPr>
            <a:r>
              <a:rPr lang="en-US" sz="1999">
                <a:solidFill>
                  <a:srgbClr val="FFFFFF"/>
                </a:solidFill>
                <a:latin typeface="Poppins Light Italics"/>
              </a:rPr>
              <a:t>- Provides parsing of addresses into more detailed, actionable parts</a:t>
            </a:r>
          </a:p>
          <a:p>
            <a:pPr algn="just">
              <a:lnSpc>
                <a:spcPts val="2799"/>
              </a:lnSpc>
            </a:pPr>
            <a:r>
              <a:rPr lang="en-US" sz="1999">
                <a:solidFill>
                  <a:srgbClr val="FFFFFF"/>
                </a:solidFill>
                <a:latin typeface="Poppins Light Italics"/>
              </a:rPr>
              <a:t>- Extended services including FIPS code, time zone, and congressional district appendix to geocodes</a:t>
            </a:r>
          </a:p>
          <a:p>
            <a:pPr algn="just">
              <a:lnSpc>
                <a:spcPts val="2799"/>
              </a:lnSpc>
            </a:pPr>
            <a:endParaRPr lang="en-US" sz="1999">
              <a:solidFill>
                <a:srgbClr val="FFFFFF"/>
              </a:solidFill>
              <a:latin typeface="Poppins Light Italics"/>
            </a:endParaRPr>
          </a:p>
          <a:p>
            <a:pPr algn="just">
              <a:lnSpc>
                <a:spcPts val="2799"/>
              </a:lnSpc>
            </a:pPr>
            <a:endParaRPr lang="en-US" sz="1999">
              <a:solidFill>
                <a:srgbClr val="FFFFFF"/>
              </a:solidFill>
              <a:latin typeface="Poppins Light Italics"/>
            </a:endParaRPr>
          </a:p>
          <a:p>
            <a:pPr algn="just">
              <a:lnSpc>
                <a:spcPts val="2799"/>
              </a:lnSpc>
              <a:spcBef>
                <a:spcPct val="0"/>
              </a:spcBef>
            </a:pPr>
            <a:endParaRPr lang="en-US" sz="1999">
              <a:solidFill>
                <a:srgbClr val="FFFFFF"/>
              </a:solidFill>
              <a:latin typeface="Poppins Light Italics"/>
            </a:endParaRPr>
          </a:p>
        </p:txBody>
      </p:sp>
      <p:sp>
        <p:nvSpPr>
          <p:cNvPr id="16" name="TextBox 16"/>
          <p:cNvSpPr txBox="1"/>
          <p:nvPr/>
        </p:nvSpPr>
        <p:spPr>
          <a:xfrm>
            <a:off x="6752376" y="6177744"/>
            <a:ext cx="4783247" cy="3530600"/>
          </a:xfrm>
          <a:prstGeom prst="rect">
            <a:avLst/>
          </a:prstGeom>
        </p:spPr>
        <p:txBody>
          <a:bodyPr lIns="0" tIns="0" rIns="0" bIns="0" rtlCol="0" anchor="t">
            <a:spAutoFit/>
          </a:bodyPr>
          <a:lstStyle/>
          <a:p>
            <a:pPr algn="just">
              <a:lnSpc>
                <a:spcPts val="2799"/>
              </a:lnSpc>
            </a:pPr>
            <a:r>
              <a:rPr lang="en-US" sz="1999">
                <a:solidFill>
                  <a:srgbClr val="FFFFFF"/>
                </a:solidFill>
                <a:latin typeface="Poppins Light Italics"/>
              </a:rPr>
              <a:t>8. TomTom's Geocoding API:</a:t>
            </a:r>
          </a:p>
          <a:p>
            <a:pPr algn="just">
              <a:lnSpc>
                <a:spcPts val="2799"/>
              </a:lnSpc>
            </a:pPr>
            <a:r>
              <a:rPr lang="en-US" sz="1999">
                <a:solidFill>
                  <a:srgbClr val="FFFFFF"/>
                </a:solidFill>
                <a:latin typeface="Poppins Light Italics"/>
              </a:rPr>
              <a:t>- Comprehensive developer-friendly documents</a:t>
            </a:r>
          </a:p>
          <a:p>
            <a:pPr algn="just">
              <a:lnSpc>
                <a:spcPts val="2799"/>
              </a:lnSpc>
            </a:pPr>
            <a:r>
              <a:rPr lang="en-US" sz="1999">
                <a:solidFill>
                  <a:srgbClr val="FFFFFF"/>
                </a:solidFill>
                <a:latin typeface="Poppins Light Italics"/>
              </a:rPr>
              <a:t>- Fuzzy search capabilities allowing for flexible data input</a:t>
            </a:r>
          </a:p>
          <a:p>
            <a:pPr algn="just">
              <a:lnSpc>
                <a:spcPts val="2799"/>
              </a:lnSpc>
            </a:pPr>
            <a:r>
              <a:rPr lang="en-US" sz="1999">
                <a:solidFill>
                  <a:srgbClr val="FFFFFF"/>
                </a:solidFill>
                <a:latin typeface="Poppins Light Italics"/>
              </a:rPr>
              <a:t>- Global coverage with inclusion of predicted future events such as street name changes</a:t>
            </a:r>
          </a:p>
          <a:p>
            <a:pPr algn="just">
              <a:lnSpc>
                <a:spcPts val="2799"/>
              </a:lnSpc>
            </a:pPr>
            <a:endParaRPr lang="en-US" sz="1999">
              <a:solidFill>
                <a:srgbClr val="FFFFFF"/>
              </a:solidFill>
              <a:latin typeface="Poppins Light Italics"/>
            </a:endParaRPr>
          </a:p>
          <a:p>
            <a:pPr algn="just">
              <a:lnSpc>
                <a:spcPts val="2799"/>
              </a:lnSpc>
              <a:spcBef>
                <a:spcPct val="0"/>
              </a:spcBef>
            </a:pPr>
            <a:endParaRPr lang="en-US" sz="1999">
              <a:solidFill>
                <a:srgbClr val="FFFFFF"/>
              </a:solidFill>
              <a:latin typeface="Poppins Light Italics"/>
            </a:endParaRPr>
          </a:p>
        </p:txBody>
      </p:sp>
      <p:sp>
        <p:nvSpPr>
          <p:cNvPr id="17" name="TextBox 17"/>
          <p:cNvSpPr txBox="1"/>
          <p:nvPr/>
        </p:nvSpPr>
        <p:spPr>
          <a:xfrm>
            <a:off x="1401523" y="6177744"/>
            <a:ext cx="4783247" cy="3530600"/>
          </a:xfrm>
          <a:prstGeom prst="rect">
            <a:avLst/>
          </a:prstGeom>
        </p:spPr>
        <p:txBody>
          <a:bodyPr lIns="0" tIns="0" rIns="0" bIns="0" rtlCol="0" anchor="t">
            <a:spAutoFit/>
          </a:bodyPr>
          <a:lstStyle/>
          <a:p>
            <a:pPr>
              <a:lnSpc>
                <a:spcPts val="2799"/>
              </a:lnSpc>
            </a:pPr>
            <a:r>
              <a:rPr lang="en-US" sz="1999">
                <a:solidFill>
                  <a:srgbClr val="FFFFFF"/>
                </a:solidFill>
                <a:latin typeface="Poppins Light Italics"/>
              </a:rPr>
              <a:t>7. Here Geocoding &amp; Search API:</a:t>
            </a:r>
          </a:p>
          <a:p>
            <a:pPr>
              <a:lnSpc>
                <a:spcPts val="2799"/>
              </a:lnSpc>
            </a:pPr>
            <a:r>
              <a:rPr lang="en-US" sz="1999">
                <a:solidFill>
                  <a:srgbClr val="FFFFFF"/>
                </a:solidFill>
                <a:latin typeface="Poppins Light Italics"/>
              </a:rPr>
              <a:t>- Apart from geocoding offers location search functionality</a:t>
            </a:r>
          </a:p>
          <a:p>
            <a:pPr>
              <a:lnSpc>
                <a:spcPts val="2799"/>
              </a:lnSpc>
            </a:pPr>
            <a:r>
              <a:rPr lang="en-US" sz="1999">
                <a:solidFill>
                  <a:srgbClr val="FFFFFF"/>
                </a:solidFill>
                <a:latin typeface="Poppins Light Italics"/>
              </a:rPr>
              <a:t>- Places API for rich information about a location</a:t>
            </a:r>
          </a:p>
          <a:p>
            <a:pPr>
              <a:lnSpc>
                <a:spcPts val="2799"/>
              </a:lnSpc>
            </a:pPr>
            <a:r>
              <a:rPr lang="en-US" sz="1999">
                <a:solidFill>
                  <a:srgbClr val="FFFFFF"/>
                </a:solidFill>
                <a:latin typeface="Poppins Light Italics"/>
              </a:rPr>
              <a:t>- Supports multi-language geocoding</a:t>
            </a:r>
          </a:p>
          <a:p>
            <a:pPr algn="r">
              <a:lnSpc>
                <a:spcPts val="2799"/>
              </a:lnSpc>
            </a:pPr>
            <a:endParaRPr lang="en-US" sz="1999">
              <a:solidFill>
                <a:srgbClr val="FFFFFF"/>
              </a:solidFill>
              <a:latin typeface="Poppins Light Italics"/>
            </a:endParaRPr>
          </a:p>
          <a:p>
            <a:pPr algn="just">
              <a:lnSpc>
                <a:spcPts val="2799"/>
              </a:lnSpc>
            </a:pPr>
            <a:endParaRPr lang="en-US" sz="1999">
              <a:solidFill>
                <a:srgbClr val="FFFFFF"/>
              </a:solidFill>
              <a:latin typeface="Poppins Light Italics"/>
            </a:endParaRPr>
          </a:p>
          <a:p>
            <a:pPr>
              <a:lnSpc>
                <a:spcPts val="2799"/>
              </a:lnSpc>
              <a:spcBef>
                <a:spcPct val="0"/>
              </a:spcBef>
            </a:pPr>
            <a:endParaRPr lang="en-US" sz="1999">
              <a:solidFill>
                <a:srgbClr val="FFFFFF"/>
              </a:solidFill>
              <a:latin typeface="Poppins Light Itali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235488" y="-219860"/>
            <a:ext cx="12674419" cy="10769618"/>
          </a:xfrm>
          <a:custGeom>
            <a:avLst/>
            <a:gdLst/>
            <a:ahLst/>
            <a:cxnLst/>
            <a:rect l="l" t="t" r="r" b="b"/>
            <a:pathLst>
              <a:path w="12674419" h="10769618">
                <a:moveTo>
                  <a:pt x="0" y="0"/>
                </a:moveTo>
                <a:lnTo>
                  <a:pt x="12674419" y="0"/>
                </a:lnTo>
                <a:lnTo>
                  <a:pt x="12674419" y="10769618"/>
                </a:lnTo>
                <a:lnTo>
                  <a:pt x="0" y="10769618"/>
                </a:lnTo>
                <a:lnTo>
                  <a:pt x="0" y="0"/>
                </a:lnTo>
                <a:close/>
              </a:path>
            </a:pathLst>
          </a:custGeom>
          <a:blipFill>
            <a:blip r:embed="rId2"/>
            <a:stretch>
              <a:fillRect l="-2771" r="-24685"/>
            </a:stretch>
          </a:blipFill>
        </p:spPr>
      </p:sp>
      <p:sp>
        <p:nvSpPr>
          <p:cNvPr id="3" name="Freeform 3"/>
          <p:cNvSpPr/>
          <p:nvPr/>
        </p:nvSpPr>
        <p:spPr>
          <a:xfrm>
            <a:off x="10057773" y="6825728"/>
            <a:ext cx="3418061" cy="3182168"/>
          </a:xfrm>
          <a:custGeom>
            <a:avLst/>
            <a:gdLst/>
            <a:ahLst/>
            <a:cxnLst/>
            <a:rect l="l" t="t" r="r" b="b"/>
            <a:pathLst>
              <a:path w="3418061" h="3182168">
                <a:moveTo>
                  <a:pt x="0" y="0"/>
                </a:moveTo>
                <a:lnTo>
                  <a:pt x="3418060" y="0"/>
                </a:lnTo>
                <a:lnTo>
                  <a:pt x="3418060" y="3182168"/>
                </a:lnTo>
                <a:lnTo>
                  <a:pt x="0" y="3182168"/>
                </a:lnTo>
                <a:lnTo>
                  <a:pt x="0" y="0"/>
                </a:lnTo>
                <a:close/>
              </a:path>
            </a:pathLst>
          </a:custGeom>
          <a:blipFill>
            <a:blip r:embed="rId3"/>
            <a:stretch>
              <a:fillRect l="-48084" r="-48084"/>
            </a:stretch>
          </a:blipFill>
        </p:spPr>
      </p:sp>
      <p:sp>
        <p:nvSpPr>
          <p:cNvPr id="4" name="Freeform 4"/>
          <p:cNvSpPr/>
          <p:nvPr/>
        </p:nvSpPr>
        <p:spPr>
          <a:xfrm>
            <a:off x="14700681" y="6825728"/>
            <a:ext cx="3418061" cy="3182168"/>
          </a:xfrm>
          <a:custGeom>
            <a:avLst/>
            <a:gdLst/>
            <a:ahLst/>
            <a:cxnLst/>
            <a:rect l="l" t="t" r="r" b="b"/>
            <a:pathLst>
              <a:path w="3418061" h="3182168">
                <a:moveTo>
                  <a:pt x="0" y="0"/>
                </a:moveTo>
                <a:lnTo>
                  <a:pt x="3418060" y="0"/>
                </a:lnTo>
                <a:lnTo>
                  <a:pt x="3418060" y="3182168"/>
                </a:lnTo>
                <a:lnTo>
                  <a:pt x="0" y="3182168"/>
                </a:lnTo>
                <a:lnTo>
                  <a:pt x="0" y="0"/>
                </a:lnTo>
                <a:close/>
              </a:path>
            </a:pathLst>
          </a:custGeom>
          <a:blipFill>
            <a:blip r:embed="rId4"/>
            <a:stretch>
              <a:fillRect l="-14785" r="-54677"/>
            </a:stretch>
          </a:blipFill>
        </p:spPr>
      </p:sp>
      <p:sp>
        <p:nvSpPr>
          <p:cNvPr id="5" name="TextBox 5"/>
          <p:cNvSpPr txBox="1"/>
          <p:nvPr/>
        </p:nvSpPr>
        <p:spPr>
          <a:xfrm>
            <a:off x="10193327" y="2100331"/>
            <a:ext cx="7680664" cy="4572636"/>
          </a:xfrm>
          <a:prstGeom prst="rect">
            <a:avLst/>
          </a:prstGeom>
        </p:spPr>
        <p:txBody>
          <a:bodyPr lIns="0" tIns="0" rIns="0" bIns="0" rtlCol="0" anchor="t">
            <a:spAutoFit/>
          </a:bodyPr>
          <a:lstStyle/>
          <a:p>
            <a:pPr algn="just">
              <a:lnSpc>
                <a:spcPts val="3639"/>
              </a:lnSpc>
            </a:pPr>
            <a:r>
              <a:rPr lang="en-US" sz="2599">
                <a:solidFill>
                  <a:srgbClr val="FFFFFF"/>
                </a:solidFill>
                <a:latin typeface="Poppins Light Italics"/>
              </a:rPr>
              <a:t>Geocoding, enabled through various software and platforms, offers numerous benefits across a variety of fields, enhancing efficiency, improving resource management, and supporting in decision-making processes. Urban planning, Disaster Management, Health care, Marketing and Revenue Optimization, Resource Allocation, Delivery and Logistics Services etc.</a:t>
            </a:r>
          </a:p>
          <a:p>
            <a:pPr algn="just">
              <a:lnSpc>
                <a:spcPts val="3639"/>
              </a:lnSpc>
              <a:spcBef>
                <a:spcPct val="0"/>
              </a:spcBef>
            </a:pPr>
            <a:endParaRPr lang="en-US" sz="2599">
              <a:solidFill>
                <a:srgbClr val="FFFFFF"/>
              </a:solidFill>
              <a:latin typeface="Poppins Light Itali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0"/>
            <a:ext cx="11960665" cy="10337215"/>
            <a:chOff x="0" y="0"/>
            <a:chExt cx="17952872" cy="15516085"/>
          </a:xfrm>
        </p:grpSpPr>
        <p:sp>
          <p:nvSpPr>
            <p:cNvPr id="3" name="Freeform 3"/>
            <p:cNvSpPr/>
            <p:nvPr/>
          </p:nvSpPr>
          <p:spPr>
            <a:xfrm>
              <a:off x="0" y="0"/>
              <a:ext cx="17952847" cy="15516098"/>
            </a:xfrm>
            <a:custGeom>
              <a:avLst/>
              <a:gdLst/>
              <a:ahLst/>
              <a:cxnLst/>
              <a:rect l="l" t="t" r="r" b="b"/>
              <a:pathLst>
                <a:path w="17952847" h="15516098">
                  <a:moveTo>
                    <a:pt x="0" y="0"/>
                  </a:moveTo>
                  <a:lnTo>
                    <a:pt x="0" y="15516098"/>
                  </a:lnTo>
                  <a:lnTo>
                    <a:pt x="17952847" y="15516098"/>
                  </a:lnTo>
                  <a:lnTo>
                    <a:pt x="2928493" y="0"/>
                  </a:lnTo>
                  <a:close/>
                </a:path>
              </a:pathLst>
            </a:custGeom>
            <a:blipFill>
              <a:blip r:embed="rId2"/>
              <a:stretch>
                <a:fillRect l="-20265" r="-20265"/>
              </a:stretch>
            </a:blipFill>
          </p:spPr>
        </p:sp>
      </p:grpSp>
      <p:grpSp>
        <p:nvGrpSpPr>
          <p:cNvPr id="4" name="Group 4"/>
          <p:cNvGrpSpPr>
            <a:grpSpLocks noChangeAspect="1"/>
          </p:cNvGrpSpPr>
          <p:nvPr/>
        </p:nvGrpSpPr>
        <p:grpSpPr>
          <a:xfrm>
            <a:off x="2593208" y="0"/>
            <a:ext cx="8696213" cy="4941954"/>
            <a:chOff x="0" y="0"/>
            <a:chExt cx="27303184" cy="15516073"/>
          </a:xfrm>
        </p:grpSpPr>
        <p:sp>
          <p:nvSpPr>
            <p:cNvPr id="5" name="Freeform 5"/>
            <p:cNvSpPr/>
            <p:nvPr/>
          </p:nvSpPr>
          <p:spPr>
            <a:xfrm>
              <a:off x="0" y="0"/>
              <a:ext cx="27303223" cy="15516098"/>
            </a:xfrm>
            <a:custGeom>
              <a:avLst/>
              <a:gdLst/>
              <a:ahLst/>
              <a:cxnLst/>
              <a:rect l="l" t="t" r="r" b="b"/>
              <a:pathLst>
                <a:path w="27303223" h="15516098">
                  <a:moveTo>
                    <a:pt x="0" y="0"/>
                  </a:moveTo>
                  <a:lnTo>
                    <a:pt x="15024354" y="15516098"/>
                  </a:lnTo>
                  <a:lnTo>
                    <a:pt x="27303223" y="15516098"/>
                  </a:lnTo>
                  <a:lnTo>
                    <a:pt x="12278868" y="0"/>
                  </a:lnTo>
                  <a:close/>
                </a:path>
              </a:pathLst>
            </a:custGeom>
            <a:blipFill>
              <a:blip r:embed="rId3"/>
              <a:stretch>
                <a:fillRect t="-7961" b="-9496"/>
              </a:stretch>
            </a:blipFill>
          </p:spPr>
        </p:sp>
      </p:grpSp>
      <p:grpSp>
        <p:nvGrpSpPr>
          <p:cNvPr id="6" name="Group 6"/>
          <p:cNvGrpSpPr/>
          <p:nvPr/>
        </p:nvGrpSpPr>
        <p:grpSpPr>
          <a:xfrm>
            <a:off x="13146899" y="7254522"/>
            <a:ext cx="7499226" cy="3722217"/>
            <a:chOff x="0" y="0"/>
            <a:chExt cx="812800" cy="403431"/>
          </a:xfrm>
        </p:grpSpPr>
        <p:sp>
          <p:nvSpPr>
            <p:cNvPr id="7" name="Freeform 7"/>
            <p:cNvSpPr/>
            <p:nvPr/>
          </p:nvSpPr>
          <p:spPr>
            <a:xfrm>
              <a:off x="0" y="0"/>
              <a:ext cx="812800" cy="403431"/>
            </a:xfrm>
            <a:custGeom>
              <a:avLst/>
              <a:gdLst/>
              <a:ahLst/>
              <a:cxnLst/>
              <a:rect l="l" t="t" r="r" b="b"/>
              <a:pathLst>
                <a:path w="812800" h="403431">
                  <a:moveTo>
                    <a:pt x="406400" y="0"/>
                  </a:moveTo>
                  <a:lnTo>
                    <a:pt x="812800" y="403431"/>
                  </a:lnTo>
                  <a:lnTo>
                    <a:pt x="0" y="403431"/>
                  </a:lnTo>
                  <a:lnTo>
                    <a:pt x="406400" y="0"/>
                  </a:lnTo>
                  <a:close/>
                </a:path>
              </a:pathLst>
            </a:custGeom>
            <a:solidFill>
              <a:srgbClr val="5A6C99"/>
            </a:solidFill>
          </p:spPr>
        </p:sp>
        <p:sp>
          <p:nvSpPr>
            <p:cNvPr id="8" name="TextBox 8"/>
            <p:cNvSpPr txBox="1"/>
            <p:nvPr/>
          </p:nvSpPr>
          <p:spPr>
            <a:xfrm>
              <a:off x="127000" y="292100"/>
              <a:ext cx="558800" cy="3683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4039352" y="6948960"/>
            <a:ext cx="7499226" cy="4027778"/>
            <a:chOff x="0" y="0"/>
            <a:chExt cx="812800" cy="436549"/>
          </a:xfrm>
        </p:grpSpPr>
        <p:sp>
          <p:nvSpPr>
            <p:cNvPr id="10" name="Freeform 10"/>
            <p:cNvSpPr/>
            <p:nvPr/>
          </p:nvSpPr>
          <p:spPr>
            <a:xfrm>
              <a:off x="0" y="0"/>
              <a:ext cx="812800" cy="436549"/>
            </a:xfrm>
            <a:custGeom>
              <a:avLst/>
              <a:gdLst/>
              <a:ahLst/>
              <a:cxnLst/>
              <a:rect l="l" t="t" r="r" b="b"/>
              <a:pathLst>
                <a:path w="812800" h="436549">
                  <a:moveTo>
                    <a:pt x="406400" y="0"/>
                  </a:moveTo>
                  <a:lnTo>
                    <a:pt x="812800" y="436549"/>
                  </a:lnTo>
                  <a:lnTo>
                    <a:pt x="0" y="436549"/>
                  </a:lnTo>
                  <a:lnTo>
                    <a:pt x="406400" y="0"/>
                  </a:lnTo>
                  <a:close/>
                </a:path>
              </a:pathLst>
            </a:custGeom>
            <a:solidFill>
              <a:srgbClr val="051D64"/>
            </a:solidFill>
          </p:spPr>
        </p:sp>
        <p:sp>
          <p:nvSpPr>
            <p:cNvPr id="11" name="TextBox 11"/>
            <p:cNvSpPr txBox="1"/>
            <p:nvPr/>
          </p:nvSpPr>
          <p:spPr>
            <a:xfrm>
              <a:off x="127000" y="292100"/>
              <a:ext cx="558800" cy="368300"/>
            </a:xfrm>
            <a:prstGeom prst="rect">
              <a:avLst/>
            </a:prstGeom>
          </p:spPr>
          <p:txBody>
            <a:bodyPr lIns="50800" tIns="50800" rIns="50800" bIns="50800" rtlCol="0" anchor="ctr"/>
            <a:lstStyle/>
            <a:p>
              <a:pPr algn="ctr">
                <a:lnSpc>
                  <a:spcPts val="2659"/>
                </a:lnSpc>
              </a:pPr>
              <a:endParaRPr/>
            </a:p>
          </p:txBody>
        </p:sp>
      </p:grpSp>
      <p:sp>
        <p:nvSpPr>
          <p:cNvPr id="12" name="AutoShape 12"/>
          <p:cNvSpPr/>
          <p:nvPr/>
        </p:nvSpPr>
        <p:spPr>
          <a:xfrm>
            <a:off x="17467496" y="7290084"/>
            <a:ext cx="1140604" cy="1266742"/>
          </a:xfrm>
          <a:prstGeom prst="line">
            <a:avLst/>
          </a:prstGeom>
          <a:ln w="95250" cap="flat">
            <a:solidFill>
              <a:srgbClr val="F9B680"/>
            </a:solidFill>
            <a:prstDash val="solid"/>
            <a:headEnd type="none" w="sm" len="sm"/>
            <a:tailEnd type="none" w="sm" len="sm"/>
          </a:ln>
        </p:spPr>
      </p:sp>
      <p:sp>
        <p:nvSpPr>
          <p:cNvPr id="13" name="AutoShape 13"/>
          <p:cNvSpPr/>
          <p:nvPr/>
        </p:nvSpPr>
        <p:spPr>
          <a:xfrm>
            <a:off x="17175318" y="7647082"/>
            <a:ext cx="1140604" cy="1266742"/>
          </a:xfrm>
          <a:prstGeom prst="line">
            <a:avLst/>
          </a:prstGeom>
          <a:ln w="95250" cap="flat">
            <a:solidFill>
              <a:srgbClr val="F9B680"/>
            </a:solidFill>
            <a:prstDash val="solid"/>
            <a:headEnd type="none" w="sm" len="sm"/>
            <a:tailEnd type="none" w="sm" len="sm"/>
          </a:ln>
        </p:spPr>
      </p:sp>
      <p:grpSp>
        <p:nvGrpSpPr>
          <p:cNvPr id="14" name="Group 14"/>
          <p:cNvGrpSpPr>
            <a:grpSpLocks noChangeAspect="1"/>
          </p:cNvGrpSpPr>
          <p:nvPr/>
        </p:nvGrpSpPr>
        <p:grpSpPr>
          <a:xfrm>
            <a:off x="7612559" y="5395261"/>
            <a:ext cx="8696213" cy="4941954"/>
            <a:chOff x="0" y="0"/>
            <a:chExt cx="27303184" cy="15516073"/>
          </a:xfrm>
        </p:grpSpPr>
        <p:sp>
          <p:nvSpPr>
            <p:cNvPr id="15" name="Freeform 15"/>
            <p:cNvSpPr/>
            <p:nvPr/>
          </p:nvSpPr>
          <p:spPr>
            <a:xfrm>
              <a:off x="0" y="0"/>
              <a:ext cx="27303223" cy="15516098"/>
            </a:xfrm>
            <a:custGeom>
              <a:avLst/>
              <a:gdLst/>
              <a:ahLst/>
              <a:cxnLst/>
              <a:rect l="l" t="t" r="r" b="b"/>
              <a:pathLst>
                <a:path w="27303223" h="15516098">
                  <a:moveTo>
                    <a:pt x="0" y="0"/>
                  </a:moveTo>
                  <a:lnTo>
                    <a:pt x="15024354" y="15516098"/>
                  </a:lnTo>
                  <a:lnTo>
                    <a:pt x="27303223" y="15516098"/>
                  </a:lnTo>
                  <a:lnTo>
                    <a:pt x="12278868" y="0"/>
                  </a:lnTo>
                  <a:close/>
                </a:path>
              </a:pathLst>
            </a:custGeom>
            <a:blipFill>
              <a:blip r:embed="rId3"/>
              <a:stretch>
                <a:fillRect t="-6911" b="-10546"/>
              </a:stretch>
            </a:blipFill>
          </p:spPr>
        </p:sp>
      </p:grpSp>
      <p:sp>
        <p:nvSpPr>
          <p:cNvPr id="16" name="TextBox 16"/>
          <p:cNvSpPr txBox="1"/>
          <p:nvPr/>
        </p:nvSpPr>
        <p:spPr>
          <a:xfrm>
            <a:off x="11960665" y="229319"/>
            <a:ext cx="5999463" cy="2095500"/>
          </a:xfrm>
          <a:prstGeom prst="rect">
            <a:avLst/>
          </a:prstGeom>
        </p:spPr>
        <p:txBody>
          <a:bodyPr lIns="0" tIns="0" rIns="0" bIns="0" rtlCol="0" anchor="t">
            <a:spAutoFit/>
          </a:bodyPr>
          <a:lstStyle/>
          <a:p>
            <a:pPr algn="just">
              <a:lnSpc>
                <a:spcPts val="4440"/>
              </a:lnSpc>
            </a:pPr>
            <a:r>
              <a:rPr lang="en-US" sz="3700">
                <a:solidFill>
                  <a:srgbClr val="051D64"/>
                </a:solidFill>
                <a:latin typeface="Oswald Bold"/>
              </a:rPr>
              <a:t>CHALLENGES IN IMPLEMENTING GEOCODING IN AFRICA</a:t>
            </a:r>
          </a:p>
          <a:p>
            <a:pPr algn="r">
              <a:lnSpc>
                <a:spcPts val="7679"/>
              </a:lnSpc>
            </a:pPr>
            <a:endParaRPr lang="en-US" sz="3700">
              <a:solidFill>
                <a:srgbClr val="051D64"/>
              </a:solidFill>
              <a:latin typeface="Oswald Bold"/>
            </a:endParaRPr>
          </a:p>
        </p:txBody>
      </p:sp>
      <p:grpSp>
        <p:nvGrpSpPr>
          <p:cNvPr id="17" name="Group 17"/>
          <p:cNvGrpSpPr/>
          <p:nvPr/>
        </p:nvGrpSpPr>
        <p:grpSpPr>
          <a:xfrm rot="-10800000">
            <a:off x="6540126" y="-1801727"/>
            <a:ext cx="7499226" cy="3722217"/>
            <a:chOff x="0" y="0"/>
            <a:chExt cx="812800" cy="403431"/>
          </a:xfrm>
        </p:grpSpPr>
        <p:sp>
          <p:nvSpPr>
            <p:cNvPr id="18" name="Freeform 18"/>
            <p:cNvSpPr/>
            <p:nvPr/>
          </p:nvSpPr>
          <p:spPr>
            <a:xfrm>
              <a:off x="0" y="0"/>
              <a:ext cx="812800" cy="403431"/>
            </a:xfrm>
            <a:custGeom>
              <a:avLst/>
              <a:gdLst/>
              <a:ahLst/>
              <a:cxnLst/>
              <a:rect l="l" t="t" r="r" b="b"/>
              <a:pathLst>
                <a:path w="812800" h="403431">
                  <a:moveTo>
                    <a:pt x="406400" y="0"/>
                  </a:moveTo>
                  <a:lnTo>
                    <a:pt x="812800" y="403431"/>
                  </a:lnTo>
                  <a:lnTo>
                    <a:pt x="0" y="403431"/>
                  </a:lnTo>
                  <a:lnTo>
                    <a:pt x="406400" y="0"/>
                  </a:lnTo>
                  <a:close/>
                </a:path>
              </a:pathLst>
            </a:custGeom>
            <a:solidFill>
              <a:srgbClr val="5A6C99"/>
            </a:solidFill>
          </p:spPr>
        </p:sp>
        <p:sp>
          <p:nvSpPr>
            <p:cNvPr id="19" name="TextBox 19"/>
            <p:cNvSpPr txBox="1"/>
            <p:nvPr/>
          </p:nvSpPr>
          <p:spPr>
            <a:xfrm>
              <a:off x="127000" y="292100"/>
              <a:ext cx="558800" cy="36830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rot="-10800000">
            <a:off x="5647673" y="-1801727"/>
            <a:ext cx="7499226" cy="4027778"/>
            <a:chOff x="0" y="0"/>
            <a:chExt cx="812800" cy="436549"/>
          </a:xfrm>
        </p:grpSpPr>
        <p:sp>
          <p:nvSpPr>
            <p:cNvPr id="21" name="Freeform 21"/>
            <p:cNvSpPr/>
            <p:nvPr/>
          </p:nvSpPr>
          <p:spPr>
            <a:xfrm>
              <a:off x="0" y="0"/>
              <a:ext cx="812800" cy="436549"/>
            </a:xfrm>
            <a:custGeom>
              <a:avLst/>
              <a:gdLst/>
              <a:ahLst/>
              <a:cxnLst/>
              <a:rect l="l" t="t" r="r" b="b"/>
              <a:pathLst>
                <a:path w="812800" h="436549">
                  <a:moveTo>
                    <a:pt x="406400" y="0"/>
                  </a:moveTo>
                  <a:lnTo>
                    <a:pt x="812800" y="436549"/>
                  </a:lnTo>
                  <a:lnTo>
                    <a:pt x="0" y="436549"/>
                  </a:lnTo>
                  <a:lnTo>
                    <a:pt x="406400" y="0"/>
                  </a:lnTo>
                  <a:close/>
                </a:path>
              </a:pathLst>
            </a:custGeom>
            <a:solidFill>
              <a:srgbClr val="051D64"/>
            </a:solidFill>
          </p:spPr>
        </p:sp>
        <p:sp>
          <p:nvSpPr>
            <p:cNvPr id="22" name="TextBox 22"/>
            <p:cNvSpPr txBox="1"/>
            <p:nvPr/>
          </p:nvSpPr>
          <p:spPr>
            <a:xfrm>
              <a:off x="127000" y="292100"/>
              <a:ext cx="558800" cy="368300"/>
            </a:xfrm>
            <a:prstGeom prst="rect">
              <a:avLst/>
            </a:prstGeom>
          </p:spPr>
          <p:txBody>
            <a:bodyPr lIns="50800" tIns="50800" rIns="50800" bIns="50800" rtlCol="0" anchor="ctr"/>
            <a:lstStyle/>
            <a:p>
              <a:pPr algn="ctr">
                <a:lnSpc>
                  <a:spcPts val="2659"/>
                </a:lnSpc>
              </a:pPr>
              <a:endParaRPr/>
            </a:p>
          </p:txBody>
        </p:sp>
      </p:grpSp>
      <p:sp>
        <p:nvSpPr>
          <p:cNvPr id="23" name="AutoShape 23"/>
          <p:cNvSpPr/>
          <p:nvPr/>
        </p:nvSpPr>
        <p:spPr>
          <a:xfrm flipH="1" flipV="1">
            <a:off x="8578149" y="618186"/>
            <a:ext cx="1140604" cy="1266742"/>
          </a:xfrm>
          <a:prstGeom prst="line">
            <a:avLst/>
          </a:prstGeom>
          <a:ln w="95250" cap="flat">
            <a:solidFill>
              <a:srgbClr val="F9B680"/>
            </a:solidFill>
            <a:prstDash val="solid"/>
            <a:headEnd type="none" w="sm" len="sm"/>
            <a:tailEnd type="none" w="sm" len="sm"/>
          </a:ln>
        </p:spPr>
      </p:sp>
      <p:sp>
        <p:nvSpPr>
          <p:cNvPr id="24" name="AutoShape 24"/>
          <p:cNvSpPr/>
          <p:nvPr/>
        </p:nvSpPr>
        <p:spPr>
          <a:xfrm flipH="1" flipV="1">
            <a:off x="8870327" y="261187"/>
            <a:ext cx="1140604" cy="1266742"/>
          </a:xfrm>
          <a:prstGeom prst="line">
            <a:avLst/>
          </a:prstGeom>
          <a:ln w="95250" cap="flat">
            <a:solidFill>
              <a:srgbClr val="F9B680"/>
            </a:solidFill>
            <a:prstDash val="solid"/>
            <a:headEnd type="none" w="sm" len="sm"/>
            <a:tailEnd type="none" w="sm" len="sm"/>
          </a:ln>
        </p:spPr>
      </p:sp>
      <p:sp>
        <p:nvSpPr>
          <p:cNvPr id="25" name="TextBox 25"/>
          <p:cNvSpPr txBox="1"/>
          <p:nvPr/>
        </p:nvSpPr>
        <p:spPr>
          <a:xfrm>
            <a:off x="10766743" y="2046857"/>
            <a:ext cx="7521257" cy="3612515"/>
          </a:xfrm>
          <a:prstGeom prst="rect">
            <a:avLst/>
          </a:prstGeom>
        </p:spPr>
        <p:txBody>
          <a:bodyPr lIns="0" tIns="0" rIns="0" bIns="0" rtlCol="0" anchor="t">
            <a:spAutoFit/>
          </a:bodyPr>
          <a:lstStyle/>
          <a:p>
            <a:pPr algn="just">
              <a:lnSpc>
                <a:spcPts val="2520"/>
              </a:lnSpc>
            </a:pPr>
            <a:r>
              <a:rPr lang="en-US" sz="2400" dirty="0">
                <a:solidFill>
                  <a:srgbClr val="03060B"/>
                </a:solidFill>
                <a:latin typeface="Cooper Hewitt Bold"/>
              </a:rPr>
              <a:t>1. Lack of Standardized Addressing System:</a:t>
            </a:r>
            <a:r>
              <a:rPr lang="en-US" sz="2400" dirty="0">
                <a:solidFill>
                  <a:srgbClr val="03060B"/>
                </a:solidFill>
                <a:latin typeface="Cooper Hewitt"/>
              </a:rPr>
              <a:t> </a:t>
            </a:r>
            <a:r>
              <a:rPr lang="en-US" sz="1800" dirty="0">
                <a:solidFill>
                  <a:srgbClr val="03060B"/>
                </a:solidFill>
                <a:latin typeface="Cooper Hewitt"/>
              </a:rPr>
              <a:t>Many African countries lack a structured and standardized addressing system making it hard to implement geocoding effectively. Homes, streets, and locations are often not numbered consistently, and names can be in local languages making it difficult to chart broadly usable geocoded.</a:t>
            </a:r>
          </a:p>
          <a:p>
            <a:pPr algn="just">
              <a:lnSpc>
                <a:spcPts val="2520"/>
              </a:lnSpc>
            </a:pPr>
            <a:endParaRPr lang="en-US" sz="1800" dirty="0">
              <a:solidFill>
                <a:srgbClr val="03060B"/>
              </a:solidFill>
              <a:latin typeface="Cooper Hewitt"/>
            </a:endParaRPr>
          </a:p>
          <a:p>
            <a:pPr algn="just">
              <a:lnSpc>
                <a:spcPts val="2520"/>
              </a:lnSpc>
            </a:pPr>
            <a:r>
              <a:rPr lang="en-US" sz="2400" dirty="0">
                <a:solidFill>
                  <a:srgbClr val="03060B"/>
                </a:solidFill>
                <a:latin typeface="Cooper Hewitt Bold"/>
              </a:rPr>
              <a:t>2. Quality and Detailing of Geographic Data: </a:t>
            </a:r>
            <a:r>
              <a:rPr lang="en-US" sz="1800" dirty="0">
                <a:solidFill>
                  <a:srgbClr val="03060B"/>
                </a:solidFill>
                <a:latin typeface="Cooper Hewitt"/>
              </a:rPr>
              <a:t>The quality and resolution of available geographic data can be a hindrance for geocoding. Lack of detailed and accurate maps, variations in spatial data coverage and its continuous update can lead to inaccuracies in the end results.</a:t>
            </a:r>
          </a:p>
          <a:p>
            <a:pPr algn="r">
              <a:lnSpc>
                <a:spcPts val="3499"/>
              </a:lnSpc>
            </a:pPr>
            <a:endParaRPr lang="en-US" sz="1800" dirty="0">
              <a:solidFill>
                <a:srgbClr val="03060B"/>
              </a:solidFill>
              <a:latin typeface="Cooper Hewit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Freeform 2"/>
          <p:cNvSpPr/>
          <p:nvPr/>
        </p:nvSpPr>
        <p:spPr>
          <a:xfrm flipH="1">
            <a:off x="8163851" y="2402205"/>
            <a:ext cx="1960299" cy="220979"/>
          </a:xfrm>
          <a:custGeom>
            <a:avLst/>
            <a:gdLst/>
            <a:ahLst/>
            <a:cxnLst/>
            <a:rect l="l" t="t" r="r" b="b"/>
            <a:pathLst>
              <a:path w="1960299" h="220979">
                <a:moveTo>
                  <a:pt x="1960298" y="0"/>
                </a:moveTo>
                <a:lnTo>
                  <a:pt x="0" y="0"/>
                </a:lnTo>
                <a:lnTo>
                  <a:pt x="0" y="220979"/>
                </a:lnTo>
                <a:lnTo>
                  <a:pt x="1960298" y="220979"/>
                </a:lnTo>
                <a:lnTo>
                  <a:pt x="196029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4324039">
            <a:off x="9742905" y="1367289"/>
            <a:ext cx="9924653" cy="6240452"/>
          </a:xfrm>
          <a:custGeom>
            <a:avLst/>
            <a:gdLst/>
            <a:ahLst/>
            <a:cxnLst/>
            <a:rect l="l" t="t" r="r" b="b"/>
            <a:pathLst>
              <a:path w="12698758" h="8542801">
                <a:moveTo>
                  <a:pt x="0" y="0"/>
                </a:moveTo>
                <a:lnTo>
                  <a:pt x="12698758" y="0"/>
                </a:lnTo>
                <a:lnTo>
                  <a:pt x="12698758" y="8542800"/>
                </a:lnTo>
                <a:lnTo>
                  <a:pt x="0" y="8542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8646934">
            <a:off x="-825355" y="2433137"/>
            <a:ext cx="10417055" cy="6531682"/>
          </a:xfrm>
          <a:custGeom>
            <a:avLst/>
            <a:gdLst/>
            <a:ahLst/>
            <a:cxnLst/>
            <a:rect l="l" t="t" r="r" b="b"/>
            <a:pathLst>
              <a:path w="12698758" h="8542801">
                <a:moveTo>
                  <a:pt x="0" y="0"/>
                </a:moveTo>
                <a:lnTo>
                  <a:pt x="12698758" y="0"/>
                </a:lnTo>
                <a:lnTo>
                  <a:pt x="12698758" y="8542801"/>
                </a:lnTo>
                <a:lnTo>
                  <a:pt x="0" y="85428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711671" y="670598"/>
            <a:ext cx="1704079" cy="1381853"/>
          </a:xfrm>
          <a:custGeom>
            <a:avLst/>
            <a:gdLst/>
            <a:ahLst/>
            <a:cxnLst/>
            <a:rect l="l" t="t" r="r" b="b"/>
            <a:pathLst>
              <a:path w="1704079" h="1381853">
                <a:moveTo>
                  <a:pt x="0" y="0"/>
                </a:moveTo>
                <a:lnTo>
                  <a:pt x="1704078" y="0"/>
                </a:lnTo>
                <a:lnTo>
                  <a:pt x="1704078" y="1381853"/>
                </a:lnTo>
                <a:lnTo>
                  <a:pt x="0" y="13818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13321377" y="-242893"/>
            <a:ext cx="4913163" cy="2081395"/>
          </a:xfrm>
          <a:custGeom>
            <a:avLst/>
            <a:gdLst/>
            <a:ahLst/>
            <a:cxnLst/>
            <a:rect l="l" t="t" r="r" b="b"/>
            <a:pathLst>
              <a:path w="4913163" h="2081395">
                <a:moveTo>
                  <a:pt x="0" y="0"/>
                </a:moveTo>
                <a:lnTo>
                  <a:pt x="4913163" y="0"/>
                </a:lnTo>
                <a:lnTo>
                  <a:pt x="4913163" y="2081395"/>
                </a:lnTo>
                <a:lnTo>
                  <a:pt x="0" y="20813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7" name="Group 7"/>
          <p:cNvGrpSpPr>
            <a:grpSpLocks noChangeAspect="1"/>
          </p:cNvGrpSpPr>
          <p:nvPr/>
        </p:nvGrpSpPr>
        <p:grpSpPr>
          <a:xfrm>
            <a:off x="4112750" y="4345351"/>
            <a:ext cx="2144392" cy="2144392"/>
            <a:chOff x="0" y="0"/>
            <a:chExt cx="6350000" cy="6350000"/>
          </a:xfrm>
        </p:grpSpPr>
        <p:sp>
          <p:nvSpPr>
            <p:cNvPr id="8" name="Freeform 8"/>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10"/>
              <a:stretch>
                <a:fillRect l="-24991" r="-24991"/>
              </a:stretch>
            </a:blipFill>
          </p:spPr>
        </p:sp>
      </p:grpSp>
      <p:grpSp>
        <p:nvGrpSpPr>
          <p:cNvPr id="9" name="Group 9"/>
          <p:cNvGrpSpPr>
            <a:grpSpLocks noChangeAspect="1"/>
          </p:cNvGrpSpPr>
          <p:nvPr/>
        </p:nvGrpSpPr>
        <p:grpSpPr>
          <a:xfrm>
            <a:off x="4112750" y="6929769"/>
            <a:ext cx="2144392" cy="2144392"/>
            <a:chOff x="0" y="0"/>
            <a:chExt cx="6350000" cy="6350000"/>
          </a:xfrm>
        </p:grpSpPr>
        <p:sp>
          <p:nvSpPr>
            <p:cNvPr id="10" name="Freeform 10"/>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11"/>
              <a:stretch>
                <a:fillRect l="-66336" t="-23556" r="-25061" b="-3937"/>
              </a:stretch>
            </a:blipFill>
          </p:spPr>
        </p:sp>
      </p:grpSp>
      <p:sp>
        <p:nvSpPr>
          <p:cNvPr id="11" name="TextBox 11"/>
          <p:cNvSpPr txBox="1"/>
          <p:nvPr/>
        </p:nvSpPr>
        <p:spPr>
          <a:xfrm>
            <a:off x="3718546" y="2737708"/>
            <a:ext cx="11920278" cy="2024380"/>
          </a:xfrm>
          <a:prstGeom prst="rect">
            <a:avLst/>
          </a:prstGeom>
        </p:spPr>
        <p:txBody>
          <a:bodyPr lIns="0" tIns="0" rIns="0" bIns="0" rtlCol="0" anchor="t">
            <a:spAutoFit/>
          </a:bodyPr>
          <a:lstStyle/>
          <a:p>
            <a:pPr>
              <a:lnSpc>
                <a:spcPts val="3919"/>
              </a:lnSpc>
            </a:pPr>
            <a:r>
              <a:rPr lang="en-US" sz="2799" b="1" dirty="0">
                <a:solidFill>
                  <a:srgbClr val="737373"/>
                </a:solidFill>
                <a:latin typeface="Kollektif"/>
              </a:rPr>
              <a:t>- Sharing success stories of geocoding implementation in Africa or other similar regions</a:t>
            </a:r>
          </a:p>
          <a:p>
            <a:pPr>
              <a:lnSpc>
                <a:spcPts val="3919"/>
              </a:lnSpc>
            </a:pPr>
            <a:r>
              <a:rPr lang="en-US" sz="2799" b="1" dirty="0">
                <a:solidFill>
                  <a:srgbClr val="737373"/>
                </a:solidFill>
                <a:latin typeface="Kollektif"/>
              </a:rPr>
              <a:t>- Lessons learned and potential for implementation in Africa </a:t>
            </a:r>
          </a:p>
          <a:p>
            <a:pPr>
              <a:lnSpc>
                <a:spcPts val="3919"/>
              </a:lnSpc>
            </a:pPr>
            <a:endParaRPr lang="en-US" sz="2799" dirty="0">
              <a:solidFill>
                <a:srgbClr val="737373"/>
              </a:solidFill>
              <a:latin typeface="Kollektif"/>
            </a:endParaRPr>
          </a:p>
        </p:txBody>
      </p:sp>
      <p:sp>
        <p:nvSpPr>
          <p:cNvPr id="12" name="TextBox 12"/>
          <p:cNvSpPr txBox="1"/>
          <p:nvPr/>
        </p:nvSpPr>
        <p:spPr>
          <a:xfrm>
            <a:off x="4709813" y="1028700"/>
            <a:ext cx="8868374" cy="2487930"/>
          </a:xfrm>
          <a:prstGeom prst="rect">
            <a:avLst/>
          </a:prstGeom>
        </p:spPr>
        <p:txBody>
          <a:bodyPr lIns="0" tIns="0" rIns="0" bIns="0" rtlCol="0" anchor="t">
            <a:spAutoFit/>
          </a:bodyPr>
          <a:lstStyle/>
          <a:p>
            <a:pPr algn="ctr">
              <a:lnSpc>
                <a:spcPts val="8910"/>
              </a:lnSpc>
            </a:pPr>
            <a:r>
              <a:rPr lang="en-US" sz="9000">
                <a:solidFill>
                  <a:srgbClr val="323232"/>
                </a:solidFill>
                <a:latin typeface="Kollektif Bold"/>
              </a:rPr>
              <a:t> Case Studies</a:t>
            </a:r>
          </a:p>
          <a:p>
            <a:pPr algn="ctr">
              <a:lnSpc>
                <a:spcPts val="8910"/>
              </a:lnSpc>
            </a:pPr>
            <a:endParaRPr lang="en-US" sz="9000">
              <a:solidFill>
                <a:srgbClr val="323232"/>
              </a:solidFill>
              <a:latin typeface="Kollektif Bold"/>
            </a:endParaRPr>
          </a:p>
        </p:txBody>
      </p:sp>
      <p:sp>
        <p:nvSpPr>
          <p:cNvPr id="13" name="TextBox 13"/>
          <p:cNvSpPr txBox="1"/>
          <p:nvPr/>
        </p:nvSpPr>
        <p:spPr>
          <a:xfrm>
            <a:off x="6787124" y="5590483"/>
            <a:ext cx="9174250" cy="1438727"/>
          </a:xfrm>
          <a:prstGeom prst="rect">
            <a:avLst/>
          </a:prstGeom>
        </p:spPr>
        <p:txBody>
          <a:bodyPr wrap="square" lIns="0" tIns="0" rIns="0" bIns="0" rtlCol="0" anchor="t">
            <a:spAutoFit/>
          </a:bodyPr>
          <a:lstStyle/>
          <a:p>
            <a:pPr>
              <a:lnSpc>
                <a:spcPts val="3919"/>
              </a:lnSpc>
            </a:pPr>
            <a:r>
              <a:rPr lang="en-US" sz="2799" i="1" dirty="0">
                <a:solidFill>
                  <a:srgbClr val="46434D"/>
                </a:solidFill>
                <a:latin typeface="Kollektif Bold"/>
              </a:rPr>
              <a:t>Over 30 countries have conducted a census in this round using geocoding software(ESRI Modernization of NSO's </a:t>
            </a:r>
            <a:r>
              <a:rPr lang="en-US" sz="2799" i="1" dirty="0" err="1">
                <a:solidFill>
                  <a:srgbClr val="46434D"/>
                </a:solidFill>
                <a:latin typeface="Kollektif Bold"/>
              </a:rPr>
              <a:t>Programme</a:t>
            </a:r>
            <a:r>
              <a:rPr lang="en-US" sz="2799" i="1" dirty="0">
                <a:solidFill>
                  <a:srgbClr val="46434D"/>
                </a:solidFill>
                <a:latin typeface="Kollektif Bold"/>
              </a:rPr>
              <a:t>) </a:t>
            </a:r>
          </a:p>
        </p:txBody>
      </p:sp>
      <p:sp>
        <p:nvSpPr>
          <p:cNvPr id="14" name="TextBox 14"/>
          <p:cNvSpPr txBox="1"/>
          <p:nvPr/>
        </p:nvSpPr>
        <p:spPr>
          <a:xfrm>
            <a:off x="6719365" y="8437970"/>
            <a:ext cx="8993079" cy="718145"/>
          </a:xfrm>
          <a:prstGeom prst="rect">
            <a:avLst/>
          </a:prstGeom>
        </p:spPr>
        <p:txBody>
          <a:bodyPr wrap="square" lIns="0" tIns="0" rIns="0" bIns="0" rtlCol="0" anchor="t">
            <a:spAutoFit/>
          </a:bodyPr>
          <a:lstStyle/>
          <a:p>
            <a:pPr>
              <a:lnSpc>
                <a:spcPts val="2800"/>
              </a:lnSpc>
            </a:pPr>
            <a:r>
              <a:rPr lang="en-US" sz="2799" i="1" dirty="0">
                <a:solidFill>
                  <a:srgbClr val="46434D"/>
                </a:solidFill>
                <a:latin typeface="Kollektif Bold"/>
              </a:rPr>
              <a:t>Over 38 countries in Africa have undertaken the DHS using geocoding software </a:t>
            </a:r>
          </a:p>
        </p:txBody>
      </p:sp>
      <p:sp>
        <p:nvSpPr>
          <p:cNvPr id="15" name="TextBox 15"/>
          <p:cNvSpPr txBox="1"/>
          <p:nvPr/>
        </p:nvSpPr>
        <p:spPr>
          <a:xfrm>
            <a:off x="6787124" y="4487515"/>
            <a:ext cx="7388126" cy="1033780"/>
          </a:xfrm>
          <a:prstGeom prst="rect">
            <a:avLst/>
          </a:prstGeom>
        </p:spPr>
        <p:txBody>
          <a:bodyPr lIns="0" tIns="0" rIns="0" bIns="0" rtlCol="0" anchor="t">
            <a:spAutoFit/>
          </a:bodyPr>
          <a:lstStyle/>
          <a:p>
            <a:pPr>
              <a:lnSpc>
                <a:spcPts val="3919"/>
              </a:lnSpc>
            </a:pPr>
            <a:r>
              <a:rPr lang="en-US" sz="3600" dirty="0">
                <a:solidFill>
                  <a:srgbClr val="46434D"/>
                </a:solidFill>
                <a:latin typeface="Kollektif Bold"/>
              </a:rPr>
              <a:t>2020 Round of Population and Housing Censuses in Africa</a:t>
            </a:r>
          </a:p>
        </p:txBody>
      </p:sp>
      <p:sp>
        <p:nvSpPr>
          <p:cNvPr id="16" name="TextBox 16"/>
          <p:cNvSpPr txBox="1"/>
          <p:nvPr/>
        </p:nvSpPr>
        <p:spPr>
          <a:xfrm>
            <a:off x="6750252" y="7424602"/>
            <a:ext cx="8888571" cy="500137"/>
          </a:xfrm>
          <a:prstGeom prst="rect">
            <a:avLst/>
          </a:prstGeom>
        </p:spPr>
        <p:txBody>
          <a:bodyPr wrap="square" lIns="0" tIns="0" rIns="0" bIns="0" rtlCol="0" anchor="t">
            <a:spAutoFit/>
          </a:bodyPr>
          <a:lstStyle/>
          <a:p>
            <a:pPr>
              <a:lnSpc>
                <a:spcPts val="3919"/>
              </a:lnSpc>
            </a:pPr>
            <a:r>
              <a:rPr lang="en-US" sz="3600" dirty="0">
                <a:solidFill>
                  <a:srgbClr val="46434D"/>
                </a:solidFill>
                <a:latin typeface="Kollektif Bold"/>
              </a:rPr>
              <a:t>Demographic and Health Survey (DHS)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DC5D0"/>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5592393" cy="10287000"/>
            <a:chOff x="0" y="0"/>
            <a:chExt cx="1092614" cy="2009822"/>
          </a:xfrm>
        </p:grpSpPr>
        <p:sp>
          <p:nvSpPr>
            <p:cNvPr id="3" name="Freeform 3"/>
            <p:cNvSpPr/>
            <p:nvPr/>
          </p:nvSpPr>
          <p:spPr>
            <a:xfrm>
              <a:off x="0" y="0"/>
              <a:ext cx="1092614" cy="2009822"/>
            </a:xfrm>
            <a:custGeom>
              <a:avLst/>
              <a:gdLst/>
              <a:ahLst/>
              <a:cxnLst/>
              <a:rect l="l" t="t" r="r" b="b"/>
              <a:pathLst>
                <a:path w="1092614" h="2009822">
                  <a:moveTo>
                    <a:pt x="0" y="0"/>
                  </a:moveTo>
                  <a:lnTo>
                    <a:pt x="1092614" y="0"/>
                  </a:lnTo>
                  <a:lnTo>
                    <a:pt x="1092614" y="2009822"/>
                  </a:lnTo>
                  <a:lnTo>
                    <a:pt x="0" y="2009822"/>
                  </a:lnTo>
                  <a:close/>
                </a:path>
              </a:pathLst>
            </a:custGeom>
            <a:solidFill>
              <a:srgbClr val="89B9C6"/>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5" name="Freeform 5"/>
          <p:cNvSpPr/>
          <p:nvPr/>
        </p:nvSpPr>
        <p:spPr>
          <a:xfrm>
            <a:off x="0" y="6148990"/>
            <a:ext cx="8592227" cy="5864195"/>
          </a:xfrm>
          <a:custGeom>
            <a:avLst/>
            <a:gdLst/>
            <a:ahLst/>
            <a:cxnLst/>
            <a:rect l="l" t="t" r="r" b="b"/>
            <a:pathLst>
              <a:path w="8592227" h="5864195">
                <a:moveTo>
                  <a:pt x="0" y="0"/>
                </a:moveTo>
                <a:lnTo>
                  <a:pt x="8592227" y="0"/>
                </a:lnTo>
                <a:lnTo>
                  <a:pt x="8592227" y="5864195"/>
                </a:lnTo>
                <a:lnTo>
                  <a:pt x="0" y="5864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8945854" y="1835804"/>
            <a:ext cx="8032650" cy="6912947"/>
          </a:xfrm>
          <a:custGeom>
            <a:avLst/>
            <a:gdLst/>
            <a:ahLst/>
            <a:cxnLst/>
            <a:rect l="l" t="t" r="r" b="b"/>
            <a:pathLst>
              <a:path w="8032650" h="6912947">
                <a:moveTo>
                  <a:pt x="0" y="0"/>
                </a:moveTo>
                <a:lnTo>
                  <a:pt x="8032650" y="0"/>
                </a:lnTo>
                <a:lnTo>
                  <a:pt x="8032650" y="6912947"/>
                </a:lnTo>
                <a:lnTo>
                  <a:pt x="0" y="69129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1666664" y="4888546"/>
            <a:ext cx="548926" cy="571054"/>
          </a:xfrm>
          <a:custGeom>
            <a:avLst/>
            <a:gdLst/>
            <a:ahLst/>
            <a:cxnLst/>
            <a:rect l="l" t="t" r="r" b="b"/>
            <a:pathLst>
              <a:path w="548926" h="571054">
                <a:moveTo>
                  <a:pt x="0" y="0"/>
                </a:moveTo>
                <a:lnTo>
                  <a:pt x="548926" y="0"/>
                </a:lnTo>
                <a:lnTo>
                  <a:pt x="548926" y="571054"/>
                </a:lnTo>
                <a:lnTo>
                  <a:pt x="0" y="5710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2752117" y="6742896"/>
            <a:ext cx="420123" cy="417068"/>
          </a:xfrm>
          <a:custGeom>
            <a:avLst/>
            <a:gdLst/>
            <a:ahLst/>
            <a:cxnLst/>
            <a:rect l="l" t="t" r="r" b="b"/>
            <a:pathLst>
              <a:path w="420123" h="417068">
                <a:moveTo>
                  <a:pt x="0" y="0"/>
                </a:moveTo>
                <a:lnTo>
                  <a:pt x="420124" y="0"/>
                </a:lnTo>
                <a:lnTo>
                  <a:pt x="420124" y="417068"/>
                </a:lnTo>
                <a:lnTo>
                  <a:pt x="0" y="4170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12829459" y="5542297"/>
            <a:ext cx="342782" cy="606693"/>
          </a:xfrm>
          <a:custGeom>
            <a:avLst/>
            <a:gdLst/>
            <a:ahLst/>
            <a:cxnLst/>
            <a:rect l="l" t="t" r="r" b="b"/>
            <a:pathLst>
              <a:path w="342782" h="606693">
                <a:moveTo>
                  <a:pt x="0" y="0"/>
                </a:moveTo>
                <a:lnTo>
                  <a:pt x="342782" y="0"/>
                </a:lnTo>
                <a:lnTo>
                  <a:pt x="342782" y="606693"/>
                </a:lnTo>
                <a:lnTo>
                  <a:pt x="0" y="60669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a:off x="14105103" y="1154410"/>
            <a:ext cx="1776146" cy="1362788"/>
          </a:xfrm>
          <a:custGeom>
            <a:avLst/>
            <a:gdLst/>
            <a:ahLst/>
            <a:cxnLst/>
            <a:rect l="l" t="t" r="r" b="b"/>
            <a:pathLst>
              <a:path w="1776146" h="1362788">
                <a:moveTo>
                  <a:pt x="0" y="0"/>
                </a:moveTo>
                <a:lnTo>
                  <a:pt x="1776145" y="0"/>
                </a:lnTo>
                <a:lnTo>
                  <a:pt x="1776145" y="1362788"/>
                </a:lnTo>
                <a:lnTo>
                  <a:pt x="0" y="13627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TextBox 11"/>
          <p:cNvSpPr txBox="1"/>
          <p:nvPr/>
        </p:nvSpPr>
        <p:spPr>
          <a:xfrm>
            <a:off x="13321914" y="4795644"/>
            <a:ext cx="1464169" cy="663956"/>
          </a:xfrm>
          <a:prstGeom prst="rect">
            <a:avLst/>
          </a:prstGeom>
        </p:spPr>
        <p:txBody>
          <a:bodyPr lIns="0" tIns="0" rIns="0" bIns="0" rtlCol="0" anchor="t">
            <a:spAutoFit/>
          </a:bodyPr>
          <a:lstStyle/>
          <a:p>
            <a:pPr algn="ctr">
              <a:lnSpc>
                <a:spcPts val="2662"/>
              </a:lnSpc>
            </a:pPr>
            <a:r>
              <a:rPr lang="en-US" sz="2200">
                <a:solidFill>
                  <a:srgbClr val="FFFFFF"/>
                </a:solidFill>
                <a:latin typeface="Garet"/>
              </a:rPr>
              <a:t>Who Cares</a:t>
            </a:r>
          </a:p>
        </p:txBody>
      </p:sp>
      <p:sp>
        <p:nvSpPr>
          <p:cNvPr id="12" name="TextBox 12"/>
          <p:cNvSpPr txBox="1"/>
          <p:nvPr/>
        </p:nvSpPr>
        <p:spPr>
          <a:xfrm>
            <a:off x="9681076" y="6381783"/>
            <a:ext cx="2591029" cy="621028"/>
          </a:xfrm>
          <a:prstGeom prst="rect">
            <a:avLst/>
          </a:prstGeom>
        </p:spPr>
        <p:txBody>
          <a:bodyPr lIns="0" tIns="0" rIns="0" bIns="0" rtlCol="0" anchor="t">
            <a:spAutoFit/>
          </a:bodyPr>
          <a:lstStyle/>
          <a:p>
            <a:pPr algn="ctr">
              <a:lnSpc>
                <a:spcPts val="2520"/>
              </a:lnSpc>
            </a:pPr>
            <a:r>
              <a:rPr lang="en-US" sz="1800">
                <a:solidFill>
                  <a:srgbClr val="FFFFFF"/>
                </a:solidFill>
                <a:latin typeface="Glacial Indifference"/>
              </a:rPr>
              <a:t>Improving Geographic Data Quality</a:t>
            </a:r>
          </a:p>
        </p:txBody>
      </p:sp>
      <p:sp>
        <p:nvSpPr>
          <p:cNvPr id="13" name="TextBox 13"/>
          <p:cNvSpPr txBox="1"/>
          <p:nvPr/>
        </p:nvSpPr>
        <p:spPr>
          <a:xfrm>
            <a:off x="11666664" y="2666545"/>
            <a:ext cx="2591029" cy="621028"/>
          </a:xfrm>
          <a:prstGeom prst="rect">
            <a:avLst/>
          </a:prstGeom>
        </p:spPr>
        <p:txBody>
          <a:bodyPr lIns="0" tIns="0" rIns="0" bIns="0" rtlCol="0" anchor="t">
            <a:spAutoFit/>
          </a:bodyPr>
          <a:lstStyle/>
          <a:p>
            <a:pPr algn="ctr">
              <a:lnSpc>
                <a:spcPts val="2520"/>
              </a:lnSpc>
            </a:pPr>
            <a:r>
              <a:rPr lang="en-US" sz="1800">
                <a:solidFill>
                  <a:srgbClr val="FFFFFF"/>
                </a:solidFill>
                <a:latin typeface="Glacial Indifference"/>
              </a:rPr>
              <a:t>Building Robust Addressing Systems</a:t>
            </a:r>
          </a:p>
        </p:txBody>
      </p:sp>
      <p:sp>
        <p:nvSpPr>
          <p:cNvPr id="14" name="TextBox 14"/>
          <p:cNvSpPr txBox="1"/>
          <p:nvPr/>
        </p:nvSpPr>
        <p:spPr>
          <a:xfrm>
            <a:off x="13697661" y="6381783"/>
            <a:ext cx="2591029" cy="621028"/>
          </a:xfrm>
          <a:prstGeom prst="rect">
            <a:avLst/>
          </a:prstGeom>
        </p:spPr>
        <p:txBody>
          <a:bodyPr lIns="0" tIns="0" rIns="0" bIns="0" rtlCol="0" anchor="t">
            <a:spAutoFit/>
          </a:bodyPr>
          <a:lstStyle/>
          <a:p>
            <a:pPr algn="ctr">
              <a:lnSpc>
                <a:spcPts val="2520"/>
              </a:lnSpc>
            </a:pPr>
            <a:r>
              <a:rPr lang="en-US" sz="1800">
                <a:solidFill>
                  <a:srgbClr val="FFFFFF"/>
                </a:solidFill>
                <a:latin typeface="Glacial Indifference"/>
              </a:rPr>
              <a:t>Skilled Manpower and Technology Infrastructure</a:t>
            </a:r>
          </a:p>
        </p:txBody>
      </p:sp>
      <p:sp>
        <p:nvSpPr>
          <p:cNvPr id="15" name="TextBox 15"/>
          <p:cNvSpPr txBox="1"/>
          <p:nvPr/>
        </p:nvSpPr>
        <p:spPr>
          <a:xfrm>
            <a:off x="2012735" y="2431473"/>
            <a:ext cx="7668341" cy="3386071"/>
          </a:xfrm>
          <a:prstGeom prst="rect">
            <a:avLst/>
          </a:prstGeom>
        </p:spPr>
        <p:txBody>
          <a:bodyPr lIns="0" tIns="0" rIns="0" bIns="0" rtlCol="0" anchor="t">
            <a:spAutoFit/>
          </a:bodyPr>
          <a:lstStyle/>
          <a:p>
            <a:pPr>
              <a:lnSpc>
                <a:spcPts val="4228"/>
              </a:lnSpc>
            </a:pPr>
            <a:r>
              <a:rPr lang="en-US" sz="2800">
                <a:solidFill>
                  <a:srgbClr val="232E54"/>
                </a:solidFill>
                <a:latin typeface="Glacial Indifference"/>
              </a:rPr>
              <a:t>Opportunities for Collaboration and Next Steps</a:t>
            </a:r>
          </a:p>
          <a:p>
            <a:pPr>
              <a:lnSpc>
                <a:spcPts val="4228"/>
              </a:lnSpc>
            </a:pPr>
            <a:r>
              <a:rPr lang="en-US" sz="2800">
                <a:solidFill>
                  <a:srgbClr val="232E54"/>
                </a:solidFill>
                <a:latin typeface="Glacial Indifference"/>
              </a:rPr>
              <a:t>1. Collaborating with Tech Companies</a:t>
            </a:r>
          </a:p>
          <a:p>
            <a:pPr>
              <a:lnSpc>
                <a:spcPts val="4228"/>
              </a:lnSpc>
            </a:pPr>
            <a:r>
              <a:rPr lang="en-US" sz="2800">
                <a:solidFill>
                  <a:srgbClr val="232E54"/>
                </a:solidFill>
                <a:latin typeface="Glacial Indifference"/>
              </a:rPr>
              <a:t>2. Promoting Open Source Data Movements</a:t>
            </a:r>
          </a:p>
          <a:p>
            <a:pPr>
              <a:lnSpc>
                <a:spcPts val="4228"/>
              </a:lnSpc>
            </a:pPr>
            <a:r>
              <a:rPr lang="en-US" sz="2800">
                <a:solidFill>
                  <a:srgbClr val="232E54"/>
                </a:solidFill>
                <a:latin typeface="Glacial Indifference"/>
              </a:rPr>
              <a:t>3. Innovation and Localization</a:t>
            </a:r>
          </a:p>
          <a:p>
            <a:pPr>
              <a:lnSpc>
                <a:spcPts val="4228"/>
              </a:lnSpc>
            </a:pPr>
            <a:r>
              <a:rPr lang="en-US" sz="2800">
                <a:solidFill>
                  <a:srgbClr val="232E54"/>
                </a:solidFill>
                <a:latin typeface="Glacial Indifference"/>
              </a:rPr>
              <a:t>4. Integration with Existing Systems</a:t>
            </a:r>
          </a:p>
          <a:p>
            <a:pPr>
              <a:lnSpc>
                <a:spcPts val="3020"/>
              </a:lnSpc>
            </a:pPr>
            <a:endParaRPr lang="en-US" sz="2800">
              <a:solidFill>
                <a:srgbClr val="232E54"/>
              </a:solidFill>
              <a:latin typeface="Glacial Indifference"/>
            </a:endParaRPr>
          </a:p>
          <a:p>
            <a:pPr>
              <a:lnSpc>
                <a:spcPts val="2718"/>
              </a:lnSpc>
            </a:pPr>
            <a:endParaRPr lang="en-US" sz="2800">
              <a:solidFill>
                <a:srgbClr val="232E54"/>
              </a:solidFill>
              <a:latin typeface="Glacial Indifference"/>
            </a:endParaRPr>
          </a:p>
        </p:txBody>
      </p:sp>
      <p:sp>
        <p:nvSpPr>
          <p:cNvPr id="16" name="TextBox 16"/>
          <p:cNvSpPr txBox="1"/>
          <p:nvPr/>
        </p:nvSpPr>
        <p:spPr>
          <a:xfrm>
            <a:off x="1858257" y="502905"/>
            <a:ext cx="8605315" cy="1587871"/>
          </a:xfrm>
          <a:prstGeom prst="rect">
            <a:avLst/>
          </a:prstGeom>
        </p:spPr>
        <p:txBody>
          <a:bodyPr lIns="0" tIns="0" rIns="0" bIns="0" rtlCol="0" anchor="t">
            <a:spAutoFit/>
          </a:bodyPr>
          <a:lstStyle/>
          <a:p>
            <a:pPr>
              <a:lnSpc>
                <a:spcPts val="4141"/>
              </a:lnSpc>
            </a:pPr>
            <a:r>
              <a:rPr lang="en-US" sz="4000" dirty="0">
                <a:solidFill>
                  <a:srgbClr val="18212F"/>
                </a:solidFill>
                <a:latin typeface="Cerebri Bold"/>
              </a:rPr>
              <a:t>Strategies to Overcome Geocoding Implementation Challenges</a:t>
            </a:r>
          </a:p>
        </p:txBody>
      </p:sp>
      <p:sp>
        <p:nvSpPr>
          <p:cNvPr id="17" name="TextBox 17"/>
          <p:cNvSpPr txBox="1"/>
          <p:nvPr/>
        </p:nvSpPr>
        <p:spPr>
          <a:xfrm>
            <a:off x="12215590" y="952500"/>
            <a:ext cx="2548281" cy="606426"/>
          </a:xfrm>
          <a:prstGeom prst="rect">
            <a:avLst/>
          </a:prstGeom>
        </p:spPr>
        <p:txBody>
          <a:bodyPr lIns="0" tIns="0" rIns="0" bIns="0" rtlCol="0" anchor="t">
            <a:spAutoFit/>
          </a:bodyPr>
          <a:lstStyle/>
          <a:p>
            <a:pPr algn="ctr">
              <a:lnSpc>
                <a:spcPts val="4899"/>
              </a:lnSpc>
            </a:pPr>
            <a:r>
              <a:rPr lang="en-US" sz="3499">
                <a:solidFill>
                  <a:srgbClr val="18212F"/>
                </a:solidFill>
                <a:latin typeface="Canva Student Font"/>
              </a:rPr>
              <a:t>diagram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10" t="-23773" r="-1581" b="-20334"/>
            </a:stretch>
          </a:blipFill>
        </p:spPr>
      </p:sp>
      <p:grpSp>
        <p:nvGrpSpPr>
          <p:cNvPr id="3" name="Group 3"/>
          <p:cNvGrpSpPr/>
          <p:nvPr/>
        </p:nvGrpSpPr>
        <p:grpSpPr>
          <a:xfrm>
            <a:off x="5163195" y="-534625"/>
            <a:ext cx="7961609" cy="11072061"/>
            <a:chOff x="0" y="0"/>
            <a:chExt cx="438346" cy="609600"/>
          </a:xfrm>
        </p:grpSpPr>
        <p:sp>
          <p:nvSpPr>
            <p:cNvPr id="4" name="Freeform 4"/>
            <p:cNvSpPr/>
            <p:nvPr/>
          </p:nvSpPr>
          <p:spPr>
            <a:xfrm>
              <a:off x="0" y="0"/>
              <a:ext cx="438346" cy="609600"/>
            </a:xfrm>
            <a:custGeom>
              <a:avLst/>
              <a:gdLst/>
              <a:ahLst/>
              <a:cxnLst/>
              <a:rect l="l" t="t" r="r" b="b"/>
              <a:pathLst>
                <a:path w="438346" h="609600">
                  <a:moveTo>
                    <a:pt x="203200" y="0"/>
                  </a:moveTo>
                  <a:lnTo>
                    <a:pt x="438346" y="0"/>
                  </a:lnTo>
                  <a:lnTo>
                    <a:pt x="235146" y="609600"/>
                  </a:lnTo>
                  <a:lnTo>
                    <a:pt x="0" y="609600"/>
                  </a:lnTo>
                  <a:lnTo>
                    <a:pt x="203200" y="0"/>
                  </a:lnTo>
                  <a:close/>
                </a:path>
              </a:pathLst>
            </a:custGeom>
            <a:solidFill>
              <a:srgbClr val="0081FE">
                <a:alpha val="13725"/>
              </a:srgbClr>
            </a:solidFill>
          </p:spPr>
        </p:sp>
        <p:sp>
          <p:nvSpPr>
            <p:cNvPr id="5" name="TextBox 5"/>
            <p:cNvSpPr txBox="1"/>
            <p:nvPr/>
          </p:nvSpPr>
          <p:spPr>
            <a:xfrm>
              <a:off x="101600" y="-57150"/>
              <a:ext cx="609600" cy="666750"/>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2827691" y="4407039"/>
            <a:ext cx="12632617" cy="1389641"/>
          </a:xfrm>
          <a:prstGeom prst="rect">
            <a:avLst/>
          </a:prstGeom>
        </p:spPr>
        <p:txBody>
          <a:bodyPr lIns="0" tIns="0" rIns="0" bIns="0" rtlCol="0" anchor="t">
            <a:spAutoFit/>
          </a:bodyPr>
          <a:lstStyle/>
          <a:p>
            <a:pPr marL="0" lvl="0" indent="0" algn="ctr">
              <a:lnSpc>
                <a:spcPts val="9259"/>
              </a:lnSpc>
            </a:pPr>
            <a:r>
              <a:rPr lang="en-US" sz="10522">
                <a:solidFill>
                  <a:srgbClr val="FFFFFF"/>
                </a:solidFill>
                <a:latin typeface="Lastica Bold"/>
              </a:rPr>
              <a:t>THANK YOU</a:t>
            </a:r>
          </a:p>
        </p:txBody>
      </p:sp>
      <p:grpSp>
        <p:nvGrpSpPr>
          <p:cNvPr id="7" name="Group 7"/>
          <p:cNvGrpSpPr/>
          <p:nvPr/>
        </p:nvGrpSpPr>
        <p:grpSpPr>
          <a:xfrm>
            <a:off x="7801605" y="8137184"/>
            <a:ext cx="3491000" cy="5236500"/>
            <a:chOff x="0" y="0"/>
            <a:chExt cx="406400" cy="609600"/>
          </a:xfrm>
        </p:grpSpPr>
        <p:sp>
          <p:nvSpPr>
            <p:cNvPr id="8" name="Freeform 8"/>
            <p:cNvSpPr/>
            <p:nvPr/>
          </p:nvSpPr>
          <p:spPr>
            <a:xfrm>
              <a:off x="0" y="0"/>
              <a:ext cx="406400" cy="609600"/>
            </a:xfrm>
            <a:custGeom>
              <a:avLst/>
              <a:gdLst/>
              <a:ahLst/>
              <a:cxnLst/>
              <a:rect l="l" t="t" r="r" b="b"/>
              <a:pathLst>
                <a:path w="406400" h="609600">
                  <a:moveTo>
                    <a:pt x="203200" y="0"/>
                  </a:moveTo>
                  <a:lnTo>
                    <a:pt x="406400" y="0"/>
                  </a:lnTo>
                  <a:lnTo>
                    <a:pt x="203200" y="609600"/>
                  </a:lnTo>
                  <a:lnTo>
                    <a:pt x="0" y="609600"/>
                  </a:lnTo>
                  <a:lnTo>
                    <a:pt x="203200" y="0"/>
                  </a:lnTo>
                  <a:close/>
                </a:path>
              </a:pathLst>
            </a:custGeom>
            <a:solidFill>
              <a:srgbClr val="0081FE">
                <a:alpha val="64706"/>
              </a:srgbClr>
            </a:solidFill>
            <a:ln>
              <a:noFill/>
            </a:ln>
          </p:spPr>
        </p:sp>
        <p:sp>
          <p:nvSpPr>
            <p:cNvPr id="9" name="TextBox 9"/>
            <p:cNvSpPr txBox="1"/>
            <p:nvPr/>
          </p:nvSpPr>
          <p:spPr>
            <a:xfrm>
              <a:off x="101600" y="-57150"/>
              <a:ext cx="609600" cy="66675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0" name="Group 10"/>
          <p:cNvGrpSpPr/>
          <p:nvPr/>
        </p:nvGrpSpPr>
        <p:grpSpPr>
          <a:xfrm>
            <a:off x="6871920" y="-2618250"/>
            <a:ext cx="3491000" cy="5236500"/>
            <a:chOff x="0" y="0"/>
            <a:chExt cx="406400" cy="609600"/>
          </a:xfrm>
        </p:grpSpPr>
        <p:sp>
          <p:nvSpPr>
            <p:cNvPr id="11" name="Freeform 11"/>
            <p:cNvSpPr/>
            <p:nvPr/>
          </p:nvSpPr>
          <p:spPr>
            <a:xfrm>
              <a:off x="0" y="0"/>
              <a:ext cx="406400" cy="609600"/>
            </a:xfrm>
            <a:custGeom>
              <a:avLst/>
              <a:gdLst/>
              <a:ahLst/>
              <a:cxnLst/>
              <a:rect l="l" t="t" r="r" b="b"/>
              <a:pathLst>
                <a:path w="406400" h="609600">
                  <a:moveTo>
                    <a:pt x="203200" y="0"/>
                  </a:moveTo>
                  <a:lnTo>
                    <a:pt x="406400" y="0"/>
                  </a:lnTo>
                  <a:lnTo>
                    <a:pt x="203200" y="609600"/>
                  </a:lnTo>
                  <a:lnTo>
                    <a:pt x="0" y="609600"/>
                  </a:lnTo>
                  <a:lnTo>
                    <a:pt x="203200" y="0"/>
                  </a:lnTo>
                  <a:close/>
                </a:path>
              </a:pathLst>
            </a:custGeom>
            <a:solidFill>
              <a:srgbClr val="0081FE">
                <a:alpha val="64706"/>
              </a:srgbClr>
            </a:solidFill>
          </p:spPr>
        </p:sp>
        <p:sp>
          <p:nvSpPr>
            <p:cNvPr id="12" name="TextBox 12"/>
            <p:cNvSpPr txBox="1"/>
            <p:nvPr/>
          </p:nvSpPr>
          <p:spPr>
            <a:xfrm>
              <a:off x="101600" y="-57150"/>
              <a:ext cx="609600" cy="666750"/>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p:cNvSpPr txBox="1"/>
          <p:nvPr/>
        </p:nvSpPr>
        <p:spPr>
          <a:xfrm>
            <a:off x="3990001" y="5527334"/>
            <a:ext cx="10307999" cy="542925"/>
          </a:xfrm>
          <a:prstGeom prst="rect">
            <a:avLst/>
          </a:prstGeom>
        </p:spPr>
        <p:txBody>
          <a:bodyPr lIns="0" tIns="0" rIns="0" bIns="0" rtlCol="0" anchor="t">
            <a:spAutoFit/>
          </a:bodyPr>
          <a:lstStyle/>
          <a:p>
            <a:pPr algn="ctr">
              <a:lnSpc>
                <a:spcPts val="4200"/>
              </a:lnSpc>
              <a:spcBef>
                <a:spcPct val="0"/>
              </a:spcBef>
            </a:pPr>
            <a:r>
              <a:rPr lang="en-US" sz="3000" spc="1878">
                <a:solidFill>
                  <a:srgbClr val="FFFFFF"/>
                </a:solidFill>
                <a:latin typeface="Poppins Light"/>
              </a:rPr>
              <a:t>FOR YOUR ATTENTION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sp>
        <p:nvSpPr>
          <p:cNvPr id="3" name="Freeform 3"/>
          <p:cNvSpPr/>
          <p:nvPr/>
        </p:nvSpPr>
        <p:spPr>
          <a:xfrm>
            <a:off x="2396029" y="1735775"/>
            <a:ext cx="13495942" cy="6815451"/>
          </a:xfrm>
          <a:custGeom>
            <a:avLst/>
            <a:gdLst/>
            <a:ahLst/>
            <a:cxnLst/>
            <a:rect l="l" t="t" r="r" b="b"/>
            <a:pathLst>
              <a:path w="13495942" h="6815451">
                <a:moveTo>
                  <a:pt x="0" y="0"/>
                </a:moveTo>
                <a:lnTo>
                  <a:pt x="13495942" y="0"/>
                </a:lnTo>
                <a:lnTo>
                  <a:pt x="13495942" y="6815450"/>
                </a:lnTo>
                <a:lnTo>
                  <a:pt x="0" y="68154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4250338" y="6217597"/>
            <a:ext cx="10028309" cy="1021716"/>
          </a:xfrm>
          <a:prstGeom prst="rect">
            <a:avLst/>
          </a:prstGeom>
        </p:spPr>
        <p:txBody>
          <a:bodyPr lIns="0" tIns="0" rIns="0" bIns="0" rtlCol="0" anchor="t">
            <a:spAutoFit/>
          </a:bodyPr>
          <a:lstStyle/>
          <a:p>
            <a:pPr algn="ctr">
              <a:lnSpc>
                <a:spcPts val="5319"/>
              </a:lnSpc>
            </a:pPr>
            <a:r>
              <a:rPr lang="en-US" sz="3799" spc="-102">
                <a:solidFill>
                  <a:srgbClr val="FFD116"/>
                </a:solidFill>
                <a:latin typeface="Antonio Bold"/>
              </a:rPr>
              <a:t>Use of geocoding software and platforms</a:t>
            </a:r>
          </a:p>
          <a:p>
            <a:pPr algn="ctr">
              <a:lnSpc>
                <a:spcPts val="2800"/>
              </a:lnSpc>
            </a:pPr>
            <a:endParaRPr lang="en-US" sz="3799" spc="-102">
              <a:solidFill>
                <a:srgbClr val="FFD116"/>
              </a:solidFill>
              <a:latin typeface="Antonio Bold"/>
            </a:endParaRPr>
          </a:p>
        </p:txBody>
      </p:sp>
      <p:sp>
        <p:nvSpPr>
          <p:cNvPr id="5" name="TextBox 5"/>
          <p:cNvSpPr txBox="1"/>
          <p:nvPr/>
        </p:nvSpPr>
        <p:spPr>
          <a:xfrm>
            <a:off x="2722995" y="2917361"/>
            <a:ext cx="12902256" cy="3006056"/>
          </a:xfrm>
          <a:prstGeom prst="rect">
            <a:avLst/>
          </a:prstGeom>
        </p:spPr>
        <p:txBody>
          <a:bodyPr lIns="0" tIns="0" rIns="0" bIns="0" rtlCol="0" anchor="t">
            <a:spAutoFit/>
          </a:bodyPr>
          <a:lstStyle/>
          <a:p>
            <a:pPr algn="ctr">
              <a:lnSpc>
                <a:spcPts val="8086"/>
              </a:lnSpc>
            </a:pPr>
            <a:r>
              <a:rPr lang="en-US" sz="5776" spc="-155">
                <a:solidFill>
                  <a:srgbClr val="F6FBFE"/>
                </a:solidFill>
                <a:latin typeface="Antonio Bold"/>
              </a:rPr>
              <a:t>METHODOLOGY, TOOLS and</a:t>
            </a:r>
          </a:p>
          <a:p>
            <a:pPr algn="ctr">
              <a:lnSpc>
                <a:spcPts val="8086"/>
              </a:lnSpc>
            </a:pPr>
            <a:r>
              <a:rPr lang="en-US" sz="5776" spc="-155">
                <a:solidFill>
                  <a:srgbClr val="F6FBFE"/>
                </a:solidFill>
                <a:latin typeface="Antonio Bold"/>
              </a:rPr>
              <a:t>standards for geocoding population</a:t>
            </a:r>
          </a:p>
          <a:p>
            <a:pPr algn="ctr">
              <a:lnSpc>
                <a:spcPts val="8086"/>
              </a:lnSpc>
            </a:pPr>
            <a:r>
              <a:rPr lang="en-US" sz="5776" spc="-155">
                <a:solidFill>
                  <a:srgbClr val="F6FBFE"/>
                </a:solidFill>
                <a:latin typeface="Antonio Bold"/>
              </a:rPr>
              <a:t>and housing census daTA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0" y="2459109"/>
            <a:ext cx="6167668" cy="5511342"/>
            <a:chOff x="0" y="0"/>
            <a:chExt cx="1721018" cy="1451547"/>
          </a:xfrm>
        </p:grpSpPr>
        <p:sp>
          <p:nvSpPr>
            <p:cNvPr id="6" name="Freeform 6"/>
            <p:cNvSpPr/>
            <p:nvPr/>
          </p:nvSpPr>
          <p:spPr>
            <a:xfrm>
              <a:off x="0" y="0"/>
              <a:ext cx="1721018" cy="1451547"/>
            </a:xfrm>
            <a:custGeom>
              <a:avLst/>
              <a:gdLst/>
              <a:ahLst/>
              <a:cxnLst/>
              <a:rect l="l" t="t" r="r" b="b"/>
              <a:pathLst>
                <a:path w="1721018" h="1451547">
                  <a:moveTo>
                    <a:pt x="0" y="0"/>
                  </a:moveTo>
                  <a:lnTo>
                    <a:pt x="1721018" y="0"/>
                  </a:lnTo>
                  <a:lnTo>
                    <a:pt x="1721018" y="1451547"/>
                  </a:lnTo>
                  <a:lnTo>
                    <a:pt x="0" y="1451547"/>
                  </a:lnTo>
                  <a:close/>
                </a:path>
              </a:pathLst>
            </a:custGeom>
            <a:solidFill>
              <a:srgbClr val="0D7377"/>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1671697"/>
            <a:ext cx="4232863" cy="839228"/>
            <a:chOff x="0" y="0"/>
            <a:chExt cx="1157124" cy="221031"/>
          </a:xfrm>
        </p:grpSpPr>
        <p:sp>
          <p:nvSpPr>
            <p:cNvPr id="9" name="Freeform 9"/>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0D7377"/>
            </a:solidFill>
          </p:spPr>
        </p:sp>
        <p:sp>
          <p:nvSpPr>
            <p:cNvPr id="10" name="TextBox 10"/>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sp>
        <p:nvSpPr>
          <p:cNvPr id="28" name="AutoShape 28"/>
          <p:cNvSpPr/>
          <p:nvPr/>
        </p:nvSpPr>
        <p:spPr>
          <a:xfrm rot="-7193308">
            <a:off x="-497852" y="6516002"/>
            <a:ext cx="3317663" cy="0"/>
          </a:xfrm>
          <a:prstGeom prst="line">
            <a:avLst/>
          </a:prstGeom>
          <a:ln w="85725" cap="flat">
            <a:solidFill>
              <a:srgbClr val="FFFFFF"/>
            </a:solidFill>
            <a:prstDash val="solid"/>
            <a:headEnd type="none" w="sm" len="sm"/>
            <a:tailEnd type="none" w="sm" len="sm"/>
          </a:ln>
        </p:spPr>
      </p:sp>
      <p:sp>
        <p:nvSpPr>
          <p:cNvPr id="29" name="AutoShape 29"/>
          <p:cNvSpPr/>
          <p:nvPr/>
        </p:nvSpPr>
        <p:spPr>
          <a:xfrm rot="-3598859">
            <a:off x="-501078" y="3680979"/>
            <a:ext cx="3317663" cy="0"/>
          </a:xfrm>
          <a:prstGeom prst="line">
            <a:avLst/>
          </a:prstGeom>
          <a:ln w="85725" cap="flat">
            <a:solidFill>
              <a:srgbClr val="FFFFFF"/>
            </a:solidFill>
            <a:prstDash val="solid"/>
            <a:headEnd type="none" w="sm" len="sm"/>
            <a:tailEnd type="none" w="sm" len="sm"/>
          </a:ln>
        </p:spPr>
      </p:sp>
      <p:grpSp>
        <p:nvGrpSpPr>
          <p:cNvPr id="32" name="Group 31">
            <a:extLst>
              <a:ext uri="{FF2B5EF4-FFF2-40B4-BE49-F238E27FC236}">
                <a16:creationId xmlns:a16="http://schemas.microsoft.com/office/drawing/2014/main" id="{94ACA364-7D5F-13D7-BB51-60AC9B802BD5}"/>
              </a:ext>
            </a:extLst>
          </p:cNvPr>
          <p:cNvGrpSpPr/>
          <p:nvPr/>
        </p:nvGrpSpPr>
        <p:grpSpPr>
          <a:xfrm>
            <a:off x="1123950" y="580173"/>
            <a:ext cx="7706695" cy="7874797"/>
            <a:chOff x="1123950" y="580173"/>
            <a:chExt cx="7706695" cy="7874797"/>
          </a:xfrm>
        </p:grpSpPr>
        <p:grpSp>
          <p:nvGrpSpPr>
            <p:cNvPr id="2" name="Group 2"/>
            <p:cNvGrpSpPr/>
            <p:nvPr/>
          </p:nvGrpSpPr>
          <p:grpSpPr>
            <a:xfrm>
              <a:off x="1123950" y="1832029"/>
              <a:ext cx="7706695" cy="6622941"/>
              <a:chOff x="0" y="0"/>
              <a:chExt cx="812800" cy="698500"/>
            </a:xfrm>
          </p:grpSpPr>
          <p:sp>
            <p:nvSpPr>
              <p:cNvPr id="3" name="Freeform 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D7377"/>
              </a:solidFill>
            </p:spPr>
          </p:sp>
          <p:sp>
            <p:nvSpPr>
              <p:cNvPr id="4" name="TextBox 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2312875" y="580173"/>
              <a:ext cx="2664422" cy="1126062"/>
              <a:chOff x="0" y="0"/>
              <a:chExt cx="483446" cy="221031"/>
            </a:xfrm>
          </p:grpSpPr>
          <p:sp>
            <p:nvSpPr>
              <p:cNvPr id="15" name="Freeform 15"/>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sp>
          <p:sp>
            <p:nvSpPr>
              <p:cNvPr id="16" name="TextBox 16"/>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3734248" y="611006"/>
              <a:ext cx="2664422" cy="1218172"/>
              <a:chOff x="0" y="0"/>
              <a:chExt cx="483446" cy="221031"/>
            </a:xfrm>
          </p:grpSpPr>
          <p:sp>
            <p:nvSpPr>
              <p:cNvPr id="21" name="Freeform 21"/>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0D7377"/>
              </a:solidFill>
            </p:spPr>
          </p:sp>
          <p:sp>
            <p:nvSpPr>
              <p:cNvPr id="22" name="TextBox 22"/>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1622671" y="2220949"/>
              <a:ext cx="6709253" cy="5845101"/>
              <a:chOff x="0" y="0"/>
              <a:chExt cx="6350000" cy="5532120"/>
            </a:xfrm>
          </p:grpSpPr>
          <p:sp>
            <p:nvSpPr>
              <p:cNvPr id="27" name="Freeform 27"/>
              <p:cNvSpPr/>
              <p:nvPr/>
            </p:nvSpPr>
            <p:spPr>
              <a:xfrm>
                <a:off x="0" y="0"/>
                <a:ext cx="6350000" cy="5532120"/>
              </a:xfrm>
              <a:custGeom>
                <a:avLst/>
                <a:gdLst/>
                <a:ahLst/>
                <a:cxnLst/>
                <a:rect l="l" t="t" r="r" b="b"/>
                <a:pathLst>
                  <a:path w="6350000" h="5532120">
                    <a:moveTo>
                      <a:pt x="4762500" y="0"/>
                    </a:moveTo>
                    <a:lnTo>
                      <a:pt x="1587500" y="0"/>
                    </a:lnTo>
                    <a:lnTo>
                      <a:pt x="0" y="2766060"/>
                    </a:lnTo>
                    <a:lnTo>
                      <a:pt x="1587500" y="5532120"/>
                    </a:lnTo>
                    <a:lnTo>
                      <a:pt x="4762500" y="5532120"/>
                    </a:lnTo>
                    <a:lnTo>
                      <a:pt x="6350000" y="2766060"/>
                    </a:lnTo>
                    <a:lnTo>
                      <a:pt x="4762500" y="0"/>
                    </a:lnTo>
                    <a:lnTo>
                      <a:pt x="4762500" y="0"/>
                    </a:lnTo>
                    <a:close/>
                    <a:moveTo>
                      <a:pt x="4676140" y="5382260"/>
                    </a:moveTo>
                    <a:lnTo>
                      <a:pt x="1673860" y="5382260"/>
                    </a:lnTo>
                    <a:lnTo>
                      <a:pt x="172720" y="2766060"/>
                    </a:lnTo>
                    <a:lnTo>
                      <a:pt x="1673860" y="149860"/>
                    </a:lnTo>
                    <a:lnTo>
                      <a:pt x="4676140" y="149860"/>
                    </a:lnTo>
                    <a:lnTo>
                      <a:pt x="6177280" y="2766060"/>
                    </a:lnTo>
                    <a:lnTo>
                      <a:pt x="4676140" y="5382260"/>
                    </a:lnTo>
                    <a:close/>
                  </a:path>
                </a:pathLst>
              </a:custGeom>
              <a:solidFill>
                <a:srgbClr val="FFFFFF"/>
              </a:solidFill>
            </p:spPr>
          </p:sp>
        </p:grpSp>
        <p:sp>
          <p:nvSpPr>
            <p:cNvPr id="30" name="TextBox 30"/>
            <p:cNvSpPr txBox="1"/>
            <p:nvPr/>
          </p:nvSpPr>
          <p:spPr>
            <a:xfrm>
              <a:off x="1903015" y="4213225"/>
              <a:ext cx="6148566" cy="2079626"/>
            </a:xfrm>
            <a:prstGeom prst="rect">
              <a:avLst/>
            </a:prstGeom>
          </p:spPr>
          <p:txBody>
            <a:bodyPr lIns="0" tIns="0" rIns="0" bIns="0" rtlCol="0" anchor="t">
              <a:spAutoFit/>
            </a:bodyPr>
            <a:lstStyle/>
            <a:p>
              <a:pPr algn="ctr">
                <a:lnSpc>
                  <a:spcPts val="8000"/>
                </a:lnSpc>
              </a:pPr>
              <a:r>
                <a:rPr lang="en-US" sz="8000">
                  <a:solidFill>
                    <a:srgbClr val="FFFFFF"/>
                  </a:solidFill>
                  <a:latin typeface="League Spartan"/>
                </a:rPr>
                <a:t>Table Of Content</a:t>
              </a:r>
            </a:p>
          </p:txBody>
        </p:sp>
      </p:grpSp>
      <p:sp>
        <p:nvSpPr>
          <p:cNvPr id="31" name="TextBox 31"/>
          <p:cNvSpPr txBox="1"/>
          <p:nvPr/>
        </p:nvSpPr>
        <p:spPr>
          <a:xfrm>
            <a:off x="8789124" y="177446"/>
            <a:ext cx="9356167" cy="9918100"/>
          </a:xfrm>
          <a:prstGeom prst="rect">
            <a:avLst/>
          </a:prstGeom>
        </p:spPr>
        <p:txBody>
          <a:bodyPr lIns="0" tIns="0" rIns="0" bIns="0" rtlCol="0" anchor="t">
            <a:spAutoFit/>
          </a:bodyPr>
          <a:lstStyle/>
          <a:p>
            <a:pPr>
              <a:lnSpc>
                <a:spcPts val="2520"/>
              </a:lnSpc>
              <a:spcBef>
                <a:spcPct val="0"/>
              </a:spcBef>
            </a:pPr>
            <a:r>
              <a:rPr lang="en-US" sz="2400" dirty="0">
                <a:solidFill>
                  <a:srgbClr val="000000"/>
                </a:solidFill>
                <a:latin typeface="Open Sans Light"/>
              </a:rPr>
              <a:t>I</a:t>
            </a:r>
            <a:r>
              <a:rPr lang="en-US" sz="2400" dirty="0">
                <a:solidFill>
                  <a:srgbClr val="000000"/>
                </a:solidFill>
                <a:latin typeface="Open Sans Bold"/>
              </a:rPr>
              <a:t>. Introduction</a:t>
            </a:r>
          </a:p>
          <a:p>
            <a:pPr>
              <a:lnSpc>
                <a:spcPts val="2520"/>
              </a:lnSpc>
              <a:spcBef>
                <a:spcPct val="0"/>
              </a:spcBef>
            </a:pPr>
            <a:r>
              <a:rPr lang="en-US" sz="1800" dirty="0">
                <a:solidFill>
                  <a:srgbClr val="000000"/>
                </a:solidFill>
                <a:latin typeface="Open Sans Light"/>
              </a:rPr>
              <a:t>- Brief overview of geocoding</a:t>
            </a:r>
          </a:p>
          <a:p>
            <a:pPr>
              <a:lnSpc>
                <a:spcPts val="2520"/>
              </a:lnSpc>
              <a:spcBef>
                <a:spcPct val="0"/>
              </a:spcBef>
            </a:pPr>
            <a:r>
              <a:rPr lang="en-US" sz="1800" dirty="0">
                <a:solidFill>
                  <a:srgbClr val="000000"/>
                </a:solidFill>
                <a:latin typeface="Open Sans Light"/>
              </a:rPr>
              <a:t>- Importance of geocoding in today's data-driven world</a:t>
            </a:r>
          </a:p>
          <a:p>
            <a:pPr>
              <a:lnSpc>
                <a:spcPts val="2520"/>
              </a:lnSpc>
              <a:spcBef>
                <a:spcPct val="0"/>
              </a:spcBef>
            </a:pPr>
            <a:endParaRPr lang="en-US" sz="1800" dirty="0">
              <a:solidFill>
                <a:srgbClr val="000000"/>
              </a:solidFill>
              <a:latin typeface="Open Sans Light"/>
            </a:endParaRPr>
          </a:p>
          <a:p>
            <a:pPr>
              <a:lnSpc>
                <a:spcPts val="2520"/>
              </a:lnSpc>
              <a:spcBef>
                <a:spcPct val="0"/>
              </a:spcBef>
            </a:pPr>
            <a:r>
              <a:rPr lang="en-US" sz="2400" b="1" dirty="0">
                <a:solidFill>
                  <a:srgbClr val="000000"/>
                </a:solidFill>
                <a:latin typeface="Open Sans Light"/>
              </a:rPr>
              <a:t>II. Current Scenario of Geocoding in Africa</a:t>
            </a:r>
          </a:p>
          <a:p>
            <a:pPr>
              <a:lnSpc>
                <a:spcPts val="2520"/>
              </a:lnSpc>
              <a:spcBef>
                <a:spcPct val="0"/>
              </a:spcBef>
            </a:pPr>
            <a:r>
              <a:rPr lang="en-US" sz="1800" dirty="0">
                <a:solidFill>
                  <a:srgbClr val="000000"/>
                </a:solidFill>
                <a:latin typeface="Open Sans Light"/>
              </a:rPr>
              <a:t>- Adoption and use of geocoding software and platforms</a:t>
            </a:r>
          </a:p>
          <a:p>
            <a:pPr>
              <a:lnSpc>
                <a:spcPts val="2520"/>
              </a:lnSpc>
              <a:spcBef>
                <a:spcPct val="0"/>
              </a:spcBef>
            </a:pPr>
            <a:endParaRPr lang="en-US" sz="1800" dirty="0">
              <a:solidFill>
                <a:srgbClr val="000000"/>
              </a:solidFill>
              <a:latin typeface="Open Sans Light"/>
            </a:endParaRPr>
          </a:p>
          <a:p>
            <a:pPr>
              <a:lnSpc>
                <a:spcPts val="2520"/>
              </a:lnSpc>
              <a:spcBef>
                <a:spcPct val="0"/>
              </a:spcBef>
            </a:pPr>
            <a:r>
              <a:rPr lang="en-US" sz="2400" b="1" dirty="0">
                <a:solidFill>
                  <a:srgbClr val="000000"/>
                </a:solidFill>
                <a:latin typeface="Open Sans Light"/>
              </a:rPr>
              <a:t>III. Benefits &amp; Applications</a:t>
            </a:r>
          </a:p>
          <a:p>
            <a:pPr>
              <a:lnSpc>
                <a:spcPts val="2520"/>
              </a:lnSpc>
              <a:spcBef>
                <a:spcPct val="0"/>
              </a:spcBef>
            </a:pPr>
            <a:r>
              <a:rPr lang="en-US" sz="1800" dirty="0">
                <a:solidFill>
                  <a:srgbClr val="000000"/>
                </a:solidFill>
                <a:latin typeface="Open Sans Light"/>
              </a:rPr>
              <a:t>- Discussion of the utility of geocoding in diverse areas such as urban planning, disaster management, etc.</a:t>
            </a:r>
          </a:p>
          <a:p>
            <a:pPr>
              <a:lnSpc>
                <a:spcPts val="2520"/>
              </a:lnSpc>
              <a:spcBef>
                <a:spcPct val="0"/>
              </a:spcBef>
            </a:pPr>
            <a:r>
              <a:rPr lang="en-US" sz="1800" dirty="0">
                <a:solidFill>
                  <a:srgbClr val="000000"/>
                </a:solidFill>
                <a:latin typeface="Open Sans Light"/>
              </a:rPr>
              <a:t>- Showcasing the benefits of geocoding for effective decision-making, resources allocation, location intelligence, etc.</a:t>
            </a:r>
          </a:p>
          <a:p>
            <a:pPr>
              <a:lnSpc>
                <a:spcPts val="2520"/>
              </a:lnSpc>
              <a:spcBef>
                <a:spcPct val="0"/>
              </a:spcBef>
            </a:pPr>
            <a:endParaRPr lang="en-US" sz="1800" dirty="0">
              <a:solidFill>
                <a:srgbClr val="000000"/>
              </a:solidFill>
              <a:latin typeface="Open Sans Light"/>
            </a:endParaRPr>
          </a:p>
          <a:p>
            <a:pPr>
              <a:lnSpc>
                <a:spcPts val="2520"/>
              </a:lnSpc>
              <a:spcBef>
                <a:spcPct val="0"/>
              </a:spcBef>
            </a:pPr>
            <a:r>
              <a:rPr lang="en-US" sz="2400" b="1" dirty="0">
                <a:solidFill>
                  <a:srgbClr val="000000"/>
                </a:solidFill>
                <a:latin typeface="Open Sans Light"/>
              </a:rPr>
              <a:t>IV. Challenges in Implementing Geocoding in Africa</a:t>
            </a:r>
          </a:p>
          <a:p>
            <a:pPr>
              <a:lnSpc>
                <a:spcPts val="2520"/>
              </a:lnSpc>
              <a:spcBef>
                <a:spcPct val="0"/>
              </a:spcBef>
            </a:pPr>
            <a:r>
              <a:rPr lang="en-US" sz="1800" dirty="0">
                <a:solidFill>
                  <a:srgbClr val="000000"/>
                </a:solidFill>
                <a:latin typeface="Open Sans Light"/>
              </a:rPr>
              <a:t>- Technical training and expertise</a:t>
            </a:r>
          </a:p>
          <a:p>
            <a:pPr>
              <a:lnSpc>
                <a:spcPts val="2520"/>
              </a:lnSpc>
              <a:spcBef>
                <a:spcPct val="0"/>
              </a:spcBef>
            </a:pPr>
            <a:r>
              <a:rPr lang="en-US" sz="1800" dirty="0">
                <a:solidFill>
                  <a:srgbClr val="000000"/>
                </a:solidFill>
                <a:latin typeface="Open Sans Light"/>
              </a:rPr>
              <a:t>- Infrastructure limitations</a:t>
            </a:r>
          </a:p>
          <a:p>
            <a:pPr>
              <a:lnSpc>
                <a:spcPts val="2520"/>
              </a:lnSpc>
              <a:spcBef>
                <a:spcPct val="0"/>
              </a:spcBef>
            </a:pPr>
            <a:r>
              <a:rPr lang="en-US" sz="1800" dirty="0">
                <a:solidFill>
                  <a:srgbClr val="000000"/>
                </a:solidFill>
                <a:latin typeface="Open Sans Light"/>
              </a:rPr>
              <a:t>- Data privacy and operational challenges</a:t>
            </a:r>
          </a:p>
          <a:p>
            <a:pPr>
              <a:lnSpc>
                <a:spcPts val="2520"/>
              </a:lnSpc>
              <a:spcBef>
                <a:spcPct val="0"/>
              </a:spcBef>
            </a:pPr>
            <a:endParaRPr lang="en-US" sz="1800" dirty="0">
              <a:solidFill>
                <a:srgbClr val="000000"/>
              </a:solidFill>
              <a:latin typeface="Open Sans Light"/>
            </a:endParaRPr>
          </a:p>
          <a:p>
            <a:pPr>
              <a:lnSpc>
                <a:spcPts val="2520"/>
              </a:lnSpc>
              <a:spcBef>
                <a:spcPct val="0"/>
              </a:spcBef>
            </a:pPr>
            <a:r>
              <a:rPr lang="en-US" sz="2400" b="1" dirty="0">
                <a:solidFill>
                  <a:srgbClr val="000000"/>
                </a:solidFill>
                <a:latin typeface="Open Sans Light"/>
              </a:rPr>
              <a:t>V. Key Players – Geocoding Software &amp; Platforms Providers</a:t>
            </a:r>
          </a:p>
          <a:p>
            <a:pPr>
              <a:lnSpc>
                <a:spcPts val="2520"/>
              </a:lnSpc>
              <a:spcBef>
                <a:spcPct val="0"/>
              </a:spcBef>
            </a:pPr>
            <a:r>
              <a:rPr lang="en-US" sz="1800" dirty="0">
                <a:solidFill>
                  <a:srgbClr val="000000"/>
                </a:solidFill>
                <a:latin typeface="Open Sans Light"/>
              </a:rPr>
              <a:t>- Overview of major geocoding software/platforms beneficial for Africa </a:t>
            </a:r>
          </a:p>
          <a:p>
            <a:pPr>
              <a:lnSpc>
                <a:spcPts val="2520"/>
              </a:lnSpc>
              <a:spcBef>
                <a:spcPct val="0"/>
              </a:spcBef>
            </a:pPr>
            <a:r>
              <a:rPr lang="en-US" sz="1800" dirty="0">
                <a:solidFill>
                  <a:srgbClr val="000000"/>
                </a:solidFill>
                <a:latin typeface="Open Sans Light"/>
              </a:rPr>
              <a:t>- Discussing crucial features of these platforms</a:t>
            </a:r>
          </a:p>
          <a:p>
            <a:pPr>
              <a:lnSpc>
                <a:spcPts val="2520"/>
              </a:lnSpc>
              <a:spcBef>
                <a:spcPct val="0"/>
              </a:spcBef>
            </a:pPr>
            <a:endParaRPr lang="en-US" sz="1800" dirty="0">
              <a:solidFill>
                <a:srgbClr val="000000"/>
              </a:solidFill>
              <a:latin typeface="Open Sans Light"/>
            </a:endParaRPr>
          </a:p>
          <a:p>
            <a:pPr>
              <a:lnSpc>
                <a:spcPts val="2520"/>
              </a:lnSpc>
              <a:spcBef>
                <a:spcPct val="0"/>
              </a:spcBef>
            </a:pPr>
            <a:r>
              <a:rPr lang="en-US" sz="2400" b="1" dirty="0">
                <a:solidFill>
                  <a:srgbClr val="000000"/>
                </a:solidFill>
                <a:latin typeface="Open Sans Light"/>
              </a:rPr>
              <a:t>VI. Case Studies</a:t>
            </a:r>
          </a:p>
          <a:p>
            <a:pPr>
              <a:lnSpc>
                <a:spcPts val="2520"/>
              </a:lnSpc>
              <a:spcBef>
                <a:spcPct val="0"/>
              </a:spcBef>
            </a:pPr>
            <a:r>
              <a:rPr lang="en-US" sz="1800" dirty="0">
                <a:solidFill>
                  <a:srgbClr val="000000"/>
                </a:solidFill>
                <a:latin typeface="Open Sans Light"/>
              </a:rPr>
              <a:t>- Sharing success stories of geocoding implementation in Africa or other similar regions</a:t>
            </a:r>
          </a:p>
          <a:p>
            <a:pPr marL="285750" indent="-285750">
              <a:lnSpc>
                <a:spcPts val="2520"/>
              </a:lnSpc>
              <a:spcBef>
                <a:spcPct val="0"/>
              </a:spcBef>
              <a:buFontTx/>
              <a:buChar char="-"/>
            </a:pPr>
            <a:r>
              <a:rPr lang="en-US" sz="1800" dirty="0">
                <a:solidFill>
                  <a:srgbClr val="000000"/>
                </a:solidFill>
                <a:latin typeface="Open Sans Light"/>
              </a:rPr>
              <a:t>Lessons learned and potential for implementation in Africa</a:t>
            </a:r>
          </a:p>
          <a:p>
            <a:pPr marL="285750" indent="-285750">
              <a:lnSpc>
                <a:spcPts val="2520"/>
              </a:lnSpc>
              <a:spcBef>
                <a:spcPct val="0"/>
              </a:spcBef>
              <a:buFontTx/>
              <a:buChar char="-"/>
            </a:pPr>
            <a:r>
              <a:rPr lang="en-US" sz="1800" dirty="0">
                <a:solidFill>
                  <a:srgbClr val="000000"/>
                </a:solidFill>
                <a:latin typeface="Open Sans Light"/>
              </a:rPr>
              <a:t> </a:t>
            </a:r>
          </a:p>
          <a:p>
            <a:pPr>
              <a:lnSpc>
                <a:spcPts val="2520"/>
              </a:lnSpc>
              <a:spcBef>
                <a:spcPct val="0"/>
              </a:spcBef>
            </a:pPr>
            <a:r>
              <a:rPr lang="en-US" sz="2400" b="1" dirty="0">
                <a:solidFill>
                  <a:srgbClr val="000000"/>
                </a:solidFill>
                <a:latin typeface="Open Sans Light"/>
              </a:rPr>
              <a:t>VII. Moving Forward</a:t>
            </a:r>
          </a:p>
          <a:p>
            <a:pPr>
              <a:lnSpc>
                <a:spcPts val="2520"/>
              </a:lnSpc>
              <a:spcBef>
                <a:spcPct val="0"/>
              </a:spcBef>
            </a:pPr>
            <a:r>
              <a:rPr lang="en-US" sz="1800" dirty="0">
                <a:solidFill>
                  <a:srgbClr val="000000"/>
                </a:solidFill>
                <a:latin typeface="Open Sans Light"/>
              </a:rPr>
              <a:t>- Strategies to overcome challenges in implementing geocoding</a:t>
            </a:r>
          </a:p>
          <a:p>
            <a:pPr>
              <a:lnSpc>
                <a:spcPts val="2520"/>
              </a:lnSpc>
              <a:spcBef>
                <a:spcPct val="0"/>
              </a:spcBef>
            </a:pPr>
            <a:r>
              <a:rPr lang="en-US" sz="1800" dirty="0">
                <a:solidFill>
                  <a:srgbClr val="000000"/>
                </a:solidFill>
                <a:latin typeface="Open Sans Light"/>
              </a:rPr>
              <a:t>- Opportunities for collaboration and next steps</a:t>
            </a:r>
          </a:p>
          <a:p>
            <a:pPr>
              <a:lnSpc>
                <a:spcPts val="2520"/>
              </a:lnSpc>
              <a:spcBef>
                <a:spcPct val="0"/>
              </a:spcBef>
            </a:pPr>
            <a:r>
              <a:rPr lang="en-US" sz="2400" b="1" dirty="0">
                <a:solidFill>
                  <a:srgbClr val="000000"/>
                </a:solidFill>
                <a:latin typeface="Open Sans Light"/>
              </a:rPr>
              <a:t>VIII. Conclusion</a:t>
            </a:r>
          </a:p>
          <a:p>
            <a:pPr>
              <a:lnSpc>
                <a:spcPts val="2520"/>
              </a:lnSpc>
              <a:spcBef>
                <a:spcPct val="0"/>
              </a:spcBef>
            </a:pPr>
            <a:r>
              <a:rPr lang="en-US" sz="1800" dirty="0">
                <a:solidFill>
                  <a:srgbClr val="000000"/>
                </a:solidFill>
                <a:latin typeface="Open Sans Light"/>
              </a:rPr>
              <a:t>- Recap and final thoughts on the future of geocoding in Africa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2E"/>
        </a:solidFill>
        <a:effectLst/>
      </p:bgPr>
    </p:bg>
    <p:spTree>
      <p:nvGrpSpPr>
        <p:cNvPr id="1" name=""/>
        <p:cNvGrpSpPr/>
        <p:nvPr/>
      </p:nvGrpSpPr>
      <p:grpSpPr>
        <a:xfrm>
          <a:off x="0" y="0"/>
          <a:ext cx="0" cy="0"/>
          <a:chOff x="0" y="0"/>
          <a:chExt cx="0" cy="0"/>
        </a:xfrm>
      </p:grpSpPr>
      <p:sp>
        <p:nvSpPr>
          <p:cNvPr id="2" name="Freeform 2"/>
          <p:cNvSpPr/>
          <p:nvPr/>
        </p:nvSpPr>
        <p:spPr>
          <a:xfrm>
            <a:off x="4752872" y="-392530"/>
            <a:ext cx="13969291" cy="11072061"/>
          </a:xfrm>
          <a:custGeom>
            <a:avLst/>
            <a:gdLst/>
            <a:ahLst/>
            <a:cxnLst/>
            <a:rect l="l" t="t" r="r" b="b"/>
            <a:pathLst>
              <a:path w="13969291" h="11072061">
                <a:moveTo>
                  <a:pt x="0" y="0"/>
                </a:moveTo>
                <a:lnTo>
                  <a:pt x="13969291" y="0"/>
                </a:lnTo>
                <a:lnTo>
                  <a:pt x="13969291" y="11072060"/>
                </a:lnTo>
                <a:lnTo>
                  <a:pt x="0" y="11072060"/>
                </a:lnTo>
                <a:lnTo>
                  <a:pt x="0" y="0"/>
                </a:lnTo>
                <a:close/>
              </a:path>
            </a:pathLst>
          </a:custGeom>
          <a:blipFill>
            <a:blip r:embed="rId2"/>
            <a:stretch>
              <a:fillRect l="-22819" r="-18087"/>
            </a:stretch>
          </a:blipFill>
        </p:spPr>
      </p:sp>
      <p:sp>
        <p:nvSpPr>
          <p:cNvPr id="3" name="Freeform 3"/>
          <p:cNvSpPr/>
          <p:nvPr/>
        </p:nvSpPr>
        <p:spPr>
          <a:xfrm>
            <a:off x="4628185" y="-250436"/>
            <a:ext cx="10787872" cy="10787872"/>
          </a:xfrm>
          <a:custGeom>
            <a:avLst/>
            <a:gdLst/>
            <a:ahLst/>
            <a:cxnLst/>
            <a:rect l="l" t="t" r="r" b="b"/>
            <a:pathLst>
              <a:path w="10787872" h="10787872">
                <a:moveTo>
                  <a:pt x="0" y="0"/>
                </a:moveTo>
                <a:lnTo>
                  <a:pt x="10787871" y="0"/>
                </a:lnTo>
                <a:lnTo>
                  <a:pt x="10787871" y="10787872"/>
                </a:lnTo>
                <a:lnTo>
                  <a:pt x="0" y="107878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3531745" y="-534625"/>
            <a:ext cx="7961609" cy="11072061"/>
            <a:chOff x="0" y="0"/>
            <a:chExt cx="438346" cy="609600"/>
          </a:xfrm>
        </p:grpSpPr>
        <p:sp>
          <p:nvSpPr>
            <p:cNvPr id="5" name="Freeform 5"/>
            <p:cNvSpPr/>
            <p:nvPr/>
          </p:nvSpPr>
          <p:spPr>
            <a:xfrm>
              <a:off x="0" y="0"/>
              <a:ext cx="438346" cy="609600"/>
            </a:xfrm>
            <a:custGeom>
              <a:avLst/>
              <a:gdLst/>
              <a:ahLst/>
              <a:cxnLst/>
              <a:rect l="l" t="t" r="r" b="b"/>
              <a:pathLst>
                <a:path w="438346" h="609600">
                  <a:moveTo>
                    <a:pt x="203200" y="0"/>
                  </a:moveTo>
                  <a:lnTo>
                    <a:pt x="438346" y="0"/>
                  </a:lnTo>
                  <a:lnTo>
                    <a:pt x="235146" y="609600"/>
                  </a:lnTo>
                  <a:lnTo>
                    <a:pt x="0" y="609600"/>
                  </a:lnTo>
                  <a:lnTo>
                    <a:pt x="203200" y="0"/>
                  </a:lnTo>
                  <a:close/>
                </a:path>
              </a:pathLst>
            </a:custGeom>
            <a:solidFill>
              <a:srgbClr val="0081FE">
                <a:alpha val="13725"/>
              </a:srgbClr>
            </a:solidFill>
          </p:spPr>
        </p:sp>
        <p:sp>
          <p:nvSpPr>
            <p:cNvPr id="6" name="TextBox 6"/>
            <p:cNvSpPr txBox="1"/>
            <p:nvPr/>
          </p:nvSpPr>
          <p:spPr>
            <a:xfrm>
              <a:off x="101600" y="-57150"/>
              <a:ext cx="609600" cy="666750"/>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7"/>
          <p:cNvSpPr txBox="1"/>
          <p:nvPr/>
        </p:nvSpPr>
        <p:spPr>
          <a:xfrm>
            <a:off x="1317935" y="2133226"/>
            <a:ext cx="10175420" cy="1058546"/>
          </a:xfrm>
          <a:prstGeom prst="rect">
            <a:avLst/>
          </a:prstGeom>
        </p:spPr>
        <p:txBody>
          <a:bodyPr lIns="0" tIns="0" rIns="0" bIns="0" rtlCol="0" anchor="t">
            <a:spAutoFit/>
          </a:bodyPr>
          <a:lstStyle/>
          <a:p>
            <a:pPr marL="0" lvl="0" indent="0" algn="l">
              <a:lnSpc>
                <a:spcPts val="7040"/>
              </a:lnSpc>
            </a:pPr>
            <a:r>
              <a:rPr lang="en-US" sz="8000">
                <a:solidFill>
                  <a:srgbClr val="FFFFFF"/>
                </a:solidFill>
                <a:latin typeface="Lastica Bold"/>
              </a:rPr>
              <a:t>GEOCODING</a:t>
            </a:r>
          </a:p>
        </p:txBody>
      </p:sp>
      <p:sp>
        <p:nvSpPr>
          <p:cNvPr id="10" name="TextBox 10"/>
          <p:cNvSpPr txBox="1"/>
          <p:nvPr/>
        </p:nvSpPr>
        <p:spPr>
          <a:xfrm>
            <a:off x="1317935" y="3340100"/>
            <a:ext cx="9049380" cy="4475481"/>
          </a:xfrm>
          <a:prstGeom prst="rect">
            <a:avLst/>
          </a:prstGeom>
        </p:spPr>
        <p:txBody>
          <a:bodyPr lIns="0" tIns="0" rIns="0" bIns="0" rtlCol="0" anchor="t">
            <a:spAutoFit/>
          </a:bodyPr>
          <a:lstStyle/>
          <a:p>
            <a:pPr algn="just">
              <a:lnSpc>
                <a:spcPts val="3639"/>
              </a:lnSpc>
            </a:pPr>
            <a:r>
              <a:rPr lang="en-US" sz="2599">
                <a:solidFill>
                  <a:srgbClr val="FFFFFF"/>
                </a:solidFill>
                <a:latin typeface="Poppins Light Italics"/>
              </a:rPr>
              <a:t>Geocoding is the process of converting addresses into geographic coordinates (like latitude and longitude), which you can use to place markers on a map or position the map. However, it's not just limited to transforming a description of a location - like a street address or a postal code - into spatial data on the Earth's surface. It also transposes the reverse, i.e., it turns geographic coordinates into a human-readable address, which is known as reverse geocoding.</a:t>
            </a:r>
          </a:p>
          <a:p>
            <a:pPr algn="just">
              <a:lnSpc>
                <a:spcPts val="2799"/>
              </a:lnSpc>
              <a:spcBef>
                <a:spcPct val="0"/>
              </a:spcBef>
            </a:pPr>
            <a:endParaRPr lang="en-US" sz="2599">
              <a:solidFill>
                <a:srgbClr val="FFFFFF"/>
              </a:solidFill>
              <a:latin typeface="Poppins Light Italics"/>
            </a:endParaRPr>
          </a:p>
        </p:txBody>
      </p:sp>
      <p:grpSp>
        <p:nvGrpSpPr>
          <p:cNvPr id="11" name="Group 11"/>
          <p:cNvGrpSpPr/>
          <p:nvPr/>
        </p:nvGrpSpPr>
        <p:grpSpPr>
          <a:xfrm>
            <a:off x="5653000" y="9258300"/>
            <a:ext cx="3491000" cy="5236500"/>
            <a:chOff x="0" y="0"/>
            <a:chExt cx="406400" cy="609600"/>
          </a:xfrm>
        </p:grpSpPr>
        <p:sp>
          <p:nvSpPr>
            <p:cNvPr id="12" name="Freeform 12"/>
            <p:cNvSpPr/>
            <p:nvPr/>
          </p:nvSpPr>
          <p:spPr>
            <a:xfrm>
              <a:off x="0" y="0"/>
              <a:ext cx="406400" cy="609600"/>
            </a:xfrm>
            <a:custGeom>
              <a:avLst/>
              <a:gdLst/>
              <a:ahLst/>
              <a:cxnLst/>
              <a:rect l="l" t="t" r="r" b="b"/>
              <a:pathLst>
                <a:path w="406400" h="609600">
                  <a:moveTo>
                    <a:pt x="203200" y="0"/>
                  </a:moveTo>
                  <a:lnTo>
                    <a:pt x="406400" y="0"/>
                  </a:lnTo>
                  <a:lnTo>
                    <a:pt x="203200" y="609600"/>
                  </a:lnTo>
                  <a:lnTo>
                    <a:pt x="0" y="609600"/>
                  </a:lnTo>
                  <a:lnTo>
                    <a:pt x="203200" y="0"/>
                  </a:lnTo>
                  <a:close/>
                </a:path>
              </a:pathLst>
            </a:custGeom>
            <a:solidFill>
              <a:srgbClr val="0081FE">
                <a:alpha val="64706"/>
              </a:srgbClr>
            </a:solidFill>
            <a:ln>
              <a:noFill/>
            </a:ln>
          </p:spPr>
        </p:sp>
        <p:sp>
          <p:nvSpPr>
            <p:cNvPr id="13" name="TextBox 13"/>
            <p:cNvSpPr txBox="1"/>
            <p:nvPr/>
          </p:nvSpPr>
          <p:spPr>
            <a:xfrm>
              <a:off x="101600" y="-57150"/>
              <a:ext cx="609600" cy="66675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4" name="Group 14"/>
          <p:cNvGrpSpPr/>
          <p:nvPr/>
        </p:nvGrpSpPr>
        <p:grpSpPr>
          <a:xfrm>
            <a:off x="5653000" y="-3443392"/>
            <a:ext cx="3491000" cy="5236500"/>
            <a:chOff x="0" y="0"/>
            <a:chExt cx="406400" cy="609600"/>
          </a:xfrm>
        </p:grpSpPr>
        <p:sp>
          <p:nvSpPr>
            <p:cNvPr id="15" name="Freeform 15"/>
            <p:cNvSpPr/>
            <p:nvPr/>
          </p:nvSpPr>
          <p:spPr>
            <a:xfrm>
              <a:off x="0" y="0"/>
              <a:ext cx="406400" cy="609600"/>
            </a:xfrm>
            <a:custGeom>
              <a:avLst/>
              <a:gdLst/>
              <a:ahLst/>
              <a:cxnLst/>
              <a:rect l="l" t="t" r="r" b="b"/>
              <a:pathLst>
                <a:path w="406400" h="609600">
                  <a:moveTo>
                    <a:pt x="203200" y="0"/>
                  </a:moveTo>
                  <a:lnTo>
                    <a:pt x="406400" y="0"/>
                  </a:lnTo>
                  <a:lnTo>
                    <a:pt x="203200" y="609600"/>
                  </a:lnTo>
                  <a:lnTo>
                    <a:pt x="0" y="609600"/>
                  </a:lnTo>
                  <a:lnTo>
                    <a:pt x="203200" y="0"/>
                  </a:lnTo>
                  <a:close/>
                </a:path>
              </a:pathLst>
            </a:custGeom>
            <a:solidFill>
              <a:srgbClr val="0081FE">
                <a:alpha val="64706"/>
              </a:srgbClr>
            </a:solidFill>
          </p:spPr>
        </p:sp>
        <p:sp>
          <p:nvSpPr>
            <p:cNvPr id="16" name="TextBox 16"/>
            <p:cNvSpPr txBox="1"/>
            <p:nvPr/>
          </p:nvSpPr>
          <p:spPr>
            <a:xfrm>
              <a:off x="101600" y="-57150"/>
              <a:ext cx="609600" cy="666750"/>
            </a:xfrm>
            <a:prstGeom prst="rect">
              <a:avLst/>
            </a:prstGeom>
          </p:spPr>
          <p:txBody>
            <a:bodyPr lIns="50800" tIns="50800" rIns="50800" bIns="50800" rtlCol="0" anchor="ctr"/>
            <a:lstStyle/>
            <a:p>
              <a:pPr algn="ctr">
                <a:lnSpc>
                  <a:spcPts val="2659"/>
                </a:lnSpc>
                <a:spcBef>
                  <a:spcPct val="0"/>
                </a:spcBef>
              </a:pP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2E"/>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1658361" y="1501286"/>
            <a:ext cx="6629639" cy="4665985"/>
            <a:chOff x="0" y="0"/>
            <a:chExt cx="6159500" cy="4235450"/>
          </a:xfrm>
        </p:grpSpPr>
        <p:sp>
          <p:nvSpPr>
            <p:cNvPr id="3" name="Freeform 3"/>
            <p:cNvSpPr/>
            <p:nvPr/>
          </p:nvSpPr>
          <p:spPr>
            <a:xfrm>
              <a:off x="0" y="0"/>
              <a:ext cx="6159500" cy="4235450"/>
            </a:xfrm>
            <a:custGeom>
              <a:avLst/>
              <a:gdLst/>
              <a:ahLst/>
              <a:cxnLst/>
              <a:rect l="l" t="t" r="r" b="b"/>
              <a:pathLst>
                <a:path w="6159500" h="4235450">
                  <a:moveTo>
                    <a:pt x="6159500" y="4235450"/>
                  </a:moveTo>
                  <a:lnTo>
                    <a:pt x="0" y="3696970"/>
                  </a:lnTo>
                  <a:lnTo>
                    <a:pt x="0" y="0"/>
                  </a:lnTo>
                  <a:lnTo>
                    <a:pt x="6159500" y="538480"/>
                  </a:lnTo>
                  <a:close/>
                </a:path>
              </a:pathLst>
            </a:custGeom>
            <a:blipFill>
              <a:blip r:embed="rId2"/>
              <a:stretch>
                <a:fillRect l="-1572" r="-1572"/>
              </a:stretch>
            </a:blipFill>
          </p:spPr>
        </p:sp>
      </p:grpSp>
      <p:grpSp>
        <p:nvGrpSpPr>
          <p:cNvPr id="4" name="Group 4"/>
          <p:cNvGrpSpPr>
            <a:grpSpLocks noChangeAspect="1"/>
          </p:cNvGrpSpPr>
          <p:nvPr/>
        </p:nvGrpSpPr>
        <p:grpSpPr>
          <a:xfrm>
            <a:off x="8103125" y="5488584"/>
            <a:ext cx="4851067" cy="3335734"/>
            <a:chOff x="0" y="0"/>
            <a:chExt cx="6159500" cy="4235450"/>
          </a:xfrm>
        </p:grpSpPr>
        <p:sp>
          <p:nvSpPr>
            <p:cNvPr id="5" name="Freeform 5"/>
            <p:cNvSpPr/>
            <p:nvPr/>
          </p:nvSpPr>
          <p:spPr>
            <a:xfrm>
              <a:off x="0" y="0"/>
              <a:ext cx="6159500" cy="4235450"/>
            </a:xfrm>
            <a:custGeom>
              <a:avLst/>
              <a:gdLst/>
              <a:ahLst/>
              <a:cxnLst/>
              <a:rect l="l" t="t" r="r" b="b"/>
              <a:pathLst>
                <a:path w="6159500" h="4235450">
                  <a:moveTo>
                    <a:pt x="6159500" y="4235450"/>
                  </a:moveTo>
                  <a:lnTo>
                    <a:pt x="0" y="3696970"/>
                  </a:lnTo>
                  <a:lnTo>
                    <a:pt x="0" y="0"/>
                  </a:lnTo>
                  <a:lnTo>
                    <a:pt x="6159500" y="538480"/>
                  </a:lnTo>
                  <a:close/>
                </a:path>
              </a:pathLst>
            </a:custGeom>
            <a:blipFill>
              <a:blip r:embed="rId3"/>
              <a:stretch>
                <a:fillRect l="-3826" r="-3826"/>
              </a:stretch>
            </a:blipFill>
          </p:spPr>
        </p:sp>
      </p:grpSp>
      <p:sp>
        <p:nvSpPr>
          <p:cNvPr id="6" name="Freeform 6"/>
          <p:cNvSpPr/>
          <p:nvPr/>
        </p:nvSpPr>
        <p:spPr>
          <a:xfrm>
            <a:off x="31133" y="2171700"/>
            <a:ext cx="8209026" cy="8229600"/>
          </a:xfrm>
          <a:custGeom>
            <a:avLst/>
            <a:gdLst/>
            <a:ahLst/>
            <a:cxnLst/>
            <a:rect l="l" t="t" r="r" b="b"/>
            <a:pathLst>
              <a:path w="8209026" h="8229600">
                <a:moveTo>
                  <a:pt x="0" y="0"/>
                </a:moveTo>
                <a:lnTo>
                  <a:pt x="8209026" y="0"/>
                </a:lnTo>
                <a:lnTo>
                  <a:pt x="8209026" y="8229600"/>
                </a:lnTo>
                <a:lnTo>
                  <a:pt x="0" y="82296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9013464" y="950723"/>
            <a:ext cx="8209026" cy="8229600"/>
          </a:xfrm>
          <a:custGeom>
            <a:avLst/>
            <a:gdLst/>
            <a:ahLst/>
            <a:cxnLst/>
            <a:rect l="l" t="t" r="r" b="b"/>
            <a:pathLst>
              <a:path w="8209026" h="8229600">
                <a:moveTo>
                  <a:pt x="0" y="0"/>
                </a:moveTo>
                <a:lnTo>
                  <a:pt x="8209026" y="0"/>
                </a:lnTo>
                <a:lnTo>
                  <a:pt x="8209026" y="8229600"/>
                </a:lnTo>
                <a:lnTo>
                  <a:pt x="0" y="82296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8" name="Group 8"/>
          <p:cNvGrpSpPr/>
          <p:nvPr/>
        </p:nvGrpSpPr>
        <p:grpSpPr>
          <a:xfrm rot="-5400000">
            <a:off x="14009402" y="5244745"/>
            <a:ext cx="3521914" cy="5035282"/>
            <a:chOff x="0" y="0"/>
            <a:chExt cx="1197351" cy="2306916"/>
          </a:xfrm>
        </p:grpSpPr>
        <p:sp>
          <p:nvSpPr>
            <p:cNvPr id="9" name="Freeform 9"/>
            <p:cNvSpPr/>
            <p:nvPr/>
          </p:nvSpPr>
          <p:spPr>
            <a:xfrm>
              <a:off x="0" y="0"/>
              <a:ext cx="1197351" cy="2306916"/>
            </a:xfrm>
            <a:custGeom>
              <a:avLst/>
              <a:gdLst/>
              <a:ahLst/>
              <a:cxnLst/>
              <a:rect l="l" t="t" r="r" b="b"/>
              <a:pathLst>
                <a:path w="1197351" h="2306916">
                  <a:moveTo>
                    <a:pt x="203200" y="0"/>
                  </a:moveTo>
                  <a:lnTo>
                    <a:pt x="1197351" y="0"/>
                  </a:lnTo>
                  <a:lnTo>
                    <a:pt x="994151" y="2306916"/>
                  </a:lnTo>
                  <a:lnTo>
                    <a:pt x="0" y="2306916"/>
                  </a:lnTo>
                  <a:lnTo>
                    <a:pt x="203200" y="0"/>
                  </a:lnTo>
                  <a:close/>
                </a:path>
              </a:pathLst>
            </a:custGeom>
            <a:solidFill>
              <a:srgbClr val="0081FE"/>
            </a:solidFill>
          </p:spPr>
        </p:sp>
        <p:sp>
          <p:nvSpPr>
            <p:cNvPr id="10" name="TextBox 10"/>
            <p:cNvSpPr txBox="1"/>
            <p:nvPr/>
          </p:nvSpPr>
          <p:spPr>
            <a:xfrm>
              <a:off x="101600" y="-57150"/>
              <a:ext cx="609600" cy="66675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5400000">
            <a:off x="7579660" y="1696782"/>
            <a:ext cx="4315266" cy="3268337"/>
            <a:chOff x="0" y="0"/>
            <a:chExt cx="3045879" cy="2306916"/>
          </a:xfrm>
        </p:grpSpPr>
        <p:sp>
          <p:nvSpPr>
            <p:cNvPr id="12" name="Freeform 12"/>
            <p:cNvSpPr/>
            <p:nvPr/>
          </p:nvSpPr>
          <p:spPr>
            <a:xfrm>
              <a:off x="0" y="0"/>
              <a:ext cx="3045879" cy="2306916"/>
            </a:xfrm>
            <a:custGeom>
              <a:avLst/>
              <a:gdLst/>
              <a:ahLst/>
              <a:cxnLst/>
              <a:rect l="l" t="t" r="r" b="b"/>
              <a:pathLst>
                <a:path w="3045879" h="2306916">
                  <a:moveTo>
                    <a:pt x="203200" y="0"/>
                  </a:moveTo>
                  <a:lnTo>
                    <a:pt x="3045879" y="0"/>
                  </a:lnTo>
                  <a:lnTo>
                    <a:pt x="2842679" y="2306916"/>
                  </a:lnTo>
                  <a:lnTo>
                    <a:pt x="0" y="2306916"/>
                  </a:lnTo>
                  <a:lnTo>
                    <a:pt x="203200" y="0"/>
                  </a:lnTo>
                  <a:close/>
                </a:path>
              </a:pathLst>
            </a:custGeom>
            <a:solidFill>
              <a:srgbClr val="0081FE"/>
            </a:solidFill>
          </p:spPr>
        </p:sp>
        <p:sp>
          <p:nvSpPr>
            <p:cNvPr id="13" name="TextBox 13"/>
            <p:cNvSpPr txBox="1"/>
            <p:nvPr/>
          </p:nvSpPr>
          <p:spPr>
            <a:xfrm>
              <a:off x="101600" y="-57150"/>
              <a:ext cx="609600" cy="666750"/>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1299018" y="782287"/>
            <a:ext cx="6375482" cy="2395349"/>
          </a:xfrm>
          <a:prstGeom prst="rect">
            <a:avLst/>
          </a:prstGeom>
        </p:spPr>
        <p:txBody>
          <a:bodyPr lIns="0" tIns="0" rIns="0" bIns="0" rtlCol="0" anchor="t">
            <a:spAutoFit/>
          </a:bodyPr>
          <a:lstStyle/>
          <a:p>
            <a:pPr>
              <a:lnSpc>
                <a:spcPts val="3168"/>
              </a:lnSpc>
            </a:pPr>
            <a:r>
              <a:rPr lang="en-US" sz="3600">
                <a:solidFill>
                  <a:srgbClr val="FFFFFF"/>
                </a:solidFill>
                <a:latin typeface="Lastica Bold"/>
              </a:rPr>
              <a:t>IMPORTANCE OF GEOCODING IN TODAY'S DATA-DRIVEN WORLD</a:t>
            </a:r>
          </a:p>
          <a:p>
            <a:pPr marL="0" lvl="0" indent="0" algn="l">
              <a:lnSpc>
                <a:spcPts val="5280"/>
              </a:lnSpc>
            </a:pPr>
            <a:endParaRPr lang="en-US" sz="3600">
              <a:solidFill>
                <a:srgbClr val="FFFFFF"/>
              </a:solidFill>
              <a:latin typeface="Lastica Bold"/>
            </a:endParaRPr>
          </a:p>
        </p:txBody>
      </p:sp>
      <p:sp>
        <p:nvSpPr>
          <p:cNvPr id="15" name="TextBox 15"/>
          <p:cNvSpPr txBox="1"/>
          <p:nvPr/>
        </p:nvSpPr>
        <p:spPr>
          <a:xfrm>
            <a:off x="8512941" y="2735637"/>
            <a:ext cx="2448705" cy="796290"/>
          </a:xfrm>
          <a:prstGeom prst="rect">
            <a:avLst/>
          </a:prstGeom>
        </p:spPr>
        <p:txBody>
          <a:bodyPr lIns="0" tIns="0" rIns="0" bIns="0" rtlCol="0" anchor="t">
            <a:spAutoFit/>
          </a:bodyPr>
          <a:lstStyle/>
          <a:p>
            <a:pPr marL="0" lvl="0" indent="0" algn="ctr">
              <a:lnSpc>
                <a:spcPts val="5280"/>
              </a:lnSpc>
            </a:pPr>
            <a:r>
              <a:rPr lang="en-US" sz="6000">
                <a:solidFill>
                  <a:srgbClr val="FFFFFF"/>
                </a:solidFill>
                <a:latin typeface="Lastica Bold"/>
              </a:rPr>
              <a:t>20+</a:t>
            </a:r>
          </a:p>
        </p:txBody>
      </p:sp>
      <p:sp>
        <p:nvSpPr>
          <p:cNvPr id="16" name="TextBox 16"/>
          <p:cNvSpPr txBox="1"/>
          <p:nvPr/>
        </p:nvSpPr>
        <p:spPr>
          <a:xfrm>
            <a:off x="13970475" y="6853311"/>
            <a:ext cx="2448705" cy="796290"/>
          </a:xfrm>
          <a:prstGeom prst="rect">
            <a:avLst/>
          </a:prstGeom>
        </p:spPr>
        <p:txBody>
          <a:bodyPr lIns="0" tIns="0" rIns="0" bIns="0" rtlCol="0" anchor="t">
            <a:spAutoFit/>
          </a:bodyPr>
          <a:lstStyle/>
          <a:p>
            <a:pPr marL="0" lvl="0" indent="0" algn="ctr">
              <a:lnSpc>
                <a:spcPts val="5280"/>
              </a:lnSpc>
            </a:pPr>
            <a:r>
              <a:rPr lang="en-US" sz="6000">
                <a:solidFill>
                  <a:srgbClr val="FFFFFF"/>
                </a:solidFill>
                <a:latin typeface="Lastica Bold"/>
              </a:rPr>
              <a:t>60K</a:t>
            </a:r>
          </a:p>
        </p:txBody>
      </p:sp>
      <p:sp>
        <p:nvSpPr>
          <p:cNvPr id="17" name="TextBox 17"/>
          <p:cNvSpPr txBox="1"/>
          <p:nvPr/>
        </p:nvSpPr>
        <p:spPr>
          <a:xfrm>
            <a:off x="1299018" y="2455015"/>
            <a:ext cx="6537407" cy="4799966"/>
          </a:xfrm>
          <a:prstGeom prst="rect">
            <a:avLst/>
          </a:prstGeom>
        </p:spPr>
        <p:txBody>
          <a:bodyPr lIns="0" tIns="0" rIns="0" bIns="0" rtlCol="0" anchor="t">
            <a:spAutoFit/>
          </a:bodyPr>
          <a:lstStyle/>
          <a:p>
            <a:pPr algn="just">
              <a:lnSpc>
                <a:spcPts val="2799"/>
              </a:lnSpc>
            </a:pPr>
            <a:r>
              <a:rPr lang="en-US" sz="1999">
                <a:solidFill>
                  <a:srgbClr val="FFFFFF"/>
                </a:solidFill>
                <a:latin typeface="Poppins Light Italics"/>
              </a:rPr>
              <a:t>With the advancement of technology, geocoding is becoming increasingly accurate and essential for businesses and various sectors to function efficiently and make informed decisions based on geographic location. Geocoding is vital in today's data-driven world due to its role in transforming abstract data into actionable insights. By converting addresses and geographic coordinates into understandable visual data, essential information becomes instantly more accessible and insightful for processes ranging from decision-making to pattern detection.</a:t>
            </a:r>
          </a:p>
          <a:p>
            <a:pPr algn="just">
              <a:lnSpc>
                <a:spcPts val="4619"/>
              </a:lnSpc>
              <a:spcBef>
                <a:spcPct val="0"/>
              </a:spcBef>
            </a:pPr>
            <a:endParaRPr lang="en-US" sz="1999">
              <a:solidFill>
                <a:srgbClr val="FFFFFF"/>
              </a:solidFill>
              <a:latin typeface="Poppins Light Italics"/>
            </a:endParaRPr>
          </a:p>
        </p:txBody>
      </p:sp>
      <p:sp>
        <p:nvSpPr>
          <p:cNvPr id="18" name="TextBox 18"/>
          <p:cNvSpPr txBox="1"/>
          <p:nvPr/>
        </p:nvSpPr>
        <p:spPr>
          <a:xfrm>
            <a:off x="8507552" y="3693675"/>
            <a:ext cx="2454094" cy="673100"/>
          </a:xfrm>
          <a:prstGeom prst="rect">
            <a:avLst/>
          </a:prstGeom>
        </p:spPr>
        <p:txBody>
          <a:bodyPr lIns="0" tIns="0" rIns="0" bIns="0" rtlCol="0" anchor="t">
            <a:spAutoFit/>
          </a:bodyPr>
          <a:lstStyle/>
          <a:p>
            <a:pPr algn="ctr">
              <a:lnSpc>
                <a:spcPts val="2500"/>
              </a:lnSpc>
            </a:pPr>
            <a:r>
              <a:rPr lang="en-US" sz="2500">
                <a:solidFill>
                  <a:srgbClr val="FFFFFF"/>
                </a:solidFill>
                <a:latin typeface="Poppins"/>
              </a:rPr>
              <a:t>Add a main point</a:t>
            </a:r>
          </a:p>
        </p:txBody>
      </p:sp>
      <p:sp>
        <p:nvSpPr>
          <p:cNvPr id="19" name="TextBox 19"/>
          <p:cNvSpPr txBox="1"/>
          <p:nvPr/>
        </p:nvSpPr>
        <p:spPr>
          <a:xfrm>
            <a:off x="13970475" y="7668652"/>
            <a:ext cx="2454094" cy="673100"/>
          </a:xfrm>
          <a:prstGeom prst="rect">
            <a:avLst/>
          </a:prstGeom>
        </p:spPr>
        <p:txBody>
          <a:bodyPr lIns="0" tIns="0" rIns="0" bIns="0" rtlCol="0" anchor="t">
            <a:spAutoFit/>
          </a:bodyPr>
          <a:lstStyle/>
          <a:p>
            <a:pPr algn="ctr">
              <a:lnSpc>
                <a:spcPts val="2500"/>
              </a:lnSpc>
            </a:pPr>
            <a:r>
              <a:rPr lang="en-US" sz="2500">
                <a:solidFill>
                  <a:srgbClr val="FFFFFF"/>
                </a:solidFill>
                <a:latin typeface="Poppins"/>
              </a:rPr>
              <a:t>Add a main point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2E"/>
        </a:solidFill>
        <a:effectLst/>
      </p:bgPr>
    </p:bg>
    <p:spTree>
      <p:nvGrpSpPr>
        <p:cNvPr id="1" name=""/>
        <p:cNvGrpSpPr/>
        <p:nvPr/>
      </p:nvGrpSpPr>
      <p:grpSpPr>
        <a:xfrm>
          <a:off x="0" y="0"/>
          <a:ext cx="0" cy="0"/>
          <a:chOff x="0" y="0"/>
          <a:chExt cx="0" cy="0"/>
        </a:xfrm>
      </p:grpSpPr>
      <p:grpSp>
        <p:nvGrpSpPr>
          <p:cNvPr id="2" name="Group 2"/>
          <p:cNvGrpSpPr/>
          <p:nvPr/>
        </p:nvGrpSpPr>
        <p:grpSpPr>
          <a:xfrm>
            <a:off x="-298290" y="-459806"/>
            <a:ext cx="7272208" cy="10936773"/>
            <a:chOff x="0" y="0"/>
            <a:chExt cx="1915314" cy="2880467"/>
          </a:xfrm>
        </p:grpSpPr>
        <p:sp>
          <p:nvSpPr>
            <p:cNvPr id="3" name="Freeform 3"/>
            <p:cNvSpPr/>
            <p:nvPr/>
          </p:nvSpPr>
          <p:spPr>
            <a:xfrm>
              <a:off x="0" y="0"/>
              <a:ext cx="1915314" cy="2880467"/>
            </a:xfrm>
            <a:custGeom>
              <a:avLst/>
              <a:gdLst/>
              <a:ahLst/>
              <a:cxnLst/>
              <a:rect l="l" t="t" r="r" b="b"/>
              <a:pathLst>
                <a:path w="1915314" h="2880467">
                  <a:moveTo>
                    <a:pt x="0" y="0"/>
                  </a:moveTo>
                  <a:lnTo>
                    <a:pt x="1915314" y="0"/>
                  </a:lnTo>
                  <a:lnTo>
                    <a:pt x="1915314" y="2880467"/>
                  </a:lnTo>
                  <a:lnTo>
                    <a:pt x="0" y="2880467"/>
                  </a:lnTo>
                  <a:close/>
                </a:path>
              </a:pathLst>
            </a:custGeom>
            <a:solidFill>
              <a:srgbClr val="0081FE"/>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0" y="1664285"/>
            <a:ext cx="6234854" cy="3636998"/>
          </a:xfrm>
          <a:custGeom>
            <a:avLst/>
            <a:gdLst/>
            <a:ahLst/>
            <a:cxnLst/>
            <a:rect l="l" t="t" r="r" b="b"/>
            <a:pathLst>
              <a:path w="6234854" h="3636998">
                <a:moveTo>
                  <a:pt x="0" y="0"/>
                </a:moveTo>
                <a:lnTo>
                  <a:pt x="6234854" y="0"/>
                </a:lnTo>
                <a:lnTo>
                  <a:pt x="6234854" y="3636998"/>
                </a:lnTo>
                <a:lnTo>
                  <a:pt x="0" y="3636998"/>
                </a:lnTo>
                <a:lnTo>
                  <a:pt x="0" y="0"/>
                </a:lnTo>
                <a:close/>
              </a:path>
            </a:pathLst>
          </a:custGeom>
          <a:blipFill>
            <a:blip r:embed="rId2"/>
            <a:stretch>
              <a:fillRect/>
            </a:stretch>
          </a:blipFill>
        </p:spPr>
      </p:sp>
      <p:sp>
        <p:nvSpPr>
          <p:cNvPr id="6" name="Freeform 6"/>
          <p:cNvSpPr/>
          <p:nvPr/>
        </p:nvSpPr>
        <p:spPr>
          <a:xfrm>
            <a:off x="0" y="5833533"/>
            <a:ext cx="6234854" cy="4453467"/>
          </a:xfrm>
          <a:custGeom>
            <a:avLst/>
            <a:gdLst/>
            <a:ahLst/>
            <a:cxnLst/>
            <a:rect l="l" t="t" r="r" b="b"/>
            <a:pathLst>
              <a:path w="6234854" h="4453467">
                <a:moveTo>
                  <a:pt x="0" y="0"/>
                </a:moveTo>
                <a:lnTo>
                  <a:pt x="6234854" y="0"/>
                </a:lnTo>
                <a:lnTo>
                  <a:pt x="6234854" y="4453467"/>
                </a:lnTo>
                <a:lnTo>
                  <a:pt x="0" y="4453467"/>
                </a:lnTo>
                <a:lnTo>
                  <a:pt x="0" y="0"/>
                </a:lnTo>
                <a:close/>
              </a:path>
            </a:pathLst>
          </a:custGeom>
          <a:blipFill>
            <a:blip r:embed="rId3"/>
            <a:stretch>
              <a:fillRect/>
            </a:stretch>
          </a:blipFill>
        </p:spPr>
      </p:sp>
      <p:sp>
        <p:nvSpPr>
          <p:cNvPr id="7" name="TextBox 7"/>
          <p:cNvSpPr txBox="1"/>
          <p:nvPr/>
        </p:nvSpPr>
        <p:spPr>
          <a:xfrm>
            <a:off x="0" y="57150"/>
            <a:ext cx="7233920" cy="1354585"/>
          </a:xfrm>
          <a:prstGeom prst="rect">
            <a:avLst/>
          </a:prstGeom>
        </p:spPr>
        <p:txBody>
          <a:bodyPr lIns="0" tIns="0" rIns="0" bIns="0" rtlCol="0" anchor="t">
            <a:spAutoFit/>
          </a:bodyPr>
          <a:lstStyle/>
          <a:p>
            <a:pPr marL="0" lvl="0" indent="0" algn="l">
              <a:lnSpc>
                <a:spcPts val="3344"/>
              </a:lnSpc>
            </a:pPr>
            <a:r>
              <a:rPr lang="en-US" sz="3800">
                <a:solidFill>
                  <a:srgbClr val="FFFFFF"/>
                </a:solidFill>
                <a:latin typeface="Lastica Bold"/>
              </a:rPr>
              <a:t>CURRENT SCENARIO OF GEOCODING IN AFRICA</a:t>
            </a:r>
          </a:p>
        </p:txBody>
      </p:sp>
      <p:sp>
        <p:nvSpPr>
          <p:cNvPr id="8" name="TextBox 8"/>
          <p:cNvSpPr txBox="1"/>
          <p:nvPr/>
        </p:nvSpPr>
        <p:spPr>
          <a:xfrm>
            <a:off x="7233920" y="308315"/>
            <a:ext cx="10544723" cy="9855200"/>
          </a:xfrm>
          <a:prstGeom prst="rect">
            <a:avLst/>
          </a:prstGeom>
        </p:spPr>
        <p:txBody>
          <a:bodyPr lIns="0" tIns="0" rIns="0" bIns="0" rtlCol="0" anchor="t">
            <a:spAutoFit/>
          </a:bodyPr>
          <a:lstStyle/>
          <a:p>
            <a:pPr>
              <a:lnSpc>
                <a:spcPts val="2799"/>
              </a:lnSpc>
              <a:spcBef>
                <a:spcPct val="0"/>
              </a:spcBef>
            </a:pPr>
            <a:r>
              <a:rPr lang="en-US" sz="1999">
                <a:solidFill>
                  <a:srgbClr val="F6FBFE"/>
                </a:solidFill>
                <a:latin typeface="Open Sans Light"/>
              </a:rPr>
              <a:t>1. </a:t>
            </a:r>
            <a:r>
              <a:rPr lang="en-US" sz="1999">
                <a:solidFill>
                  <a:srgbClr val="F6FBFE"/>
                </a:solidFill>
                <a:latin typeface="Open Sans Bold"/>
              </a:rPr>
              <a:t>Google's Geocoding API:</a:t>
            </a:r>
            <a:r>
              <a:rPr lang="en-US" sz="1999">
                <a:solidFill>
                  <a:srgbClr val="F6FBFE"/>
                </a:solidFill>
                <a:latin typeface="Open Sans Light"/>
              </a:rPr>
              <a:t> This API from Google Maps is among the most used tools for geocoding due to its robustness, accuracy, and integration capabilities with other Google services.</a:t>
            </a:r>
          </a:p>
          <a:p>
            <a:pPr>
              <a:lnSpc>
                <a:spcPts val="2799"/>
              </a:lnSpc>
              <a:spcBef>
                <a:spcPct val="0"/>
              </a:spcBef>
            </a:pPr>
            <a:endParaRPr lang="en-US" sz="1999">
              <a:solidFill>
                <a:srgbClr val="F6FBFE"/>
              </a:solidFill>
              <a:latin typeface="Open Sans Light"/>
            </a:endParaRPr>
          </a:p>
          <a:p>
            <a:pPr>
              <a:lnSpc>
                <a:spcPts val="2799"/>
              </a:lnSpc>
              <a:spcBef>
                <a:spcPct val="0"/>
              </a:spcBef>
            </a:pPr>
            <a:r>
              <a:rPr lang="en-US" sz="1999">
                <a:solidFill>
                  <a:srgbClr val="F6FBFE"/>
                </a:solidFill>
                <a:latin typeface="Open Sans Bold"/>
              </a:rPr>
              <a:t>2. Nominatim (OpenStreetMap):</a:t>
            </a:r>
            <a:r>
              <a:rPr lang="en-US" sz="1999">
                <a:solidFill>
                  <a:srgbClr val="F6FBFE"/>
                </a:solidFill>
                <a:latin typeface="Open Sans Light"/>
              </a:rPr>
              <a:t> It's an open-source tool that uses data from the OpenStreetMap project and offers free geocoding services.</a:t>
            </a:r>
          </a:p>
          <a:p>
            <a:pPr>
              <a:lnSpc>
                <a:spcPts val="2799"/>
              </a:lnSpc>
              <a:spcBef>
                <a:spcPct val="0"/>
              </a:spcBef>
            </a:pPr>
            <a:endParaRPr lang="en-US" sz="1999">
              <a:solidFill>
                <a:srgbClr val="F6FBFE"/>
              </a:solidFill>
              <a:latin typeface="Open Sans Light"/>
            </a:endParaRPr>
          </a:p>
          <a:p>
            <a:pPr>
              <a:lnSpc>
                <a:spcPts val="2799"/>
              </a:lnSpc>
              <a:spcBef>
                <a:spcPct val="0"/>
              </a:spcBef>
            </a:pPr>
            <a:r>
              <a:rPr lang="en-US" sz="1999">
                <a:solidFill>
                  <a:srgbClr val="F6FBFE"/>
                </a:solidFill>
                <a:latin typeface="Open Sans Bold"/>
              </a:rPr>
              <a:t>3. ArcGIS:</a:t>
            </a:r>
            <a:r>
              <a:rPr lang="en-US" sz="1999">
                <a:solidFill>
                  <a:srgbClr val="F6FBFE"/>
                </a:solidFill>
                <a:latin typeface="Open Sans Light"/>
              </a:rPr>
              <a:t> Geocoding is part of the vast array of services offered by this platform from Esri, widely used by professionals in the field of GIS.</a:t>
            </a:r>
          </a:p>
          <a:p>
            <a:pPr>
              <a:lnSpc>
                <a:spcPts val="2799"/>
              </a:lnSpc>
              <a:spcBef>
                <a:spcPct val="0"/>
              </a:spcBef>
            </a:pPr>
            <a:endParaRPr lang="en-US" sz="1999">
              <a:solidFill>
                <a:srgbClr val="F6FBFE"/>
              </a:solidFill>
              <a:latin typeface="Open Sans Light"/>
            </a:endParaRPr>
          </a:p>
          <a:p>
            <a:pPr>
              <a:lnSpc>
                <a:spcPts val="2799"/>
              </a:lnSpc>
              <a:spcBef>
                <a:spcPct val="0"/>
              </a:spcBef>
            </a:pPr>
            <a:r>
              <a:rPr lang="en-US" sz="1999">
                <a:solidFill>
                  <a:srgbClr val="F6FBFE"/>
                </a:solidFill>
                <a:latin typeface="Open Sans Bold"/>
              </a:rPr>
              <a:t>4. Bing Maps API:</a:t>
            </a:r>
            <a:r>
              <a:rPr lang="en-US" sz="1999">
                <a:solidFill>
                  <a:srgbClr val="F6FBFE"/>
                </a:solidFill>
                <a:latin typeface="Open Sans Light"/>
              </a:rPr>
              <a:t> Microsoft's answer to Google's offering, this API provides geocoding as part of its mapping services.</a:t>
            </a:r>
          </a:p>
          <a:p>
            <a:pPr>
              <a:lnSpc>
                <a:spcPts val="2799"/>
              </a:lnSpc>
              <a:spcBef>
                <a:spcPct val="0"/>
              </a:spcBef>
            </a:pPr>
            <a:endParaRPr lang="en-US" sz="1999">
              <a:solidFill>
                <a:srgbClr val="F6FBFE"/>
              </a:solidFill>
              <a:latin typeface="Open Sans Light"/>
            </a:endParaRPr>
          </a:p>
          <a:p>
            <a:pPr>
              <a:lnSpc>
                <a:spcPts val="2799"/>
              </a:lnSpc>
              <a:spcBef>
                <a:spcPct val="0"/>
              </a:spcBef>
            </a:pPr>
            <a:r>
              <a:rPr lang="en-US" sz="1999">
                <a:solidFill>
                  <a:srgbClr val="F6FBFE"/>
                </a:solidFill>
                <a:latin typeface="Open Sans Bold"/>
              </a:rPr>
              <a:t>5. Mapbox's Geocoding API:</a:t>
            </a:r>
            <a:r>
              <a:rPr lang="en-US" sz="1999">
                <a:solidFill>
                  <a:srgbClr val="F6FBFE"/>
                </a:solidFill>
                <a:latin typeface="Open Sans Light"/>
              </a:rPr>
              <a:t> This tool offers both forward (address to coordinates) and reverse geocoding (coordinates to address) services.</a:t>
            </a:r>
          </a:p>
          <a:p>
            <a:pPr>
              <a:lnSpc>
                <a:spcPts val="2799"/>
              </a:lnSpc>
              <a:spcBef>
                <a:spcPct val="0"/>
              </a:spcBef>
            </a:pPr>
            <a:endParaRPr lang="en-US" sz="1999">
              <a:solidFill>
                <a:srgbClr val="F6FBFE"/>
              </a:solidFill>
              <a:latin typeface="Open Sans Light"/>
            </a:endParaRPr>
          </a:p>
          <a:p>
            <a:pPr>
              <a:lnSpc>
                <a:spcPts val="2799"/>
              </a:lnSpc>
              <a:spcBef>
                <a:spcPct val="0"/>
              </a:spcBef>
            </a:pPr>
            <a:r>
              <a:rPr lang="en-US" sz="1999">
                <a:solidFill>
                  <a:srgbClr val="F6FBFE"/>
                </a:solidFill>
                <a:latin typeface="Open Sans Bold"/>
              </a:rPr>
              <a:t>6. OpenCage Geocoder:</a:t>
            </a:r>
            <a:r>
              <a:rPr lang="en-US" sz="1999">
                <a:solidFill>
                  <a:srgbClr val="F6FBFE"/>
                </a:solidFill>
                <a:latin typeface="Open Sans Light"/>
              </a:rPr>
              <a:t> This tool offers a simplified and easy-to-integrate service that aggregates multiple sources of geocoding data.</a:t>
            </a:r>
          </a:p>
          <a:p>
            <a:pPr>
              <a:lnSpc>
                <a:spcPts val="2799"/>
              </a:lnSpc>
              <a:spcBef>
                <a:spcPct val="0"/>
              </a:spcBef>
            </a:pPr>
            <a:endParaRPr lang="en-US" sz="1999">
              <a:solidFill>
                <a:srgbClr val="F6FBFE"/>
              </a:solidFill>
              <a:latin typeface="Open Sans Light"/>
            </a:endParaRPr>
          </a:p>
          <a:p>
            <a:pPr>
              <a:lnSpc>
                <a:spcPts val="2799"/>
              </a:lnSpc>
              <a:spcBef>
                <a:spcPct val="0"/>
              </a:spcBef>
            </a:pPr>
            <a:r>
              <a:rPr lang="en-US" sz="1999">
                <a:solidFill>
                  <a:srgbClr val="F6FBFE"/>
                </a:solidFill>
                <a:latin typeface="Open Sans Bold"/>
              </a:rPr>
              <a:t>7. Here Geocoding &amp; Search API:</a:t>
            </a:r>
            <a:r>
              <a:rPr lang="en-US" sz="1999">
                <a:solidFill>
                  <a:srgbClr val="F6FBFE"/>
                </a:solidFill>
                <a:latin typeface="Open Sans Light"/>
              </a:rPr>
              <a:t>This API from the HERE suite of location services offers geocoding alongside a location search functionality.</a:t>
            </a:r>
          </a:p>
          <a:p>
            <a:pPr>
              <a:lnSpc>
                <a:spcPts val="2799"/>
              </a:lnSpc>
              <a:spcBef>
                <a:spcPct val="0"/>
              </a:spcBef>
            </a:pPr>
            <a:endParaRPr lang="en-US" sz="1999">
              <a:solidFill>
                <a:srgbClr val="F6FBFE"/>
              </a:solidFill>
              <a:latin typeface="Open Sans Light"/>
            </a:endParaRPr>
          </a:p>
          <a:p>
            <a:pPr>
              <a:lnSpc>
                <a:spcPts val="2799"/>
              </a:lnSpc>
              <a:spcBef>
                <a:spcPct val="0"/>
              </a:spcBef>
            </a:pPr>
            <a:r>
              <a:rPr lang="en-US" sz="1999">
                <a:solidFill>
                  <a:srgbClr val="F6FBFE"/>
                </a:solidFill>
                <a:latin typeface="Open Sans Bold"/>
              </a:rPr>
              <a:t>8. TomTom's Geocoding API</a:t>
            </a:r>
            <a:r>
              <a:rPr lang="en-US" sz="1999">
                <a:solidFill>
                  <a:srgbClr val="F6FBFE"/>
                </a:solidFill>
                <a:latin typeface="Open Sans Light"/>
              </a:rPr>
              <a:t>:Falling within a broader category of an array of geospatial tools, this software provides developers with comprehensive documentation to work with, ensuring optimal implementation functionality, and success.</a:t>
            </a:r>
          </a:p>
          <a:p>
            <a:pPr>
              <a:lnSpc>
                <a:spcPts val="2799"/>
              </a:lnSpc>
              <a:spcBef>
                <a:spcPct val="0"/>
              </a:spcBef>
            </a:pPr>
            <a:endParaRPr lang="en-US" sz="1999">
              <a:solidFill>
                <a:srgbClr val="F6FBFE"/>
              </a:solidFill>
              <a:latin typeface="Open Sans Light"/>
            </a:endParaRPr>
          </a:p>
          <a:p>
            <a:pPr>
              <a:lnSpc>
                <a:spcPts val="2799"/>
              </a:lnSpc>
              <a:spcBef>
                <a:spcPct val="0"/>
              </a:spcBef>
            </a:pPr>
            <a:r>
              <a:rPr lang="en-US" sz="1999">
                <a:solidFill>
                  <a:srgbClr val="F6FBFE"/>
                </a:solidFill>
                <a:latin typeface="Open Sans Bold"/>
              </a:rPr>
              <a:t>9. Geocodio:</a:t>
            </a:r>
            <a:r>
              <a:rPr lang="en-US" sz="1999">
                <a:solidFill>
                  <a:srgbClr val="F6FBFE"/>
                </a:solidFill>
                <a:latin typeface="Open Sans Light"/>
              </a:rPr>
              <a:t> This service specializes in bulk geocoding and can break down an address into more actionable parts besides providing geolocation data.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0" y="2459109"/>
            <a:ext cx="6167668" cy="5511342"/>
            <a:chOff x="0" y="0"/>
            <a:chExt cx="1721018" cy="1451547"/>
          </a:xfrm>
        </p:grpSpPr>
        <p:sp>
          <p:nvSpPr>
            <p:cNvPr id="6" name="Freeform 6"/>
            <p:cNvSpPr/>
            <p:nvPr/>
          </p:nvSpPr>
          <p:spPr>
            <a:xfrm>
              <a:off x="0" y="0"/>
              <a:ext cx="1721018" cy="1451547"/>
            </a:xfrm>
            <a:custGeom>
              <a:avLst/>
              <a:gdLst/>
              <a:ahLst/>
              <a:cxnLst/>
              <a:rect l="l" t="t" r="r" b="b"/>
              <a:pathLst>
                <a:path w="1721018" h="1451547">
                  <a:moveTo>
                    <a:pt x="0" y="0"/>
                  </a:moveTo>
                  <a:lnTo>
                    <a:pt x="1721018" y="0"/>
                  </a:lnTo>
                  <a:lnTo>
                    <a:pt x="1721018" y="1451547"/>
                  </a:lnTo>
                  <a:lnTo>
                    <a:pt x="0" y="1451547"/>
                  </a:lnTo>
                  <a:close/>
                </a:path>
              </a:pathLst>
            </a:custGeom>
            <a:solidFill>
              <a:srgbClr val="0D7377"/>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1671697"/>
            <a:ext cx="4232863" cy="839228"/>
            <a:chOff x="0" y="0"/>
            <a:chExt cx="1157124" cy="221031"/>
          </a:xfrm>
        </p:grpSpPr>
        <p:sp>
          <p:nvSpPr>
            <p:cNvPr id="9" name="Freeform 9"/>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0D7377"/>
            </a:solidFill>
          </p:spPr>
        </p:sp>
        <p:sp>
          <p:nvSpPr>
            <p:cNvPr id="10" name="TextBox 10"/>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sp>
        <p:nvSpPr>
          <p:cNvPr id="28" name="AutoShape 28"/>
          <p:cNvSpPr/>
          <p:nvPr/>
        </p:nvSpPr>
        <p:spPr>
          <a:xfrm rot="-7193308">
            <a:off x="-497852" y="6516002"/>
            <a:ext cx="3317663" cy="0"/>
          </a:xfrm>
          <a:prstGeom prst="line">
            <a:avLst/>
          </a:prstGeom>
          <a:ln w="85725" cap="flat">
            <a:solidFill>
              <a:srgbClr val="FFFFFF"/>
            </a:solidFill>
            <a:prstDash val="solid"/>
            <a:headEnd type="none" w="sm" len="sm"/>
            <a:tailEnd type="none" w="sm" len="sm"/>
          </a:ln>
        </p:spPr>
      </p:sp>
      <p:sp>
        <p:nvSpPr>
          <p:cNvPr id="29" name="AutoShape 29"/>
          <p:cNvSpPr/>
          <p:nvPr/>
        </p:nvSpPr>
        <p:spPr>
          <a:xfrm rot="-3598859">
            <a:off x="-501078" y="3680979"/>
            <a:ext cx="3317663" cy="0"/>
          </a:xfrm>
          <a:prstGeom prst="line">
            <a:avLst/>
          </a:prstGeom>
          <a:ln w="85725" cap="flat">
            <a:solidFill>
              <a:srgbClr val="FFFFFF"/>
            </a:solidFill>
            <a:prstDash val="solid"/>
            <a:headEnd type="none" w="sm" len="sm"/>
            <a:tailEnd type="none" w="sm" len="sm"/>
          </a:ln>
        </p:spPr>
      </p:sp>
      <p:grpSp>
        <p:nvGrpSpPr>
          <p:cNvPr id="32" name="Group 31">
            <a:extLst>
              <a:ext uri="{FF2B5EF4-FFF2-40B4-BE49-F238E27FC236}">
                <a16:creationId xmlns:a16="http://schemas.microsoft.com/office/drawing/2014/main" id="{94ACA364-7D5F-13D7-BB51-60AC9B802BD5}"/>
              </a:ext>
            </a:extLst>
          </p:cNvPr>
          <p:cNvGrpSpPr/>
          <p:nvPr/>
        </p:nvGrpSpPr>
        <p:grpSpPr>
          <a:xfrm>
            <a:off x="1123950" y="580173"/>
            <a:ext cx="7706695" cy="7874797"/>
            <a:chOff x="1123950" y="580173"/>
            <a:chExt cx="7706695" cy="7874797"/>
          </a:xfrm>
        </p:grpSpPr>
        <p:grpSp>
          <p:nvGrpSpPr>
            <p:cNvPr id="2" name="Group 2"/>
            <p:cNvGrpSpPr/>
            <p:nvPr/>
          </p:nvGrpSpPr>
          <p:grpSpPr>
            <a:xfrm>
              <a:off x="1123950" y="1832029"/>
              <a:ext cx="7706695" cy="6622941"/>
              <a:chOff x="0" y="0"/>
              <a:chExt cx="812800" cy="698500"/>
            </a:xfrm>
          </p:grpSpPr>
          <p:sp>
            <p:nvSpPr>
              <p:cNvPr id="3" name="Freeform 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D7377"/>
              </a:solidFill>
            </p:spPr>
          </p:sp>
          <p:sp>
            <p:nvSpPr>
              <p:cNvPr id="4" name="TextBox 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2312875" y="580173"/>
              <a:ext cx="2664422" cy="1126062"/>
              <a:chOff x="0" y="0"/>
              <a:chExt cx="483446" cy="221031"/>
            </a:xfrm>
          </p:grpSpPr>
          <p:sp>
            <p:nvSpPr>
              <p:cNvPr id="15" name="Freeform 15"/>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969393"/>
              </a:solidFill>
            </p:spPr>
          </p:sp>
          <p:sp>
            <p:nvSpPr>
              <p:cNvPr id="16" name="TextBox 16"/>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3734248" y="611006"/>
              <a:ext cx="2664422" cy="1218172"/>
              <a:chOff x="0" y="0"/>
              <a:chExt cx="483446" cy="221031"/>
            </a:xfrm>
          </p:grpSpPr>
          <p:sp>
            <p:nvSpPr>
              <p:cNvPr id="21" name="Freeform 21"/>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0D7377"/>
              </a:solidFill>
            </p:spPr>
          </p:sp>
          <p:sp>
            <p:nvSpPr>
              <p:cNvPr id="22" name="TextBox 22"/>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1622671" y="2220949"/>
              <a:ext cx="6709253" cy="5845101"/>
              <a:chOff x="0" y="0"/>
              <a:chExt cx="6350000" cy="5532120"/>
            </a:xfrm>
          </p:grpSpPr>
          <p:sp>
            <p:nvSpPr>
              <p:cNvPr id="27" name="Freeform 27"/>
              <p:cNvSpPr/>
              <p:nvPr/>
            </p:nvSpPr>
            <p:spPr>
              <a:xfrm>
                <a:off x="0" y="0"/>
                <a:ext cx="6350000" cy="5532120"/>
              </a:xfrm>
              <a:custGeom>
                <a:avLst/>
                <a:gdLst/>
                <a:ahLst/>
                <a:cxnLst/>
                <a:rect l="l" t="t" r="r" b="b"/>
                <a:pathLst>
                  <a:path w="6350000" h="5532120">
                    <a:moveTo>
                      <a:pt x="4762500" y="0"/>
                    </a:moveTo>
                    <a:lnTo>
                      <a:pt x="1587500" y="0"/>
                    </a:lnTo>
                    <a:lnTo>
                      <a:pt x="0" y="2766060"/>
                    </a:lnTo>
                    <a:lnTo>
                      <a:pt x="1587500" y="5532120"/>
                    </a:lnTo>
                    <a:lnTo>
                      <a:pt x="4762500" y="5532120"/>
                    </a:lnTo>
                    <a:lnTo>
                      <a:pt x="6350000" y="2766060"/>
                    </a:lnTo>
                    <a:lnTo>
                      <a:pt x="4762500" y="0"/>
                    </a:lnTo>
                    <a:lnTo>
                      <a:pt x="4762500" y="0"/>
                    </a:lnTo>
                    <a:close/>
                    <a:moveTo>
                      <a:pt x="4676140" y="5382260"/>
                    </a:moveTo>
                    <a:lnTo>
                      <a:pt x="1673860" y="5382260"/>
                    </a:lnTo>
                    <a:lnTo>
                      <a:pt x="172720" y="2766060"/>
                    </a:lnTo>
                    <a:lnTo>
                      <a:pt x="1673860" y="149860"/>
                    </a:lnTo>
                    <a:lnTo>
                      <a:pt x="4676140" y="149860"/>
                    </a:lnTo>
                    <a:lnTo>
                      <a:pt x="6177280" y="2766060"/>
                    </a:lnTo>
                    <a:lnTo>
                      <a:pt x="4676140" y="5382260"/>
                    </a:lnTo>
                    <a:close/>
                  </a:path>
                </a:pathLst>
              </a:custGeom>
              <a:solidFill>
                <a:srgbClr val="FFFFFF"/>
              </a:solidFill>
            </p:spPr>
          </p:sp>
        </p:grpSp>
        <p:sp>
          <p:nvSpPr>
            <p:cNvPr id="30" name="TextBox 30"/>
            <p:cNvSpPr txBox="1"/>
            <p:nvPr/>
          </p:nvSpPr>
          <p:spPr>
            <a:xfrm>
              <a:off x="1903014" y="4195741"/>
              <a:ext cx="6148566" cy="1949252"/>
            </a:xfrm>
            <a:prstGeom prst="rect">
              <a:avLst/>
            </a:prstGeom>
          </p:spPr>
          <p:txBody>
            <a:bodyPr lIns="0" tIns="0" rIns="0" bIns="0" rtlCol="0" anchor="t">
              <a:spAutoFit/>
            </a:bodyPr>
            <a:lstStyle/>
            <a:p>
              <a:pPr algn="ctr">
                <a:lnSpc>
                  <a:spcPts val="8000"/>
                </a:lnSpc>
              </a:pPr>
              <a:r>
                <a:rPr lang="en-US" sz="4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C</a:t>
              </a:r>
              <a:r>
                <a:rPr lang="en-ZM" sz="4000" b="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ommercial</a:t>
              </a:r>
              <a:r>
                <a:rPr lang="en-US" sz="4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/Open-Source</a:t>
              </a:r>
              <a:r>
                <a:rPr lang="en-ZM" sz="4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G</a:t>
              </a:r>
              <a:r>
                <a:rPr lang="en-ZM" sz="4000" b="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eocoding</a:t>
              </a:r>
              <a:r>
                <a:rPr lang="en-ZM" sz="4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a:t>
              </a:r>
              <a:r>
                <a:rPr lang="en-ZM" sz="4000" b="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oftware</a:t>
              </a:r>
              <a:r>
                <a:rPr lang="en-US" sz="4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a:t>
              </a:r>
              <a:endParaRPr lang="en-US" sz="4000" b="1" dirty="0">
                <a:solidFill>
                  <a:schemeClr val="bg1"/>
                </a:solidFill>
                <a:latin typeface="League Spartan"/>
              </a:endParaRPr>
            </a:p>
          </p:txBody>
        </p:sp>
      </p:grpSp>
      <p:sp>
        <p:nvSpPr>
          <p:cNvPr id="31" name="TextBox 31"/>
          <p:cNvSpPr txBox="1"/>
          <p:nvPr/>
        </p:nvSpPr>
        <p:spPr>
          <a:xfrm>
            <a:off x="8959431" y="842669"/>
            <a:ext cx="9356167" cy="4148572"/>
          </a:xfrm>
          <a:prstGeom prst="rect">
            <a:avLst/>
          </a:prstGeom>
        </p:spPr>
        <p:txBody>
          <a:bodyPr lIns="0" tIns="0" rIns="0" bIns="0" rtlCol="0" anchor="t">
            <a:spAutoFit/>
          </a:bodyPr>
          <a:lstStyle/>
          <a:p>
            <a:pPr>
              <a:lnSpc>
                <a:spcPts val="2520"/>
              </a:lnSpc>
              <a:spcBef>
                <a:spcPct val="0"/>
              </a:spcBef>
            </a:pPr>
            <a:r>
              <a:rPr lang="en-US" sz="2800" b="1" dirty="0">
                <a:latin typeface="Calibri" panose="020F0502020204030204" pitchFamily="34" charset="0"/>
                <a:ea typeface="Calibri" panose="020F0502020204030204" pitchFamily="34" charset="0"/>
                <a:cs typeface="Times New Roman" panose="02020603050405020304" pitchFamily="18" charset="0"/>
              </a:rPr>
              <a:t>C</a:t>
            </a:r>
            <a:r>
              <a:rPr lang="en-ZM" sz="2800" b="1" dirty="0" err="1">
                <a:effectLst/>
                <a:latin typeface="Calibri" panose="020F0502020204030204" pitchFamily="34" charset="0"/>
                <a:ea typeface="Calibri" panose="020F0502020204030204" pitchFamily="34" charset="0"/>
                <a:cs typeface="Times New Roman" panose="02020603050405020304" pitchFamily="18" charset="0"/>
              </a:rPr>
              <a:t>ommercial</a:t>
            </a:r>
            <a:r>
              <a:rPr lang="en-ZM" sz="2800" b="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dirty="0">
                <a:effectLst/>
                <a:latin typeface="Calibri" panose="020F0502020204030204" pitchFamily="34" charset="0"/>
                <a:ea typeface="Calibri" panose="020F0502020204030204" pitchFamily="34" charset="0"/>
                <a:cs typeface="Times New Roman" panose="02020603050405020304" pitchFamily="18" charset="0"/>
              </a:rPr>
              <a:t>G</a:t>
            </a:r>
            <a:r>
              <a:rPr lang="en-ZM" sz="2800" b="1" dirty="0" err="1">
                <a:effectLst/>
                <a:latin typeface="Calibri" panose="020F0502020204030204" pitchFamily="34" charset="0"/>
                <a:ea typeface="Calibri" panose="020F0502020204030204" pitchFamily="34" charset="0"/>
                <a:cs typeface="Times New Roman" panose="02020603050405020304" pitchFamily="18" charset="0"/>
              </a:rPr>
              <a:t>eocoding</a:t>
            </a:r>
            <a:r>
              <a:rPr lang="en-ZM" sz="2800" b="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dirty="0">
                <a:effectLst/>
                <a:latin typeface="Calibri" panose="020F0502020204030204" pitchFamily="34" charset="0"/>
                <a:ea typeface="Calibri" panose="020F0502020204030204" pitchFamily="34" charset="0"/>
                <a:cs typeface="Times New Roman" panose="02020603050405020304" pitchFamily="18" charset="0"/>
              </a:rPr>
              <a:t>S</a:t>
            </a:r>
            <a:r>
              <a:rPr lang="en-ZM" sz="2800" b="1" dirty="0" err="1">
                <a:effectLst/>
                <a:latin typeface="Calibri" panose="020F0502020204030204" pitchFamily="34" charset="0"/>
                <a:ea typeface="Calibri" panose="020F0502020204030204" pitchFamily="34" charset="0"/>
                <a:cs typeface="Times New Roman" panose="02020603050405020304" pitchFamily="18" charset="0"/>
              </a:rPr>
              <a:t>oftware</a:t>
            </a:r>
            <a:r>
              <a:rPr lang="en-US" sz="2800" b="1" dirty="0">
                <a:effectLst/>
                <a:latin typeface="Calibri" panose="020F0502020204030204" pitchFamily="34" charset="0"/>
                <a:ea typeface="Calibri" panose="020F0502020204030204" pitchFamily="34" charset="0"/>
                <a:cs typeface="Times New Roman" panose="02020603050405020304" pitchFamily="18" charset="0"/>
              </a:rPr>
              <a:t>:</a:t>
            </a:r>
            <a:endParaRPr lang="en-US" sz="2800" b="1" dirty="0">
              <a:latin typeface="League Spartan"/>
            </a:endParaRPr>
          </a:p>
          <a:p>
            <a:pPr>
              <a:lnSpc>
                <a:spcPts val="2520"/>
              </a:lnSpc>
              <a:spcBef>
                <a:spcPct val="0"/>
              </a:spcBef>
            </a:pPr>
            <a:r>
              <a:rPr lang="en-US" sz="2800" dirty="0">
                <a:effectLst/>
                <a:latin typeface="Calibri" panose="020F0502020204030204" pitchFamily="34" charset="0"/>
                <a:ea typeface="Calibri" panose="020F0502020204030204" pitchFamily="34" charset="0"/>
                <a:cs typeface="Times New Roman" panose="02020603050405020304" pitchFamily="18" charset="0"/>
              </a:rPr>
              <a:t>1. Esri ArcGIS Geocoding: </a:t>
            </a:r>
            <a:r>
              <a:rPr lang="en-US" sz="2400" dirty="0">
                <a:effectLst/>
                <a:latin typeface="Calibri" panose="020F0502020204030204" pitchFamily="34" charset="0"/>
                <a:ea typeface="Calibri" panose="020F0502020204030204" pitchFamily="34" charset="0"/>
                <a:cs typeface="Times New Roman" panose="02020603050405020304" pitchFamily="18" charset="0"/>
              </a:rPr>
              <a:t>A comprehensive geocoding solution offered by Esri, providing accurate address matching and geocoding capabilities. It offers both on-premise and cloud-based options.</a:t>
            </a:r>
          </a:p>
          <a:p>
            <a:pPr>
              <a:lnSpc>
                <a:spcPts val="2520"/>
              </a:lnSpc>
              <a:spcBef>
                <a:spcPct val="0"/>
              </a:spcBef>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2520"/>
              </a:lnSpc>
              <a:spcBef>
                <a:spcPct val="0"/>
              </a:spcBef>
            </a:pPr>
            <a:r>
              <a:rPr lang="en-US" sz="2800" dirty="0">
                <a:latin typeface="Calibri" panose="020F0502020204030204" pitchFamily="34" charset="0"/>
                <a:ea typeface="Calibri" panose="020F0502020204030204" pitchFamily="34" charset="0"/>
                <a:cs typeface="Times New Roman" panose="02020603050405020304" pitchFamily="18" charset="0"/>
              </a:rPr>
              <a:t>2. Google Maps Geocoding API: A </a:t>
            </a:r>
            <a:r>
              <a:rPr lang="en-US" sz="2400" dirty="0">
                <a:effectLst/>
                <a:latin typeface="Calibri" panose="020F0502020204030204" pitchFamily="34" charset="0"/>
                <a:ea typeface="Calibri" panose="020F0502020204030204" pitchFamily="34" charset="0"/>
                <a:cs typeface="Times New Roman" panose="02020603050405020304" pitchFamily="18" charset="0"/>
              </a:rPr>
              <a:t>widely used commercial geocoding service provided by Google, offering accurate geocoding and reverse geocoding functionality, along with various mapping features.</a:t>
            </a:r>
          </a:p>
          <a:p>
            <a:pPr>
              <a:lnSpc>
                <a:spcPts val="2520"/>
              </a:lnSpc>
              <a:spcBef>
                <a:spcPct val="0"/>
              </a:spcBef>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2520"/>
              </a:lnSpc>
              <a:spcBef>
                <a:spcPct val="0"/>
              </a:spcBef>
            </a:pPr>
            <a:r>
              <a:rPr lang="en-US" sz="2800" dirty="0">
                <a:latin typeface="Calibri" panose="020F0502020204030204" pitchFamily="34" charset="0"/>
                <a:ea typeface="Calibri" panose="020F0502020204030204" pitchFamily="34" charset="0"/>
                <a:cs typeface="Times New Roman" panose="02020603050405020304" pitchFamily="18" charset="0"/>
              </a:rPr>
              <a:t>3. MapQuest Geocoding API: </a:t>
            </a:r>
            <a:r>
              <a:rPr lang="en-US" sz="2400" dirty="0">
                <a:effectLst/>
                <a:latin typeface="Calibri" panose="020F0502020204030204" pitchFamily="34" charset="0"/>
                <a:ea typeface="Calibri" panose="020F0502020204030204" pitchFamily="34" charset="0"/>
                <a:cs typeface="Times New Roman" panose="02020603050405020304" pitchFamily="18" charset="0"/>
              </a:rPr>
              <a:t>A commercial geocoding service that provides geocoding and reverse geocoding capabilities, along with features like batch geocoding and address verification.</a:t>
            </a:r>
          </a:p>
          <a:p>
            <a:pPr>
              <a:lnSpc>
                <a:spcPts val="2520"/>
              </a:lnSpc>
              <a:spcBef>
                <a:spcPct val="0"/>
              </a:spcBef>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3F894D8E-B0D7-3F0C-6141-27962F7B0C6D}"/>
              </a:ext>
            </a:extLst>
          </p:cNvPr>
          <p:cNvSpPr txBox="1"/>
          <p:nvPr/>
        </p:nvSpPr>
        <p:spPr>
          <a:xfrm>
            <a:off x="8913438" y="5192699"/>
            <a:ext cx="9210366" cy="5029582"/>
          </a:xfrm>
          <a:prstGeom prst="rect">
            <a:avLst/>
          </a:prstGeom>
          <a:noFill/>
        </p:spPr>
        <p:txBody>
          <a:bodyPr wrap="square">
            <a:spAutoFit/>
          </a:bodyPr>
          <a:lstStyle/>
          <a:p>
            <a:pPr>
              <a:lnSpc>
                <a:spcPts val="2520"/>
              </a:lnSpc>
              <a:spcBef>
                <a:spcPct val="0"/>
              </a:spcBef>
            </a:pPr>
            <a:r>
              <a:rPr lang="en-US" sz="2800" b="1" dirty="0">
                <a:latin typeface="Calibri" panose="020F0502020204030204" pitchFamily="34" charset="0"/>
                <a:ea typeface="Calibri" panose="020F0502020204030204" pitchFamily="34" charset="0"/>
                <a:cs typeface="Times New Roman" panose="02020603050405020304" pitchFamily="18" charset="0"/>
              </a:rPr>
              <a:t>Open-Source Geocoding Software:</a:t>
            </a:r>
          </a:p>
          <a:p>
            <a:r>
              <a:rPr lang="en-US" sz="2800" dirty="0">
                <a:latin typeface="Calibri" panose="020F0502020204030204" pitchFamily="34" charset="0"/>
                <a:ea typeface="Calibri" panose="020F0502020204030204" pitchFamily="34" charset="0"/>
                <a:cs typeface="Times New Roman" panose="02020603050405020304" pitchFamily="18" charset="0"/>
              </a:rPr>
              <a:t>1. </a:t>
            </a:r>
            <a:r>
              <a:rPr lang="en-US" sz="2800" dirty="0" err="1">
                <a:latin typeface="Calibri" panose="020F0502020204030204" pitchFamily="34" charset="0"/>
                <a:ea typeface="Calibri" panose="020F0502020204030204" pitchFamily="34" charset="0"/>
                <a:cs typeface="Times New Roman" panose="02020603050405020304" pitchFamily="18" charset="0"/>
              </a:rPr>
              <a:t>Nominatim</a:t>
            </a:r>
            <a:r>
              <a:rPr lang="en-US" sz="2800" dirty="0">
                <a:latin typeface="Calibri" panose="020F0502020204030204" pitchFamily="34" charset="0"/>
                <a:ea typeface="Calibri" panose="020F0502020204030204" pitchFamily="34" charset="0"/>
                <a:cs typeface="Times New Roman" panose="02020603050405020304" pitchFamily="18" charset="0"/>
              </a:rPr>
              <a:t>: </a:t>
            </a:r>
            <a:r>
              <a:rPr lang="en-US" sz="2400" dirty="0">
                <a:latin typeface="Calibri" panose="020F0502020204030204" pitchFamily="34" charset="0"/>
                <a:ea typeface="Calibri" panose="020F0502020204030204" pitchFamily="34" charset="0"/>
                <a:cs typeface="Times New Roman" panose="02020603050405020304" pitchFamily="18" charset="0"/>
              </a:rPr>
              <a:t>An open-source geocoding solution by OpenStreetMap, offering worldwide geocoding and reverse geocoding functionality. It allows users to set up their own geocoding server.</a:t>
            </a:r>
          </a:p>
          <a:p>
            <a:endParaRPr lang="en-US" sz="2400" dirty="0">
              <a:latin typeface="Calibri" panose="020F0502020204030204" pitchFamily="34" charset="0"/>
              <a:ea typeface="Calibri" panose="020F0502020204030204" pitchFamily="34" charset="0"/>
              <a:cs typeface="Times New Roman" panose="02020603050405020304" pitchFamily="18" charset="0"/>
            </a:endParaRPr>
          </a:p>
          <a:p>
            <a:r>
              <a:rPr lang="en-US" sz="2800" dirty="0">
                <a:latin typeface="Calibri" panose="020F0502020204030204" pitchFamily="34" charset="0"/>
                <a:ea typeface="Calibri" panose="020F0502020204030204" pitchFamily="34" charset="0"/>
                <a:cs typeface="Times New Roman" panose="02020603050405020304" pitchFamily="18" charset="0"/>
              </a:rPr>
              <a:t>2. Pelias: </a:t>
            </a:r>
            <a:r>
              <a:rPr lang="en-US" sz="2400" dirty="0">
                <a:latin typeface="Calibri" panose="020F0502020204030204" pitchFamily="34" charset="0"/>
                <a:ea typeface="Calibri" panose="020F0502020204030204" pitchFamily="34" charset="0"/>
                <a:cs typeface="Times New Roman" panose="02020603050405020304" pitchFamily="18" charset="0"/>
              </a:rPr>
              <a:t>An open-source geocoding engine that provides geocoding and reverse geocoding services. It supports multiple data sources and can be customized to suit specific needs.</a:t>
            </a:r>
          </a:p>
          <a:p>
            <a:endParaRPr lang="en-US" sz="2400" dirty="0">
              <a:latin typeface="Calibri" panose="020F0502020204030204" pitchFamily="34" charset="0"/>
              <a:ea typeface="Calibri" panose="020F0502020204030204" pitchFamily="34" charset="0"/>
              <a:cs typeface="Times New Roman" panose="02020603050405020304" pitchFamily="18" charset="0"/>
            </a:endParaRPr>
          </a:p>
          <a:p>
            <a:r>
              <a:rPr lang="en-US" sz="2800" dirty="0">
                <a:latin typeface="Calibri" panose="020F0502020204030204" pitchFamily="34" charset="0"/>
                <a:ea typeface="Calibri" panose="020F0502020204030204" pitchFamily="34" charset="0"/>
                <a:cs typeface="Times New Roman" panose="02020603050405020304" pitchFamily="18" charset="0"/>
              </a:rPr>
              <a:t>3. Geocoder: </a:t>
            </a:r>
            <a:r>
              <a:rPr lang="en-US" sz="2400" dirty="0">
                <a:latin typeface="Calibri" panose="020F0502020204030204" pitchFamily="34" charset="0"/>
                <a:ea typeface="Calibri" panose="020F0502020204030204" pitchFamily="34" charset="0"/>
                <a:cs typeface="Times New Roman" panose="02020603050405020304" pitchFamily="18" charset="0"/>
              </a:rPr>
              <a:t>A Python library that integrates with various geocoding providers, including commercial services and open-source options. It allows developers to easily access and use geocoding functionality in their applications.</a:t>
            </a:r>
          </a:p>
        </p:txBody>
      </p:sp>
    </p:spTree>
    <p:extLst>
      <p:ext uri="{BB962C8B-B14F-4D97-AF65-F5344CB8AC3E}">
        <p14:creationId xmlns:p14="http://schemas.microsoft.com/office/powerpoint/2010/main" val="3910928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2E"/>
        </a:solidFill>
        <a:effectLst/>
      </p:bgPr>
    </p:bg>
    <p:spTree>
      <p:nvGrpSpPr>
        <p:cNvPr id="1" name=""/>
        <p:cNvGrpSpPr/>
        <p:nvPr/>
      </p:nvGrpSpPr>
      <p:grpSpPr>
        <a:xfrm>
          <a:off x="0" y="0"/>
          <a:ext cx="0" cy="0"/>
          <a:chOff x="0" y="0"/>
          <a:chExt cx="0" cy="0"/>
        </a:xfrm>
      </p:grpSpPr>
      <p:grpSp>
        <p:nvGrpSpPr>
          <p:cNvPr id="2" name="Group 2"/>
          <p:cNvGrpSpPr/>
          <p:nvPr/>
        </p:nvGrpSpPr>
        <p:grpSpPr>
          <a:xfrm>
            <a:off x="1401523" y="3106046"/>
            <a:ext cx="4783247" cy="2900163"/>
            <a:chOff x="0" y="0"/>
            <a:chExt cx="1259785" cy="763829"/>
          </a:xfrm>
        </p:grpSpPr>
        <p:sp>
          <p:nvSpPr>
            <p:cNvPr id="3" name="Freeform 3"/>
            <p:cNvSpPr/>
            <p:nvPr/>
          </p:nvSpPr>
          <p:spPr>
            <a:xfrm>
              <a:off x="0" y="0"/>
              <a:ext cx="1259785" cy="763829"/>
            </a:xfrm>
            <a:custGeom>
              <a:avLst/>
              <a:gdLst/>
              <a:ahLst/>
              <a:cxnLst/>
              <a:rect l="l" t="t" r="r" b="b"/>
              <a:pathLst>
                <a:path w="1259785" h="763829">
                  <a:moveTo>
                    <a:pt x="0" y="0"/>
                  </a:moveTo>
                  <a:lnTo>
                    <a:pt x="1259785" y="0"/>
                  </a:lnTo>
                  <a:lnTo>
                    <a:pt x="1259785" y="763829"/>
                  </a:lnTo>
                  <a:lnTo>
                    <a:pt x="0" y="763829"/>
                  </a:lnTo>
                  <a:close/>
                </a:path>
              </a:pathLst>
            </a:custGeom>
            <a:solidFill>
              <a:srgbClr val="FFFFFF"/>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6752376" y="3106046"/>
            <a:ext cx="4783247" cy="2900163"/>
            <a:chOff x="0" y="0"/>
            <a:chExt cx="1259785" cy="763829"/>
          </a:xfrm>
        </p:grpSpPr>
        <p:sp>
          <p:nvSpPr>
            <p:cNvPr id="6" name="Freeform 6"/>
            <p:cNvSpPr/>
            <p:nvPr/>
          </p:nvSpPr>
          <p:spPr>
            <a:xfrm>
              <a:off x="0" y="0"/>
              <a:ext cx="1259785" cy="763829"/>
            </a:xfrm>
            <a:custGeom>
              <a:avLst/>
              <a:gdLst/>
              <a:ahLst/>
              <a:cxnLst/>
              <a:rect l="l" t="t" r="r" b="b"/>
              <a:pathLst>
                <a:path w="1259785" h="763829">
                  <a:moveTo>
                    <a:pt x="0" y="0"/>
                  </a:moveTo>
                  <a:lnTo>
                    <a:pt x="1259785" y="0"/>
                  </a:lnTo>
                  <a:lnTo>
                    <a:pt x="1259785" y="763829"/>
                  </a:lnTo>
                  <a:lnTo>
                    <a:pt x="0" y="763829"/>
                  </a:lnTo>
                  <a:close/>
                </a:path>
              </a:pathLst>
            </a:custGeom>
            <a:solidFill>
              <a:srgbClr val="FFFFFF"/>
            </a:solidFill>
          </p:spPr>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2107124" y="3106046"/>
            <a:ext cx="4783247" cy="2900163"/>
            <a:chOff x="0" y="0"/>
            <a:chExt cx="1259785" cy="763829"/>
          </a:xfrm>
        </p:grpSpPr>
        <p:sp>
          <p:nvSpPr>
            <p:cNvPr id="9" name="Freeform 9"/>
            <p:cNvSpPr/>
            <p:nvPr/>
          </p:nvSpPr>
          <p:spPr>
            <a:xfrm>
              <a:off x="0" y="0"/>
              <a:ext cx="1259785" cy="763829"/>
            </a:xfrm>
            <a:custGeom>
              <a:avLst/>
              <a:gdLst/>
              <a:ahLst/>
              <a:cxnLst/>
              <a:rect l="l" t="t" r="r" b="b"/>
              <a:pathLst>
                <a:path w="1259785" h="763829">
                  <a:moveTo>
                    <a:pt x="0" y="0"/>
                  </a:moveTo>
                  <a:lnTo>
                    <a:pt x="1259785" y="0"/>
                  </a:lnTo>
                  <a:lnTo>
                    <a:pt x="1259785" y="763829"/>
                  </a:lnTo>
                  <a:lnTo>
                    <a:pt x="0" y="763829"/>
                  </a:lnTo>
                  <a:close/>
                </a:path>
              </a:pathLst>
            </a:custGeom>
            <a:solidFill>
              <a:srgbClr val="FFFFFF"/>
            </a:solidFill>
          </p:spPr>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566801" y="3250664"/>
            <a:ext cx="4465151" cy="2605707"/>
          </a:xfrm>
          <a:custGeom>
            <a:avLst/>
            <a:gdLst/>
            <a:ahLst/>
            <a:cxnLst/>
            <a:rect l="l" t="t" r="r" b="b"/>
            <a:pathLst>
              <a:path w="4465151" h="2605707">
                <a:moveTo>
                  <a:pt x="0" y="0"/>
                </a:moveTo>
                <a:lnTo>
                  <a:pt x="4465150" y="0"/>
                </a:lnTo>
                <a:lnTo>
                  <a:pt x="4465150" y="2605707"/>
                </a:lnTo>
                <a:lnTo>
                  <a:pt x="0" y="2605707"/>
                </a:lnTo>
                <a:lnTo>
                  <a:pt x="0" y="0"/>
                </a:lnTo>
                <a:close/>
              </a:path>
            </a:pathLst>
          </a:custGeom>
          <a:blipFill>
            <a:blip r:embed="rId2"/>
            <a:stretch>
              <a:fillRect t="-7137" b="-7137"/>
            </a:stretch>
          </a:blipFill>
        </p:spPr>
      </p:sp>
      <p:sp>
        <p:nvSpPr>
          <p:cNvPr id="12" name="Freeform 12"/>
          <p:cNvSpPr/>
          <p:nvPr/>
        </p:nvSpPr>
        <p:spPr>
          <a:xfrm>
            <a:off x="6911425" y="3250664"/>
            <a:ext cx="4465151" cy="2605707"/>
          </a:xfrm>
          <a:custGeom>
            <a:avLst/>
            <a:gdLst/>
            <a:ahLst/>
            <a:cxnLst/>
            <a:rect l="l" t="t" r="r" b="b"/>
            <a:pathLst>
              <a:path w="4465151" h="2605707">
                <a:moveTo>
                  <a:pt x="0" y="0"/>
                </a:moveTo>
                <a:lnTo>
                  <a:pt x="4465150" y="0"/>
                </a:lnTo>
                <a:lnTo>
                  <a:pt x="4465150" y="2605707"/>
                </a:lnTo>
                <a:lnTo>
                  <a:pt x="0" y="2605707"/>
                </a:lnTo>
                <a:lnTo>
                  <a:pt x="0" y="0"/>
                </a:lnTo>
                <a:close/>
              </a:path>
            </a:pathLst>
          </a:custGeom>
          <a:blipFill>
            <a:blip r:embed="rId3"/>
            <a:stretch>
              <a:fillRect l="-18253" r="-18253"/>
            </a:stretch>
          </a:blipFill>
        </p:spPr>
      </p:sp>
      <p:sp>
        <p:nvSpPr>
          <p:cNvPr id="13" name="Freeform 13"/>
          <p:cNvSpPr/>
          <p:nvPr/>
        </p:nvSpPr>
        <p:spPr>
          <a:xfrm>
            <a:off x="12259524" y="3250664"/>
            <a:ext cx="4465151" cy="2605707"/>
          </a:xfrm>
          <a:custGeom>
            <a:avLst/>
            <a:gdLst/>
            <a:ahLst/>
            <a:cxnLst/>
            <a:rect l="l" t="t" r="r" b="b"/>
            <a:pathLst>
              <a:path w="4465151" h="2605707">
                <a:moveTo>
                  <a:pt x="0" y="0"/>
                </a:moveTo>
                <a:lnTo>
                  <a:pt x="4465150" y="0"/>
                </a:lnTo>
                <a:lnTo>
                  <a:pt x="4465150" y="2605707"/>
                </a:lnTo>
                <a:lnTo>
                  <a:pt x="0" y="2605707"/>
                </a:lnTo>
                <a:lnTo>
                  <a:pt x="0" y="0"/>
                </a:lnTo>
                <a:close/>
              </a:path>
            </a:pathLst>
          </a:custGeom>
          <a:blipFill>
            <a:blip r:embed="rId4"/>
            <a:stretch>
              <a:fillRect l="-3334" r="-3334"/>
            </a:stretch>
          </a:blipFill>
        </p:spPr>
      </p:sp>
      <p:sp>
        <p:nvSpPr>
          <p:cNvPr id="14" name="TextBox 14"/>
          <p:cNvSpPr txBox="1"/>
          <p:nvPr/>
        </p:nvSpPr>
        <p:spPr>
          <a:xfrm>
            <a:off x="2598835" y="1283876"/>
            <a:ext cx="13090331" cy="669926"/>
          </a:xfrm>
          <a:prstGeom prst="rect">
            <a:avLst/>
          </a:prstGeom>
        </p:spPr>
        <p:txBody>
          <a:bodyPr lIns="0" tIns="0" rIns="0" bIns="0" rtlCol="0" anchor="t">
            <a:spAutoFit/>
          </a:bodyPr>
          <a:lstStyle/>
          <a:p>
            <a:pPr marL="0" lvl="0" indent="0" algn="ctr">
              <a:lnSpc>
                <a:spcPts val="4400"/>
              </a:lnSpc>
            </a:pPr>
            <a:r>
              <a:rPr lang="en-US" sz="5000">
                <a:solidFill>
                  <a:srgbClr val="FFFFFF"/>
                </a:solidFill>
                <a:latin typeface="Lastica Bold"/>
              </a:rPr>
              <a:t>BENEFITS &amp; APPLICATIONS</a:t>
            </a:r>
          </a:p>
        </p:txBody>
      </p:sp>
      <p:sp>
        <p:nvSpPr>
          <p:cNvPr id="15" name="TextBox 15"/>
          <p:cNvSpPr txBox="1"/>
          <p:nvPr/>
        </p:nvSpPr>
        <p:spPr>
          <a:xfrm>
            <a:off x="12103230" y="6177744"/>
            <a:ext cx="4783247" cy="3530600"/>
          </a:xfrm>
          <a:prstGeom prst="rect">
            <a:avLst/>
          </a:prstGeom>
        </p:spPr>
        <p:txBody>
          <a:bodyPr lIns="0" tIns="0" rIns="0" bIns="0" rtlCol="0" anchor="t">
            <a:spAutoFit/>
          </a:bodyPr>
          <a:lstStyle/>
          <a:p>
            <a:pPr algn="just">
              <a:lnSpc>
                <a:spcPts val="2799"/>
              </a:lnSpc>
            </a:pPr>
            <a:r>
              <a:rPr lang="en-US" sz="1999">
                <a:solidFill>
                  <a:srgbClr val="FFFFFF"/>
                </a:solidFill>
                <a:latin typeface="Poppins Light Italics"/>
              </a:rPr>
              <a:t>3. ArcGIS:</a:t>
            </a:r>
          </a:p>
          <a:p>
            <a:pPr algn="just">
              <a:lnSpc>
                <a:spcPts val="2799"/>
              </a:lnSpc>
            </a:pPr>
            <a:r>
              <a:rPr lang="en-US" sz="1999">
                <a:solidFill>
                  <a:srgbClr val="FFFFFF"/>
                </a:solidFill>
                <a:latin typeface="Poppins Light Italics"/>
              </a:rPr>
              <a:t>- Comprehensive GIS platform that offers geocoding services</a:t>
            </a:r>
          </a:p>
          <a:p>
            <a:pPr>
              <a:lnSpc>
                <a:spcPts val="2799"/>
              </a:lnSpc>
            </a:pPr>
            <a:r>
              <a:rPr lang="en-US" sz="1999">
                <a:solidFill>
                  <a:srgbClr val="FFFFFF"/>
                </a:solidFill>
                <a:latin typeface="Poppins Light Italics"/>
              </a:rPr>
              <a:t>- Can handle complex geographical queries and multiple layers of mapping</a:t>
            </a:r>
          </a:p>
          <a:p>
            <a:pPr algn="just">
              <a:lnSpc>
                <a:spcPts val="2799"/>
              </a:lnSpc>
            </a:pPr>
            <a:r>
              <a:rPr lang="en-US" sz="1999">
                <a:solidFill>
                  <a:srgbClr val="FFFFFF"/>
                </a:solidFill>
                <a:latin typeface="Poppins Light Italics"/>
              </a:rPr>
              <a:t>- Packed with professional features for spatial analytics, data collection, and data sharing</a:t>
            </a:r>
          </a:p>
          <a:p>
            <a:pPr algn="just">
              <a:lnSpc>
                <a:spcPts val="2799"/>
              </a:lnSpc>
              <a:spcBef>
                <a:spcPct val="0"/>
              </a:spcBef>
            </a:pPr>
            <a:endParaRPr lang="en-US" sz="1999">
              <a:solidFill>
                <a:srgbClr val="FFFFFF"/>
              </a:solidFill>
              <a:latin typeface="Poppins Light Italics"/>
            </a:endParaRPr>
          </a:p>
        </p:txBody>
      </p:sp>
      <p:sp>
        <p:nvSpPr>
          <p:cNvPr id="16" name="TextBox 16"/>
          <p:cNvSpPr txBox="1"/>
          <p:nvPr/>
        </p:nvSpPr>
        <p:spPr>
          <a:xfrm>
            <a:off x="6752376" y="6177744"/>
            <a:ext cx="4783247" cy="3530600"/>
          </a:xfrm>
          <a:prstGeom prst="rect">
            <a:avLst/>
          </a:prstGeom>
        </p:spPr>
        <p:txBody>
          <a:bodyPr lIns="0" tIns="0" rIns="0" bIns="0" rtlCol="0" anchor="t">
            <a:spAutoFit/>
          </a:bodyPr>
          <a:lstStyle/>
          <a:p>
            <a:pPr algn="just">
              <a:lnSpc>
                <a:spcPts val="2799"/>
              </a:lnSpc>
            </a:pPr>
            <a:r>
              <a:rPr lang="en-US" sz="1999">
                <a:solidFill>
                  <a:srgbClr val="FFFFFF"/>
                </a:solidFill>
                <a:latin typeface="Poppins Light Italics"/>
              </a:rPr>
              <a:t>2. Nominatim (OpenStreetMap):</a:t>
            </a:r>
          </a:p>
          <a:p>
            <a:pPr algn="just">
              <a:lnSpc>
                <a:spcPts val="2799"/>
              </a:lnSpc>
            </a:pPr>
            <a:r>
              <a:rPr lang="en-US" sz="1999">
                <a:solidFill>
                  <a:srgbClr val="FFFFFF"/>
                </a:solidFill>
                <a:latin typeface="Poppins Light Italics"/>
              </a:rPr>
              <a:t>- Free and open-source geocoding tool</a:t>
            </a:r>
          </a:p>
          <a:p>
            <a:pPr>
              <a:lnSpc>
                <a:spcPts val="2799"/>
              </a:lnSpc>
            </a:pPr>
            <a:r>
              <a:rPr lang="en-US" sz="1999">
                <a:solidFill>
                  <a:srgbClr val="FFFFFF"/>
                </a:solidFill>
                <a:latin typeface="Poppins Light Italics"/>
              </a:rPr>
              <a:t>- Works with the extensive OpenStreetMap data</a:t>
            </a:r>
          </a:p>
          <a:p>
            <a:pPr algn="just">
              <a:lnSpc>
                <a:spcPts val="2799"/>
              </a:lnSpc>
            </a:pPr>
            <a:r>
              <a:rPr lang="en-US" sz="1999">
                <a:solidFill>
                  <a:srgbClr val="FFFFFF"/>
                </a:solidFill>
                <a:latin typeface="Poppins Light Italics"/>
              </a:rPr>
              <a:t>- Provides forward and reverse geocoding</a:t>
            </a:r>
          </a:p>
          <a:p>
            <a:pPr algn="just">
              <a:lnSpc>
                <a:spcPts val="2799"/>
              </a:lnSpc>
            </a:pPr>
            <a:r>
              <a:rPr lang="en-US" sz="1999">
                <a:solidFill>
                  <a:srgbClr val="FFFFFF"/>
                </a:solidFill>
                <a:latin typeface="Poppins Light Italics"/>
              </a:rPr>
              <a:t>- Open to contributions and updates from users around the world</a:t>
            </a:r>
          </a:p>
          <a:p>
            <a:pPr algn="just">
              <a:lnSpc>
                <a:spcPts val="2799"/>
              </a:lnSpc>
              <a:spcBef>
                <a:spcPct val="0"/>
              </a:spcBef>
            </a:pPr>
            <a:endParaRPr lang="en-US" sz="1999">
              <a:solidFill>
                <a:srgbClr val="FFFFFF"/>
              </a:solidFill>
              <a:latin typeface="Poppins Light Italics"/>
            </a:endParaRPr>
          </a:p>
        </p:txBody>
      </p:sp>
      <p:sp>
        <p:nvSpPr>
          <p:cNvPr id="17" name="TextBox 17"/>
          <p:cNvSpPr txBox="1"/>
          <p:nvPr/>
        </p:nvSpPr>
        <p:spPr>
          <a:xfrm>
            <a:off x="1401523" y="6177744"/>
            <a:ext cx="4783247" cy="4235450"/>
          </a:xfrm>
          <a:prstGeom prst="rect">
            <a:avLst/>
          </a:prstGeom>
        </p:spPr>
        <p:txBody>
          <a:bodyPr lIns="0" tIns="0" rIns="0" bIns="0" rtlCol="0" anchor="t">
            <a:spAutoFit/>
          </a:bodyPr>
          <a:lstStyle/>
          <a:p>
            <a:pPr algn="just">
              <a:lnSpc>
                <a:spcPts val="2799"/>
              </a:lnSpc>
            </a:pPr>
            <a:r>
              <a:rPr lang="en-US" sz="1999">
                <a:solidFill>
                  <a:srgbClr val="FFFFFF"/>
                </a:solidFill>
                <a:latin typeface="Poppins Light Italics"/>
              </a:rPr>
              <a:t>1. Google's Geocoding API:</a:t>
            </a:r>
          </a:p>
          <a:p>
            <a:pPr algn="just">
              <a:lnSpc>
                <a:spcPts val="2799"/>
              </a:lnSpc>
            </a:pPr>
            <a:r>
              <a:rPr lang="en-US" sz="1999">
                <a:solidFill>
                  <a:srgbClr val="FFFFFF"/>
                </a:solidFill>
                <a:latin typeface="Poppins Light Italics"/>
              </a:rPr>
              <a:t>- Provides forward geocoding (address to coordinates) and reverse geocoding (coordinates to an address)</a:t>
            </a:r>
          </a:p>
          <a:p>
            <a:pPr algn="just">
              <a:lnSpc>
                <a:spcPts val="2799"/>
              </a:lnSpc>
            </a:pPr>
            <a:r>
              <a:rPr lang="en-US" sz="1999">
                <a:solidFill>
                  <a:srgbClr val="FFFFFF"/>
                </a:solidFill>
                <a:latin typeface="Poppins Light Italics"/>
              </a:rPr>
              <a:t>- Seamlessly integrates with Google Maps and harnesses the power of Google's extensive geographic database</a:t>
            </a:r>
          </a:p>
          <a:p>
            <a:pPr algn="just">
              <a:lnSpc>
                <a:spcPts val="2799"/>
              </a:lnSpc>
            </a:pPr>
            <a:r>
              <a:rPr lang="en-US" sz="1999">
                <a:solidFill>
                  <a:srgbClr val="FFFFFF"/>
                </a:solidFill>
                <a:latin typeface="Poppins Light Italics"/>
              </a:rPr>
              <a:t>- Robust handling of partial and ambiguous addresses</a:t>
            </a:r>
          </a:p>
          <a:p>
            <a:pPr>
              <a:lnSpc>
                <a:spcPts val="2799"/>
              </a:lnSpc>
              <a:spcBef>
                <a:spcPct val="0"/>
              </a:spcBef>
            </a:pPr>
            <a:endParaRPr lang="en-US" sz="1999">
              <a:solidFill>
                <a:srgbClr val="FFFFFF"/>
              </a:solidFill>
              <a:latin typeface="Poppins Light Itali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2E"/>
        </a:solidFill>
        <a:effectLst/>
      </p:bgPr>
    </p:bg>
    <p:spTree>
      <p:nvGrpSpPr>
        <p:cNvPr id="1" name=""/>
        <p:cNvGrpSpPr/>
        <p:nvPr/>
      </p:nvGrpSpPr>
      <p:grpSpPr>
        <a:xfrm>
          <a:off x="0" y="0"/>
          <a:ext cx="0" cy="0"/>
          <a:chOff x="0" y="0"/>
          <a:chExt cx="0" cy="0"/>
        </a:xfrm>
      </p:grpSpPr>
      <p:grpSp>
        <p:nvGrpSpPr>
          <p:cNvPr id="2" name="Group 2"/>
          <p:cNvGrpSpPr/>
          <p:nvPr/>
        </p:nvGrpSpPr>
        <p:grpSpPr>
          <a:xfrm>
            <a:off x="1401523" y="3106046"/>
            <a:ext cx="4783247" cy="2900163"/>
            <a:chOff x="0" y="0"/>
            <a:chExt cx="1259785" cy="763829"/>
          </a:xfrm>
        </p:grpSpPr>
        <p:sp>
          <p:nvSpPr>
            <p:cNvPr id="3" name="Freeform 3"/>
            <p:cNvSpPr/>
            <p:nvPr/>
          </p:nvSpPr>
          <p:spPr>
            <a:xfrm>
              <a:off x="0" y="0"/>
              <a:ext cx="1259785" cy="763829"/>
            </a:xfrm>
            <a:custGeom>
              <a:avLst/>
              <a:gdLst/>
              <a:ahLst/>
              <a:cxnLst/>
              <a:rect l="l" t="t" r="r" b="b"/>
              <a:pathLst>
                <a:path w="1259785" h="763829">
                  <a:moveTo>
                    <a:pt x="0" y="0"/>
                  </a:moveTo>
                  <a:lnTo>
                    <a:pt x="1259785" y="0"/>
                  </a:lnTo>
                  <a:lnTo>
                    <a:pt x="1259785" y="763829"/>
                  </a:lnTo>
                  <a:lnTo>
                    <a:pt x="0" y="763829"/>
                  </a:lnTo>
                  <a:close/>
                </a:path>
              </a:pathLst>
            </a:custGeom>
            <a:solidFill>
              <a:srgbClr val="FFFFFF"/>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6752376" y="3106046"/>
            <a:ext cx="4783247" cy="2900163"/>
            <a:chOff x="0" y="0"/>
            <a:chExt cx="1259785" cy="763829"/>
          </a:xfrm>
        </p:grpSpPr>
        <p:sp>
          <p:nvSpPr>
            <p:cNvPr id="6" name="Freeform 6"/>
            <p:cNvSpPr/>
            <p:nvPr/>
          </p:nvSpPr>
          <p:spPr>
            <a:xfrm>
              <a:off x="0" y="0"/>
              <a:ext cx="1259785" cy="763829"/>
            </a:xfrm>
            <a:custGeom>
              <a:avLst/>
              <a:gdLst/>
              <a:ahLst/>
              <a:cxnLst/>
              <a:rect l="l" t="t" r="r" b="b"/>
              <a:pathLst>
                <a:path w="1259785" h="763829">
                  <a:moveTo>
                    <a:pt x="0" y="0"/>
                  </a:moveTo>
                  <a:lnTo>
                    <a:pt x="1259785" y="0"/>
                  </a:lnTo>
                  <a:lnTo>
                    <a:pt x="1259785" y="763829"/>
                  </a:lnTo>
                  <a:lnTo>
                    <a:pt x="0" y="763829"/>
                  </a:lnTo>
                  <a:close/>
                </a:path>
              </a:pathLst>
            </a:custGeom>
            <a:solidFill>
              <a:srgbClr val="FFFFFF"/>
            </a:solidFill>
          </p:spPr>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2107124" y="3106046"/>
            <a:ext cx="4783247" cy="2900163"/>
            <a:chOff x="0" y="0"/>
            <a:chExt cx="1259785" cy="763829"/>
          </a:xfrm>
        </p:grpSpPr>
        <p:sp>
          <p:nvSpPr>
            <p:cNvPr id="9" name="Freeform 9"/>
            <p:cNvSpPr/>
            <p:nvPr/>
          </p:nvSpPr>
          <p:spPr>
            <a:xfrm>
              <a:off x="0" y="0"/>
              <a:ext cx="1259785" cy="763829"/>
            </a:xfrm>
            <a:custGeom>
              <a:avLst/>
              <a:gdLst/>
              <a:ahLst/>
              <a:cxnLst/>
              <a:rect l="l" t="t" r="r" b="b"/>
              <a:pathLst>
                <a:path w="1259785" h="763829">
                  <a:moveTo>
                    <a:pt x="0" y="0"/>
                  </a:moveTo>
                  <a:lnTo>
                    <a:pt x="1259785" y="0"/>
                  </a:lnTo>
                  <a:lnTo>
                    <a:pt x="1259785" y="763829"/>
                  </a:lnTo>
                  <a:lnTo>
                    <a:pt x="0" y="763829"/>
                  </a:lnTo>
                  <a:close/>
                </a:path>
              </a:pathLst>
            </a:custGeom>
            <a:solidFill>
              <a:srgbClr val="FFFFFF"/>
            </a:solidFill>
          </p:spPr>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566801" y="3250664"/>
            <a:ext cx="4465151" cy="2605707"/>
          </a:xfrm>
          <a:custGeom>
            <a:avLst/>
            <a:gdLst/>
            <a:ahLst/>
            <a:cxnLst/>
            <a:rect l="l" t="t" r="r" b="b"/>
            <a:pathLst>
              <a:path w="4465151" h="2605707">
                <a:moveTo>
                  <a:pt x="0" y="0"/>
                </a:moveTo>
                <a:lnTo>
                  <a:pt x="4465150" y="0"/>
                </a:lnTo>
                <a:lnTo>
                  <a:pt x="4465150" y="2605707"/>
                </a:lnTo>
                <a:lnTo>
                  <a:pt x="0" y="2605707"/>
                </a:lnTo>
                <a:lnTo>
                  <a:pt x="0" y="0"/>
                </a:lnTo>
                <a:close/>
              </a:path>
            </a:pathLst>
          </a:custGeom>
          <a:blipFill>
            <a:blip r:embed="rId2"/>
            <a:stretch>
              <a:fillRect t="-7137" b="-7137"/>
            </a:stretch>
          </a:blipFill>
        </p:spPr>
      </p:sp>
      <p:sp>
        <p:nvSpPr>
          <p:cNvPr id="12" name="Freeform 12"/>
          <p:cNvSpPr/>
          <p:nvPr/>
        </p:nvSpPr>
        <p:spPr>
          <a:xfrm>
            <a:off x="6911425" y="3250664"/>
            <a:ext cx="4465151" cy="2605707"/>
          </a:xfrm>
          <a:custGeom>
            <a:avLst/>
            <a:gdLst/>
            <a:ahLst/>
            <a:cxnLst/>
            <a:rect l="l" t="t" r="r" b="b"/>
            <a:pathLst>
              <a:path w="4465151" h="2605707">
                <a:moveTo>
                  <a:pt x="0" y="0"/>
                </a:moveTo>
                <a:lnTo>
                  <a:pt x="4465150" y="0"/>
                </a:lnTo>
                <a:lnTo>
                  <a:pt x="4465150" y="2605707"/>
                </a:lnTo>
                <a:lnTo>
                  <a:pt x="0" y="2605707"/>
                </a:lnTo>
                <a:lnTo>
                  <a:pt x="0" y="0"/>
                </a:lnTo>
                <a:close/>
              </a:path>
            </a:pathLst>
          </a:custGeom>
          <a:blipFill>
            <a:blip r:embed="rId3"/>
            <a:stretch>
              <a:fillRect l="-18253" r="-18253"/>
            </a:stretch>
          </a:blipFill>
        </p:spPr>
      </p:sp>
      <p:sp>
        <p:nvSpPr>
          <p:cNvPr id="13" name="Freeform 13"/>
          <p:cNvSpPr/>
          <p:nvPr/>
        </p:nvSpPr>
        <p:spPr>
          <a:xfrm>
            <a:off x="12259524" y="3250664"/>
            <a:ext cx="4465151" cy="2605707"/>
          </a:xfrm>
          <a:custGeom>
            <a:avLst/>
            <a:gdLst/>
            <a:ahLst/>
            <a:cxnLst/>
            <a:rect l="l" t="t" r="r" b="b"/>
            <a:pathLst>
              <a:path w="4465151" h="2605707">
                <a:moveTo>
                  <a:pt x="0" y="0"/>
                </a:moveTo>
                <a:lnTo>
                  <a:pt x="4465150" y="0"/>
                </a:lnTo>
                <a:lnTo>
                  <a:pt x="4465150" y="2605707"/>
                </a:lnTo>
                <a:lnTo>
                  <a:pt x="0" y="2605707"/>
                </a:lnTo>
                <a:lnTo>
                  <a:pt x="0" y="0"/>
                </a:lnTo>
                <a:close/>
              </a:path>
            </a:pathLst>
          </a:custGeom>
          <a:blipFill>
            <a:blip r:embed="rId4"/>
            <a:stretch>
              <a:fillRect l="-3334" r="-3334"/>
            </a:stretch>
          </a:blipFill>
        </p:spPr>
      </p:sp>
      <p:sp>
        <p:nvSpPr>
          <p:cNvPr id="14" name="TextBox 14"/>
          <p:cNvSpPr txBox="1"/>
          <p:nvPr/>
        </p:nvSpPr>
        <p:spPr>
          <a:xfrm>
            <a:off x="2598835" y="1283876"/>
            <a:ext cx="13090331" cy="669926"/>
          </a:xfrm>
          <a:prstGeom prst="rect">
            <a:avLst/>
          </a:prstGeom>
        </p:spPr>
        <p:txBody>
          <a:bodyPr lIns="0" tIns="0" rIns="0" bIns="0" rtlCol="0" anchor="t">
            <a:spAutoFit/>
          </a:bodyPr>
          <a:lstStyle/>
          <a:p>
            <a:pPr marL="0" lvl="0" indent="0" algn="ctr">
              <a:lnSpc>
                <a:spcPts val="4400"/>
              </a:lnSpc>
            </a:pPr>
            <a:r>
              <a:rPr lang="en-US" sz="5000">
                <a:solidFill>
                  <a:srgbClr val="FFFFFF"/>
                </a:solidFill>
                <a:latin typeface="Lastica Bold"/>
              </a:rPr>
              <a:t>BENEFITS &amp; APPLICATIONS</a:t>
            </a:r>
          </a:p>
        </p:txBody>
      </p:sp>
      <p:sp>
        <p:nvSpPr>
          <p:cNvPr id="15" name="TextBox 15"/>
          <p:cNvSpPr txBox="1"/>
          <p:nvPr/>
        </p:nvSpPr>
        <p:spPr>
          <a:xfrm>
            <a:off x="12103230" y="6177744"/>
            <a:ext cx="4783247" cy="3530600"/>
          </a:xfrm>
          <a:prstGeom prst="rect">
            <a:avLst/>
          </a:prstGeom>
        </p:spPr>
        <p:txBody>
          <a:bodyPr lIns="0" tIns="0" rIns="0" bIns="0" rtlCol="0" anchor="t">
            <a:spAutoFit/>
          </a:bodyPr>
          <a:lstStyle/>
          <a:p>
            <a:pPr algn="just">
              <a:lnSpc>
                <a:spcPts val="2799"/>
              </a:lnSpc>
            </a:pPr>
            <a:r>
              <a:rPr lang="en-US" sz="1999">
                <a:solidFill>
                  <a:srgbClr val="FFFFFF"/>
                </a:solidFill>
                <a:latin typeface="Poppins Light Italics"/>
              </a:rPr>
              <a:t>6. OpenCage Geocoder:</a:t>
            </a:r>
          </a:p>
          <a:p>
            <a:pPr algn="just">
              <a:lnSpc>
                <a:spcPts val="2799"/>
              </a:lnSpc>
            </a:pPr>
            <a:r>
              <a:rPr lang="en-US" sz="1999">
                <a:solidFill>
                  <a:srgbClr val="FFFFFF"/>
                </a:solidFill>
                <a:latin typeface="Poppins Light Italics"/>
              </a:rPr>
              <a:t>- Aggregates data from multiple open-source geocoding dataset</a:t>
            </a:r>
          </a:p>
          <a:p>
            <a:pPr algn="just">
              <a:lnSpc>
                <a:spcPts val="2799"/>
              </a:lnSpc>
            </a:pPr>
            <a:r>
              <a:rPr lang="en-US" sz="1999">
                <a:solidFill>
                  <a:srgbClr val="FFFFFF"/>
                </a:solidFill>
                <a:latin typeface="Poppins Light Italics"/>
              </a:rPr>
              <a:t>- Simplified and easy-to-use API</a:t>
            </a:r>
          </a:p>
          <a:p>
            <a:pPr algn="just">
              <a:lnSpc>
                <a:spcPts val="2799"/>
              </a:lnSpc>
            </a:pPr>
            <a:r>
              <a:rPr lang="en-US" sz="1999">
                <a:solidFill>
                  <a:srgbClr val="FFFFFF"/>
                </a:solidFill>
                <a:latin typeface="Poppins Light Italics"/>
              </a:rPr>
              <a:t>- No rate limits for data caching allowing for more cost-effective operations</a:t>
            </a:r>
          </a:p>
          <a:p>
            <a:pPr algn="just">
              <a:lnSpc>
                <a:spcPts val="2799"/>
              </a:lnSpc>
            </a:pPr>
            <a:endParaRPr lang="en-US" sz="1999">
              <a:solidFill>
                <a:srgbClr val="FFFFFF"/>
              </a:solidFill>
              <a:latin typeface="Poppins Light Italics"/>
            </a:endParaRPr>
          </a:p>
          <a:p>
            <a:pPr algn="just">
              <a:lnSpc>
                <a:spcPts val="2799"/>
              </a:lnSpc>
            </a:pPr>
            <a:endParaRPr lang="en-US" sz="1999">
              <a:solidFill>
                <a:srgbClr val="FFFFFF"/>
              </a:solidFill>
              <a:latin typeface="Poppins Light Italics"/>
            </a:endParaRPr>
          </a:p>
          <a:p>
            <a:pPr algn="just">
              <a:lnSpc>
                <a:spcPts val="2799"/>
              </a:lnSpc>
              <a:spcBef>
                <a:spcPct val="0"/>
              </a:spcBef>
            </a:pPr>
            <a:endParaRPr lang="en-US" sz="1999">
              <a:solidFill>
                <a:srgbClr val="FFFFFF"/>
              </a:solidFill>
              <a:latin typeface="Poppins Light Italics"/>
            </a:endParaRPr>
          </a:p>
        </p:txBody>
      </p:sp>
      <p:sp>
        <p:nvSpPr>
          <p:cNvPr id="16" name="TextBox 16"/>
          <p:cNvSpPr txBox="1"/>
          <p:nvPr/>
        </p:nvSpPr>
        <p:spPr>
          <a:xfrm>
            <a:off x="6752376" y="6177744"/>
            <a:ext cx="4783247" cy="3178175"/>
          </a:xfrm>
          <a:prstGeom prst="rect">
            <a:avLst/>
          </a:prstGeom>
        </p:spPr>
        <p:txBody>
          <a:bodyPr lIns="0" tIns="0" rIns="0" bIns="0" rtlCol="0" anchor="t">
            <a:spAutoFit/>
          </a:bodyPr>
          <a:lstStyle/>
          <a:p>
            <a:pPr algn="just">
              <a:lnSpc>
                <a:spcPts val="2799"/>
              </a:lnSpc>
            </a:pPr>
            <a:r>
              <a:rPr lang="en-US" sz="1999">
                <a:solidFill>
                  <a:srgbClr val="FFFFFF"/>
                </a:solidFill>
                <a:latin typeface="Poppins Light Italics"/>
              </a:rPr>
              <a:t>5. Mapbox's Geocoding API: - Offers both forward and reverse geocoding - Provides a feature called 'autocomplete' for place and address suggestions - Extended scope with batch geocoding and permanent geocoding features</a:t>
            </a:r>
          </a:p>
          <a:p>
            <a:pPr algn="just">
              <a:lnSpc>
                <a:spcPts val="2799"/>
              </a:lnSpc>
            </a:pPr>
            <a:endParaRPr lang="en-US" sz="1999">
              <a:solidFill>
                <a:srgbClr val="FFFFFF"/>
              </a:solidFill>
              <a:latin typeface="Poppins Light Italics"/>
            </a:endParaRPr>
          </a:p>
          <a:p>
            <a:pPr algn="just">
              <a:lnSpc>
                <a:spcPts val="2799"/>
              </a:lnSpc>
              <a:spcBef>
                <a:spcPct val="0"/>
              </a:spcBef>
            </a:pPr>
            <a:endParaRPr lang="en-US" sz="1999">
              <a:solidFill>
                <a:srgbClr val="FFFFFF"/>
              </a:solidFill>
              <a:latin typeface="Poppins Light Italics"/>
            </a:endParaRPr>
          </a:p>
        </p:txBody>
      </p:sp>
      <p:sp>
        <p:nvSpPr>
          <p:cNvPr id="17" name="TextBox 17"/>
          <p:cNvSpPr txBox="1"/>
          <p:nvPr/>
        </p:nvSpPr>
        <p:spPr>
          <a:xfrm>
            <a:off x="1401523" y="6177744"/>
            <a:ext cx="4783247" cy="3530600"/>
          </a:xfrm>
          <a:prstGeom prst="rect">
            <a:avLst/>
          </a:prstGeom>
        </p:spPr>
        <p:txBody>
          <a:bodyPr lIns="0" tIns="0" rIns="0" bIns="0" rtlCol="0" anchor="t">
            <a:spAutoFit/>
          </a:bodyPr>
          <a:lstStyle/>
          <a:p>
            <a:pPr algn="just">
              <a:lnSpc>
                <a:spcPts val="2799"/>
              </a:lnSpc>
            </a:pPr>
            <a:r>
              <a:rPr lang="en-US" sz="1999">
                <a:solidFill>
                  <a:srgbClr val="FFFFFF"/>
                </a:solidFill>
                <a:latin typeface="Poppins Light Italics"/>
              </a:rPr>
              <a:t>4. Bing Maps API:</a:t>
            </a:r>
          </a:p>
          <a:p>
            <a:pPr algn="just">
              <a:lnSpc>
                <a:spcPts val="2799"/>
              </a:lnSpc>
            </a:pPr>
            <a:r>
              <a:rPr lang="en-US" sz="1999">
                <a:solidFill>
                  <a:srgbClr val="FFFFFF"/>
                </a:solidFill>
                <a:latin typeface="Poppins Light Italics"/>
              </a:rPr>
              <a:t>- Powerful geocoding offered as part of Microsoft's broader suite of mapping and location services</a:t>
            </a:r>
          </a:p>
          <a:p>
            <a:pPr algn="just">
              <a:lnSpc>
                <a:spcPts val="2799"/>
              </a:lnSpc>
            </a:pPr>
            <a:r>
              <a:rPr lang="en-US" sz="1999">
                <a:solidFill>
                  <a:srgbClr val="FFFFFF"/>
                </a:solidFill>
                <a:latin typeface="Poppins Light Italics"/>
              </a:rPr>
              <a:t>- Offers roadmap, aerial, and 3D views for rendered maps</a:t>
            </a:r>
          </a:p>
          <a:p>
            <a:pPr algn="just">
              <a:lnSpc>
                <a:spcPts val="2799"/>
              </a:lnSpc>
            </a:pPr>
            <a:r>
              <a:rPr lang="en-US" sz="1999">
                <a:solidFill>
                  <a:srgbClr val="FFFFFF"/>
                </a:solidFill>
                <a:latin typeface="Poppins Light Italics"/>
              </a:rPr>
              <a:t>- Integration with other Microsoft products and services</a:t>
            </a:r>
          </a:p>
          <a:p>
            <a:pPr algn="just">
              <a:lnSpc>
                <a:spcPts val="2799"/>
              </a:lnSpc>
            </a:pPr>
            <a:endParaRPr lang="en-US" sz="1999">
              <a:solidFill>
                <a:srgbClr val="FFFFFF"/>
              </a:solidFill>
              <a:latin typeface="Poppins Light Italics"/>
            </a:endParaRPr>
          </a:p>
          <a:p>
            <a:pPr>
              <a:lnSpc>
                <a:spcPts val="2799"/>
              </a:lnSpc>
              <a:spcBef>
                <a:spcPct val="0"/>
              </a:spcBef>
            </a:pPr>
            <a:endParaRPr lang="en-US" sz="1999">
              <a:solidFill>
                <a:srgbClr val="FFFFFF"/>
              </a:solidFill>
              <a:latin typeface="Poppins Light Italic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TotalTime>
  <Words>1515</Words>
  <Application>Microsoft Office PowerPoint</Application>
  <PresentationFormat>Custom</PresentationFormat>
  <Paragraphs>150</Paragraphs>
  <Slides>15</Slides>
  <Notes>0</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15</vt:i4>
      </vt:variant>
    </vt:vector>
  </HeadingPairs>
  <TitlesOfParts>
    <vt:vector size="36" baseType="lpstr">
      <vt:lpstr>Kollektif Bold</vt:lpstr>
      <vt:lpstr>Open Sans Light</vt:lpstr>
      <vt:lpstr>Garet</vt:lpstr>
      <vt:lpstr>Antonio Bold</vt:lpstr>
      <vt:lpstr>Cooper Hewitt Bold</vt:lpstr>
      <vt:lpstr>Lastica Bold</vt:lpstr>
      <vt:lpstr>Oswald Bold</vt:lpstr>
      <vt:lpstr>Open Sans Bold</vt:lpstr>
      <vt:lpstr>League Spartan</vt:lpstr>
      <vt:lpstr>Canva Student Font</vt:lpstr>
      <vt:lpstr>Poppins Light</vt:lpstr>
      <vt:lpstr>Open Sans Bold Bold</vt:lpstr>
      <vt:lpstr>Glacial Indifference</vt:lpstr>
      <vt:lpstr>Calibri</vt:lpstr>
      <vt:lpstr>Arial</vt:lpstr>
      <vt:lpstr>Poppins</vt:lpstr>
      <vt:lpstr>Cerebri Bold</vt:lpstr>
      <vt:lpstr>Kollektif</vt:lpstr>
      <vt:lpstr>Poppins Light Italics</vt:lpstr>
      <vt:lpstr>Cooper Hewitt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and Technology Solution Presentation</dc:title>
  <cp:lastModifiedBy>Ayenika Godheart</cp:lastModifiedBy>
  <cp:revision>9</cp:revision>
  <dcterms:created xsi:type="dcterms:W3CDTF">2006-08-16T00:00:00Z</dcterms:created>
  <dcterms:modified xsi:type="dcterms:W3CDTF">2023-08-13T21:50:13Z</dcterms:modified>
  <dc:identifier>DAFrOy1TIY4</dc:identifier>
</cp:coreProperties>
</file>