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0" r:id="rId4"/>
    <p:sldId id="262" r:id="rId5"/>
    <p:sldId id="261" r:id="rId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5" autoAdjust="0"/>
    <p:restoredTop sz="87792" autoAdjust="0"/>
  </p:normalViewPr>
  <p:slideViewPr>
    <p:cSldViewPr snapToGrid="0">
      <p:cViewPr varScale="1">
        <p:scale>
          <a:sx n="90" d="100"/>
          <a:sy n="90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71C6E2-33EE-4D83-8DE2-46A88A6E4B76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C7F0037A-5AAA-4094-8D05-72FEA47637FB}">
      <dgm:prSet phldrT="[Text]"/>
      <dgm:spPr/>
      <dgm:t>
        <a:bodyPr/>
        <a:lstStyle/>
        <a:p>
          <a:pPr>
            <a:buFont typeface="Arial" panose="020B0604020202020204" pitchFamily="34" charset="0"/>
            <a:buChar char="-"/>
          </a:pPr>
          <a:r>
            <a:rPr lang="de-DE" b="1" dirty="0"/>
            <a:t>UN-GGIM</a:t>
          </a:r>
          <a:endParaRPr lang="de-DE" dirty="0"/>
        </a:p>
        <a:p>
          <a:pPr>
            <a:buFont typeface="Arial" panose="020B0604020202020204" pitchFamily="34" charset="0"/>
            <a:buChar char="-"/>
          </a:pPr>
          <a:r>
            <a:rPr lang="de-DE" dirty="0"/>
            <a:t>IGIF</a:t>
          </a:r>
        </a:p>
        <a:p>
          <a:pPr>
            <a:buFont typeface="Arial" panose="020B0604020202020204" pitchFamily="34" charset="0"/>
            <a:buChar char="-"/>
          </a:pPr>
          <a:r>
            <a:rPr lang="de-DE" dirty="0"/>
            <a:t>Academic Network</a:t>
          </a:r>
        </a:p>
      </dgm:t>
    </dgm:pt>
    <dgm:pt modelId="{587229F4-4F2D-445E-B9CF-D601879EDF63}" type="parTrans" cxnId="{9B709CE1-63DC-4CEC-AEEB-97CB228353AC}">
      <dgm:prSet/>
      <dgm:spPr/>
      <dgm:t>
        <a:bodyPr/>
        <a:lstStyle/>
        <a:p>
          <a:endParaRPr lang="de-DE"/>
        </a:p>
      </dgm:t>
    </dgm:pt>
    <dgm:pt modelId="{973C21BA-DF88-4862-B7D5-44F6CBA9A182}" type="sibTrans" cxnId="{9B709CE1-63DC-4CEC-AEEB-97CB228353AC}">
      <dgm:prSet/>
      <dgm:spPr/>
      <dgm:t>
        <a:bodyPr/>
        <a:lstStyle/>
        <a:p>
          <a:endParaRPr lang="de-DE"/>
        </a:p>
      </dgm:t>
    </dgm:pt>
    <dgm:pt modelId="{579E64B8-8576-444C-BBF7-070E85005F18}">
      <dgm:prSet phldrT="[Text]"/>
      <dgm:spPr/>
      <dgm:t>
        <a:bodyPr/>
        <a:lstStyle/>
        <a:p>
          <a:pPr>
            <a:buFont typeface="Arial" panose="020B0604020202020204" pitchFamily="34" charset="0"/>
            <a:buChar char="-"/>
          </a:pPr>
          <a:r>
            <a:rPr lang="de-DE" b="1"/>
            <a:t>NMCAs</a:t>
          </a:r>
          <a:endParaRPr lang="de-DE"/>
        </a:p>
        <a:p>
          <a:pPr>
            <a:buFont typeface="Arial" panose="020B0604020202020204" pitchFamily="34" charset="0"/>
            <a:buChar char="-"/>
          </a:pPr>
          <a:r>
            <a:rPr lang="de-DE"/>
            <a:t>SDI</a:t>
          </a:r>
        </a:p>
        <a:p>
          <a:pPr>
            <a:buFont typeface="Arial" panose="020B0604020202020204" pitchFamily="34" charset="0"/>
            <a:buChar char="-"/>
          </a:pPr>
          <a:r>
            <a:rPr lang="de-DE"/>
            <a:t>Mapping</a:t>
          </a:r>
        </a:p>
      </dgm:t>
    </dgm:pt>
    <dgm:pt modelId="{AC002F11-B5BD-4851-9AF1-8763C2EFF4B7}" type="parTrans" cxnId="{F5A69BA4-D3B3-438E-B6ED-CE4BBE3DF073}">
      <dgm:prSet/>
      <dgm:spPr/>
      <dgm:t>
        <a:bodyPr/>
        <a:lstStyle/>
        <a:p>
          <a:endParaRPr lang="de-DE"/>
        </a:p>
      </dgm:t>
    </dgm:pt>
    <dgm:pt modelId="{B2357550-1CF1-4044-A746-1D4A5FBBFDEC}" type="sibTrans" cxnId="{F5A69BA4-D3B3-438E-B6ED-CE4BBE3DF073}">
      <dgm:prSet/>
      <dgm:spPr/>
      <dgm:t>
        <a:bodyPr/>
        <a:lstStyle/>
        <a:p>
          <a:endParaRPr lang="de-DE"/>
        </a:p>
      </dgm:t>
    </dgm:pt>
    <dgm:pt modelId="{35CF7025-B077-4FC5-B8F5-2021A9525236}">
      <dgm:prSet phldrT="[Text]"/>
      <dgm:spPr/>
      <dgm:t>
        <a:bodyPr/>
        <a:lstStyle/>
        <a:p>
          <a:pPr>
            <a:buFont typeface="Arial" panose="020B0604020202020204" pitchFamily="34" charset="0"/>
            <a:buChar char="-"/>
          </a:pPr>
          <a:r>
            <a:rPr lang="de-DE" b="1" dirty="0"/>
            <a:t>ICA</a:t>
          </a:r>
          <a:br>
            <a:rPr lang="de-DE" dirty="0"/>
          </a:br>
          <a:r>
            <a:rPr lang="de-DE" dirty="0"/>
            <a:t>Academic </a:t>
          </a:r>
          <a:r>
            <a:rPr lang="de-DE" dirty="0" err="1"/>
            <a:t>sector</a:t>
          </a:r>
          <a:br>
            <a:rPr lang="de-DE" dirty="0"/>
          </a:br>
          <a:r>
            <a:rPr lang="de-DE" dirty="0" err="1"/>
            <a:t>Geospatial</a:t>
          </a:r>
          <a:r>
            <a:rPr lang="de-DE" dirty="0"/>
            <a:t> Societies</a:t>
          </a:r>
        </a:p>
      </dgm:t>
    </dgm:pt>
    <dgm:pt modelId="{E42C8DA6-9052-4795-8F9A-BA234D447465}" type="parTrans" cxnId="{34CE8013-ABCD-45FA-BE40-F388B2A5CAC7}">
      <dgm:prSet/>
      <dgm:spPr/>
      <dgm:t>
        <a:bodyPr/>
        <a:lstStyle/>
        <a:p>
          <a:endParaRPr lang="en-US"/>
        </a:p>
      </dgm:t>
    </dgm:pt>
    <dgm:pt modelId="{268022AA-EA1A-4A25-8B43-A3771F22E0FB}" type="sibTrans" cxnId="{34CE8013-ABCD-45FA-BE40-F388B2A5CAC7}">
      <dgm:prSet/>
      <dgm:spPr/>
      <dgm:t>
        <a:bodyPr/>
        <a:lstStyle/>
        <a:p>
          <a:endParaRPr lang="de-DE"/>
        </a:p>
      </dgm:t>
    </dgm:pt>
    <dgm:pt modelId="{01A2A9CD-2BCB-403C-8121-B571CD367BC9}" type="pres">
      <dgm:prSet presAssocID="{F071C6E2-33EE-4D83-8DE2-46A88A6E4B76}" presName="Name0" presStyleCnt="0">
        <dgm:presLayoutVars>
          <dgm:dir/>
          <dgm:resizeHandles val="exact"/>
        </dgm:presLayoutVars>
      </dgm:prSet>
      <dgm:spPr/>
    </dgm:pt>
    <dgm:pt modelId="{A85F5633-AB45-4037-912D-21DB9784C8C2}" type="pres">
      <dgm:prSet presAssocID="{C7F0037A-5AAA-4094-8D05-72FEA47637FB}" presName="node" presStyleLbl="node1" presStyleIdx="0" presStyleCnt="3">
        <dgm:presLayoutVars>
          <dgm:bulletEnabled val="1"/>
        </dgm:presLayoutVars>
      </dgm:prSet>
      <dgm:spPr/>
    </dgm:pt>
    <dgm:pt modelId="{801351A3-0E68-462D-90AC-A50DB43EC87F}" type="pres">
      <dgm:prSet presAssocID="{973C21BA-DF88-4862-B7D5-44F6CBA9A182}" presName="sibTrans" presStyleLbl="sibTrans2D1" presStyleIdx="0" presStyleCnt="3" custLinFactNeighborX="56530" custLinFactNeighborY="-26258"/>
      <dgm:spPr/>
    </dgm:pt>
    <dgm:pt modelId="{6EF7326E-1DEA-4B5B-BAA5-B267EF6B8FB4}" type="pres">
      <dgm:prSet presAssocID="{973C21BA-DF88-4862-B7D5-44F6CBA9A182}" presName="connectorText" presStyleLbl="sibTrans2D1" presStyleIdx="0" presStyleCnt="3"/>
      <dgm:spPr/>
    </dgm:pt>
    <dgm:pt modelId="{3C2F1DDD-ADDB-4C1B-8B43-AC15CDA513EC}" type="pres">
      <dgm:prSet presAssocID="{579E64B8-8576-444C-BBF7-070E85005F18}" presName="node" presStyleLbl="node1" presStyleIdx="1" presStyleCnt="3">
        <dgm:presLayoutVars>
          <dgm:bulletEnabled val="1"/>
        </dgm:presLayoutVars>
      </dgm:prSet>
      <dgm:spPr/>
    </dgm:pt>
    <dgm:pt modelId="{42D33B10-2643-4D83-9A3A-28BAC6D3F8D7}" type="pres">
      <dgm:prSet presAssocID="{B2357550-1CF1-4044-A746-1D4A5FBBFDEC}" presName="sibTrans" presStyleLbl="sibTrans2D1" presStyleIdx="1" presStyleCnt="3"/>
      <dgm:spPr/>
    </dgm:pt>
    <dgm:pt modelId="{EB27C529-0690-48D2-8D5E-51A698803308}" type="pres">
      <dgm:prSet presAssocID="{B2357550-1CF1-4044-A746-1D4A5FBBFDEC}" presName="connectorText" presStyleLbl="sibTrans2D1" presStyleIdx="1" presStyleCnt="3"/>
      <dgm:spPr/>
    </dgm:pt>
    <dgm:pt modelId="{B381DF75-3509-46A7-9376-B30F858707C0}" type="pres">
      <dgm:prSet presAssocID="{35CF7025-B077-4FC5-B8F5-2021A9525236}" presName="node" presStyleLbl="node1" presStyleIdx="2" presStyleCnt="3">
        <dgm:presLayoutVars>
          <dgm:bulletEnabled val="1"/>
        </dgm:presLayoutVars>
      </dgm:prSet>
      <dgm:spPr/>
    </dgm:pt>
    <dgm:pt modelId="{D1737BB2-7478-486C-A28C-7171C0B02535}" type="pres">
      <dgm:prSet presAssocID="{268022AA-EA1A-4A25-8B43-A3771F22E0FB}" presName="sibTrans" presStyleLbl="sibTrans2D1" presStyleIdx="2" presStyleCnt="3" custLinFactNeighborX="-43281" custLinFactNeighborY="-31510"/>
      <dgm:spPr/>
    </dgm:pt>
    <dgm:pt modelId="{B90595D3-B8A1-46AE-9961-CDBCC674B408}" type="pres">
      <dgm:prSet presAssocID="{268022AA-EA1A-4A25-8B43-A3771F22E0FB}" presName="connectorText" presStyleLbl="sibTrans2D1" presStyleIdx="2" presStyleCnt="3"/>
      <dgm:spPr/>
    </dgm:pt>
  </dgm:ptLst>
  <dgm:cxnLst>
    <dgm:cxn modelId="{34CE8013-ABCD-45FA-BE40-F388B2A5CAC7}" srcId="{F071C6E2-33EE-4D83-8DE2-46A88A6E4B76}" destId="{35CF7025-B077-4FC5-B8F5-2021A9525236}" srcOrd="2" destOrd="0" parTransId="{E42C8DA6-9052-4795-8F9A-BA234D447465}" sibTransId="{268022AA-EA1A-4A25-8B43-A3771F22E0FB}"/>
    <dgm:cxn modelId="{2A9FC615-BA34-4400-8D98-D322FF6767CA}" type="presOf" srcId="{F071C6E2-33EE-4D83-8DE2-46A88A6E4B76}" destId="{01A2A9CD-2BCB-403C-8121-B571CD367BC9}" srcOrd="0" destOrd="0" presId="urn:microsoft.com/office/officeart/2005/8/layout/cycle7"/>
    <dgm:cxn modelId="{DF086D43-FFCD-4D42-867C-483F56C24431}" type="presOf" srcId="{268022AA-EA1A-4A25-8B43-A3771F22E0FB}" destId="{B90595D3-B8A1-46AE-9961-CDBCC674B408}" srcOrd="1" destOrd="0" presId="urn:microsoft.com/office/officeart/2005/8/layout/cycle7"/>
    <dgm:cxn modelId="{B3F48E6F-AF5C-4C00-9169-5905D61EF5D1}" type="presOf" srcId="{973C21BA-DF88-4862-B7D5-44F6CBA9A182}" destId="{801351A3-0E68-462D-90AC-A50DB43EC87F}" srcOrd="0" destOrd="0" presId="urn:microsoft.com/office/officeart/2005/8/layout/cycle7"/>
    <dgm:cxn modelId="{F768D878-DC5A-4D89-8F4B-775721DC4D2D}" type="presOf" srcId="{C7F0037A-5AAA-4094-8D05-72FEA47637FB}" destId="{A85F5633-AB45-4037-912D-21DB9784C8C2}" srcOrd="0" destOrd="0" presId="urn:microsoft.com/office/officeart/2005/8/layout/cycle7"/>
    <dgm:cxn modelId="{0331CF92-2A0F-47F8-AA07-C70D2A020A44}" type="presOf" srcId="{268022AA-EA1A-4A25-8B43-A3771F22E0FB}" destId="{D1737BB2-7478-486C-A28C-7171C0B02535}" srcOrd="0" destOrd="0" presId="urn:microsoft.com/office/officeart/2005/8/layout/cycle7"/>
    <dgm:cxn modelId="{F5A69BA4-D3B3-438E-B6ED-CE4BBE3DF073}" srcId="{F071C6E2-33EE-4D83-8DE2-46A88A6E4B76}" destId="{579E64B8-8576-444C-BBF7-070E85005F18}" srcOrd="1" destOrd="0" parTransId="{AC002F11-B5BD-4851-9AF1-8763C2EFF4B7}" sibTransId="{B2357550-1CF1-4044-A746-1D4A5FBBFDEC}"/>
    <dgm:cxn modelId="{53B522AD-1F7A-413D-BA86-CA641D3033BA}" type="presOf" srcId="{973C21BA-DF88-4862-B7D5-44F6CBA9A182}" destId="{6EF7326E-1DEA-4B5B-BAA5-B267EF6B8FB4}" srcOrd="1" destOrd="0" presId="urn:microsoft.com/office/officeart/2005/8/layout/cycle7"/>
    <dgm:cxn modelId="{9B709CE1-63DC-4CEC-AEEB-97CB228353AC}" srcId="{F071C6E2-33EE-4D83-8DE2-46A88A6E4B76}" destId="{C7F0037A-5AAA-4094-8D05-72FEA47637FB}" srcOrd="0" destOrd="0" parTransId="{587229F4-4F2D-445E-B9CF-D601879EDF63}" sibTransId="{973C21BA-DF88-4862-B7D5-44F6CBA9A182}"/>
    <dgm:cxn modelId="{E73D41E8-CF4F-4D8B-A75C-F3FBEBF9864F}" type="presOf" srcId="{35CF7025-B077-4FC5-B8F5-2021A9525236}" destId="{B381DF75-3509-46A7-9376-B30F858707C0}" srcOrd="0" destOrd="0" presId="urn:microsoft.com/office/officeart/2005/8/layout/cycle7"/>
    <dgm:cxn modelId="{7B1E84EC-BF51-4CA0-B23F-925B76F9897D}" type="presOf" srcId="{579E64B8-8576-444C-BBF7-070E85005F18}" destId="{3C2F1DDD-ADDB-4C1B-8B43-AC15CDA513EC}" srcOrd="0" destOrd="0" presId="urn:microsoft.com/office/officeart/2005/8/layout/cycle7"/>
    <dgm:cxn modelId="{744F2CEF-6E3D-47CA-BD0A-C6FB3410D272}" type="presOf" srcId="{B2357550-1CF1-4044-A746-1D4A5FBBFDEC}" destId="{EB27C529-0690-48D2-8D5E-51A698803308}" srcOrd="1" destOrd="0" presId="urn:microsoft.com/office/officeart/2005/8/layout/cycle7"/>
    <dgm:cxn modelId="{BB0C12F9-5756-423F-A7EE-A05477E31877}" type="presOf" srcId="{B2357550-1CF1-4044-A746-1D4A5FBBFDEC}" destId="{42D33B10-2643-4D83-9A3A-28BAC6D3F8D7}" srcOrd="0" destOrd="0" presId="urn:microsoft.com/office/officeart/2005/8/layout/cycle7"/>
    <dgm:cxn modelId="{18DFEB52-0DFD-4B09-8E41-CC67A98A4DB1}" type="presParOf" srcId="{01A2A9CD-2BCB-403C-8121-B571CD367BC9}" destId="{A85F5633-AB45-4037-912D-21DB9784C8C2}" srcOrd="0" destOrd="0" presId="urn:microsoft.com/office/officeart/2005/8/layout/cycle7"/>
    <dgm:cxn modelId="{60313AC4-B06F-4BFA-82D0-BA543A62EC3C}" type="presParOf" srcId="{01A2A9CD-2BCB-403C-8121-B571CD367BC9}" destId="{801351A3-0E68-462D-90AC-A50DB43EC87F}" srcOrd="1" destOrd="0" presId="urn:microsoft.com/office/officeart/2005/8/layout/cycle7"/>
    <dgm:cxn modelId="{E9BAACFB-1CAE-41B1-A684-B3AD7B53F6C6}" type="presParOf" srcId="{801351A3-0E68-462D-90AC-A50DB43EC87F}" destId="{6EF7326E-1DEA-4B5B-BAA5-B267EF6B8FB4}" srcOrd="0" destOrd="0" presId="urn:microsoft.com/office/officeart/2005/8/layout/cycle7"/>
    <dgm:cxn modelId="{3958C3CD-3A3B-40B8-AFE9-98306D3BF15A}" type="presParOf" srcId="{01A2A9CD-2BCB-403C-8121-B571CD367BC9}" destId="{3C2F1DDD-ADDB-4C1B-8B43-AC15CDA513EC}" srcOrd="2" destOrd="0" presId="urn:microsoft.com/office/officeart/2005/8/layout/cycle7"/>
    <dgm:cxn modelId="{AF6693EC-9754-4D28-AE68-6C98AF9271C1}" type="presParOf" srcId="{01A2A9CD-2BCB-403C-8121-B571CD367BC9}" destId="{42D33B10-2643-4D83-9A3A-28BAC6D3F8D7}" srcOrd="3" destOrd="0" presId="urn:microsoft.com/office/officeart/2005/8/layout/cycle7"/>
    <dgm:cxn modelId="{EFBC6FF9-4431-403E-8983-0B5B8FC7F52F}" type="presParOf" srcId="{42D33B10-2643-4D83-9A3A-28BAC6D3F8D7}" destId="{EB27C529-0690-48D2-8D5E-51A698803308}" srcOrd="0" destOrd="0" presId="urn:microsoft.com/office/officeart/2005/8/layout/cycle7"/>
    <dgm:cxn modelId="{12C46E03-EE4D-4C95-B85D-DABC62D4220F}" type="presParOf" srcId="{01A2A9CD-2BCB-403C-8121-B571CD367BC9}" destId="{B381DF75-3509-46A7-9376-B30F858707C0}" srcOrd="4" destOrd="0" presId="urn:microsoft.com/office/officeart/2005/8/layout/cycle7"/>
    <dgm:cxn modelId="{22F1F353-0094-41F3-B0FF-648B5668519C}" type="presParOf" srcId="{01A2A9CD-2BCB-403C-8121-B571CD367BC9}" destId="{D1737BB2-7478-486C-A28C-7171C0B02535}" srcOrd="5" destOrd="0" presId="urn:microsoft.com/office/officeart/2005/8/layout/cycle7"/>
    <dgm:cxn modelId="{E91DE43E-08B4-4329-A5C5-F85CE65BB674}" type="presParOf" srcId="{D1737BB2-7478-486C-A28C-7171C0B02535}" destId="{B90595D3-B8A1-46AE-9961-CDBCC674B40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F5633-AB45-4037-912D-21DB9784C8C2}">
      <dsp:nvSpPr>
        <dsp:cNvPr id="0" name=""/>
        <dsp:cNvSpPr/>
      </dsp:nvSpPr>
      <dsp:spPr>
        <a:xfrm>
          <a:off x="2619375" y="164197"/>
          <a:ext cx="3169526" cy="15847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2300" b="1" kern="1200" dirty="0"/>
            <a:t>UN-GGIM</a:t>
          </a:r>
          <a:endParaRPr lang="de-DE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2300" kern="1200" dirty="0"/>
            <a:t>IGIF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2300" kern="1200" dirty="0"/>
            <a:t>Academic Network</a:t>
          </a:r>
        </a:p>
      </dsp:txBody>
      <dsp:txXfrm>
        <a:off x="2665791" y="210613"/>
        <a:ext cx="3076694" cy="1491931"/>
      </dsp:txXfrm>
    </dsp:sp>
    <dsp:sp modelId="{801351A3-0E68-462D-90AC-A50DB43EC87F}">
      <dsp:nvSpPr>
        <dsp:cNvPr id="0" name=""/>
        <dsp:cNvSpPr/>
      </dsp:nvSpPr>
      <dsp:spPr>
        <a:xfrm rot="3600000">
          <a:off x="5621240" y="2801069"/>
          <a:ext cx="1653574" cy="55466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5787640" y="2912002"/>
        <a:ext cx="1320774" cy="332801"/>
      </dsp:txXfrm>
    </dsp:sp>
    <dsp:sp modelId="{3C2F1DDD-ADDB-4C1B-8B43-AC15CDA513EC}">
      <dsp:nvSpPr>
        <dsp:cNvPr id="0" name=""/>
        <dsp:cNvSpPr/>
      </dsp:nvSpPr>
      <dsp:spPr>
        <a:xfrm>
          <a:off x="5237622" y="4699134"/>
          <a:ext cx="3169526" cy="1584763"/>
        </a:xfrm>
        <a:prstGeom prst="roundRect">
          <a:avLst>
            <a:gd name="adj" fmla="val 10000"/>
          </a:avLst>
        </a:prstGeom>
        <a:solidFill>
          <a:schemeClr val="accent3">
            <a:hueOff val="5624522"/>
            <a:satOff val="1095"/>
            <a:lumOff val="5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2300" b="1" kern="1200"/>
            <a:t>NMCAs</a:t>
          </a:r>
          <a:endParaRPr lang="de-DE" sz="2300" kern="120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2300" kern="1200"/>
            <a:t>SDI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2300" kern="1200"/>
            <a:t>Mapping</a:t>
          </a:r>
        </a:p>
      </dsp:txBody>
      <dsp:txXfrm>
        <a:off x="5284038" y="4745550"/>
        <a:ext cx="3076694" cy="1491931"/>
      </dsp:txXfrm>
    </dsp:sp>
    <dsp:sp modelId="{42D33B10-2643-4D83-9A3A-28BAC6D3F8D7}">
      <dsp:nvSpPr>
        <dsp:cNvPr id="0" name=""/>
        <dsp:cNvSpPr/>
      </dsp:nvSpPr>
      <dsp:spPr>
        <a:xfrm rot="10800000">
          <a:off x="3377351" y="5214182"/>
          <a:ext cx="1653574" cy="55466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5624522"/>
            <a:satOff val="1095"/>
            <a:lumOff val="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 rot="10800000">
        <a:off x="3543751" y="5325115"/>
        <a:ext cx="1320774" cy="332801"/>
      </dsp:txXfrm>
    </dsp:sp>
    <dsp:sp modelId="{B381DF75-3509-46A7-9376-B30F858707C0}">
      <dsp:nvSpPr>
        <dsp:cNvPr id="0" name=""/>
        <dsp:cNvSpPr/>
      </dsp:nvSpPr>
      <dsp:spPr>
        <a:xfrm>
          <a:off x="1128" y="4699134"/>
          <a:ext cx="3169526" cy="1584763"/>
        </a:xfrm>
        <a:prstGeom prst="roundRect">
          <a:avLst>
            <a:gd name="adj" fmla="val 10000"/>
          </a:avLst>
        </a:prstGeom>
        <a:solidFill>
          <a:schemeClr val="accent3">
            <a:hueOff val="11249043"/>
            <a:satOff val="2189"/>
            <a:lumOff val="1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2300" b="1" kern="1200" dirty="0"/>
            <a:t>ICA</a:t>
          </a:r>
          <a:br>
            <a:rPr lang="de-DE" sz="2300" kern="1200" dirty="0"/>
          </a:br>
          <a:r>
            <a:rPr lang="de-DE" sz="2300" kern="1200" dirty="0"/>
            <a:t>Academic </a:t>
          </a:r>
          <a:r>
            <a:rPr lang="de-DE" sz="2300" kern="1200" dirty="0" err="1"/>
            <a:t>sector</a:t>
          </a:r>
          <a:br>
            <a:rPr lang="de-DE" sz="2300" kern="1200" dirty="0"/>
          </a:br>
          <a:r>
            <a:rPr lang="de-DE" sz="2300" kern="1200" dirty="0" err="1"/>
            <a:t>Geospatial</a:t>
          </a:r>
          <a:r>
            <a:rPr lang="de-DE" sz="2300" kern="1200" dirty="0"/>
            <a:t> Societies</a:t>
          </a:r>
        </a:p>
      </dsp:txBody>
      <dsp:txXfrm>
        <a:off x="47544" y="4745550"/>
        <a:ext cx="3076694" cy="1491931"/>
      </dsp:txXfrm>
    </dsp:sp>
    <dsp:sp modelId="{D1737BB2-7478-486C-A28C-7171C0B02535}">
      <dsp:nvSpPr>
        <dsp:cNvPr id="0" name=""/>
        <dsp:cNvSpPr/>
      </dsp:nvSpPr>
      <dsp:spPr>
        <a:xfrm rot="18000000">
          <a:off x="1352544" y="2771938"/>
          <a:ext cx="1653574" cy="55466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11249043"/>
            <a:satOff val="2189"/>
            <a:lumOff val="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1518944" y="2882871"/>
        <a:ext cx="1320774" cy="332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0350B-4BAB-4D22-9C37-7AC549FFBC18}" type="datetimeFigureOut">
              <a:rPr lang="de-DE" smtClean="0"/>
              <a:t>16.08.2023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E2178-AF19-44C7-A97E-114F72EDB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48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  <a:p>
            <a:endParaRPr lang="de-DE" baseline="0" dirty="0"/>
          </a:p>
          <a:p>
            <a:endParaRPr lang="de-DE" baseline="0" dirty="0"/>
          </a:p>
          <a:p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E2178-AF19-44C7-A97E-114F72EDBB5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378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E2178-AF19-44C7-A97E-114F72EDBB5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628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E2178-AF19-44C7-A97E-114F72EDBB5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33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Arnold@csir.co.za" TargetMode="External"/><Relationship Id="rId2" Type="http://schemas.openxmlformats.org/officeDocument/2006/relationships/hyperlink" Target="mailto:anja.hopfstock@bkg.bund.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" b="13540"/>
          <a:stretch/>
        </p:blipFill>
        <p:spPr>
          <a:xfrm>
            <a:off x="-11289" y="0"/>
            <a:ext cx="12214577" cy="69313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314" y="3417824"/>
            <a:ext cx="12214576" cy="3440176"/>
          </a:xfrm>
          <a:solidFill>
            <a:schemeClr val="tx2">
              <a:alpha val="3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r>
              <a:rPr lang="de-DE" sz="6600" dirty="0">
                <a:solidFill>
                  <a:schemeClr val="accent1"/>
                </a:solidFill>
              </a:rPr>
              <a:t>ICA Commission on Integrated </a:t>
            </a:r>
            <a:r>
              <a:rPr lang="de-DE" sz="6600" dirty="0" err="1">
                <a:solidFill>
                  <a:schemeClr val="accent1"/>
                </a:solidFill>
              </a:rPr>
              <a:t>Geospatial</a:t>
            </a:r>
            <a:r>
              <a:rPr lang="de-DE" sz="6600" dirty="0">
                <a:solidFill>
                  <a:schemeClr val="accent1"/>
                </a:solidFill>
              </a:rPr>
              <a:t> Information </a:t>
            </a:r>
            <a:r>
              <a:rPr lang="de-DE" sz="6600" dirty="0" err="1">
                <a:solidFill>
                  <a:schemeClr val="accent1"/>
                </a:solidFill>
              </a:rPr>
              <a:t>for</a:t>
            </a:r>
            <a:r>
              <a:rPr lang="de-DE" sz="6600" dirty="0">
                <a:solidFill>
                  <a:schemeClr val="accent1"/>
                </a:solidFill>
              </a:rPr>
              <a:t> </a:t>
            </a:r>
            <a:r>
              <a:rPr lang="de-DE" sz="6600" dirty="0" err="1">
                <a:solidFill>
                  <a:schemeClr val="accent1"/>
                </a:solidFill>
              </a:rPr>
              <a:t>Cartography</a:t>
            </a:r>
            <a:endParaRPr lang="de-DE" sz="6600" dirty="0">
              <a:solidFill>
                <a:schemeClr val="accent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454365" y="0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© BMI</a:t>
            </a:r>
          </a:p>
        </p:txBody>
      </p:sp>
    </p:spTree>
    <p:extLst>
      <p:ext uri="{BB962C8B-B14F-4D97-AF65-F5344CB8AC3E}">
        <p14:creationId xmlns:p14="http://schemas.microsoft.com/office/powerpoint/2010/main" val="137834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BF3BBD96-A91B-45E9-9BC2-A1D12F635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9322821"/>
              </p:ext>
            </p:extLst>
          </p:nvPr>
        </p:nvGraphicFramePr>
        <p:xfrm>
          <a:off x="2012730" y="204952"/>
          <a:ext cx="8408277" cy="644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feld 5">
            <a:extLst>
              <a:ext uri="{FF2B5EF4-FFF2-40B4-BE49-F238E27FC236}">
                <a16:creationId xmlns:a16="http://schemas.microsoft.com/office/drawing/2014/main" id="{FD217D1A-FBD1-4D8B-9A3B-AE822C90D1B6}"/>
              </a:ext>
            </a:extLst>
          </p:cNvPr>
          <p:cNvSpPr txBox="1"/>
          <p:nvPr/>
        </p:nvSpPr>
        <p:spPr>
          <a:xfrm>
            <a:off x="4907841" y="2261938"/>
            <a:ext cx="2618053" cy="2334122"/>
          </a:xfrm>
          <a:prstGeom prst="rect">
            <a:avLst/>
          </a:prstGeom>
          <a:solidFill>
            <a:schemeClr val="lt1"/>
          </a:solidFill>
          <a:ln w="6350" cap="rnd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ICA Commission on Integrated </a:t>
            </a:r>
            <a:r>
              <a:rPr lang="de-DE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Geospatial</a:t>
            </a:r>
            <a:r>
              <a:rPr lang="de-DE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Information </a:t>
            </a:r>
            <a:r>
              <a:rPr lang="de-DE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de-DE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Cartography</a:t>
            </a:r>
            <a:endParaRPr lang="de-DE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47" y="3713952"/>
            <a:ext cx="7315200" cy="292608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CAFC7309-3BA8-452E-8ABC-BE470147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Mission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20E7780-CC32-4521-9366-4B58CF6AF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31259"/>
            <a:ext cx="8946541" cy="4195481"/>
          </a:xfrm>
        </p:spPr>
        <p:txBody>
          <a:bodyPr>
            <a:normAutofit/>
          </a:bodyPr>
          <a:lstStyle/>
          <a:p>
            <a:r>
              <a:rPr lang="de-DE" sz="2400" b="1" dirty="0" err="1"/>
              <a:t>Explore</a:t>
            </a:r>
            <a:r>
              <a:rPr lang="de-DE" sz="2400" dirty="0"/>
              <a:t> and </a:t>
            </a:r>
            <a:r>
              <a:rPr lang="de-DE" sz="2400" b="1" dirty="0" err="1"/>
              <a:t>research</a:t>
            </a:r>
            <a:r>
              <a:rPr lang="de-DE" sz="2400" dirty="0"/>
              <a:t> </a:t>
            </a:r>
            <a:r>
              <a:rPr lang="de-DE" sz="2400" dirty="0" err="1"/>
              <a:t>country-specific</a:t>
            </a:r>
            <a:r>
              <a:rPr lang="de-DE" sz="2400" dirty="0"/>
              <a:t> </a:t>
            </a:r>
            <a:r>
              <a:rPr lang="de-DE" sz="2400" dirty="0" err="1"/>
              <a:t>implementations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integrated</a:t>
            </a:r>
            <a:r>
              <a:rPr lang="de-DE" sz="2400" dirty="0"/>
              <a:t> </a:t>
            </a:r>
            <a:r>
              <a:rPr lang="de-DE" sz="2400" dirty="0" err="1"/>
              <a:t>geospatial</a:t>
            </a:r>
            <a:r>
              <a:rPr lang="de-DE" sz="2400" dirty="0"/>
              <a:t> </a:t>
            </a:r>
            <a:r>
              <a:rPr lang="de-DE" sz="2400" dirty="0" err="1"/>
              <a:t>information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maps</a:t>
            </a:r>
            <a:r>
              <a:rPr lang="de-DE" sz="2400" dirty="0"/>
              <a:t> and </a:t>
            </a:r>
            <a:r>
              <a:rPr lang="de-DE" sz="2400" dirty="0" err="1"/>
              <a:t>cartography</a:t>
            </a:r>
            <a:r>
              <a:rPr lang="de-DE" sz="2400" dirty="0"/>
              <a:t> in support </a:t>
            </a:r>
            <a:r>
              <a:rPr lang="de-DE" sz="2400" dirty="0" err="1"/>
              <a:t>of</a:t>
            </a:r>
            <a:r>
              <a:rPr lang="de-DE" sz="2400" dirty="0"/>
              <a:t> national </a:t>
            </a:r>
            <a:r>
              <a:rPr lang="de-DE" sz="2400" dirty="0" err="1"/>
              <a:t>strategic</a:t>
            </a:r>
            <a:r>
              <a:rPr lang="de-DE" sz="2400" dirty="0"/>
              <a:t> </a:t>
            </a:r>
            <a:r>
              <a:rPr lang="de-DE" sz="2400" dirty="0" err="1"/>
              <a:t>priorities</a:t>
            </a:r>
            <a:r>
              <a:rPr lang="de-DE" sz="2400" dirty="0"/>
              <a:t>,</a:t>
            </a:r>
          </a:p>
          <a:p>
            <a:r>
              <a:rPr lang="de-DE" sz="2400" b="1" dirty="0" err="1"/>
              <a:t>share</a:t>
            </a:r>
            <a:r>
              <a:rPr lang="de-DE" sz="2400" dirty="0"/>
              <a:t> national </a:t>
            </a:r>
            <a:r>
              <a:rPr lang="de-DE" sz="2400" dirty="0" err="1"/>
              <a:t>experiences</a:t>
            </a:r>
            <a:r>
              <a:rPr lang="de-DE" sz="2400" dirty="0"/>
              <a:t> on </a:t>
            </a:r>
            <a:r>
              <a:rPr lang="de-DE" sz="2400" dirty="0" err="1"/>
              <a:t>this</a:t>
            </a:r>
            <a:r>
              <a:rPr lang="de-DE" sz="2400" dirty="0"/>
              <a:t> and </a:t>
            </a:r>
          </a:p>
          <a:p>
            <a:r>
              <a:rPr lang="de-DE" sz="2400" b="1" dirty="0" err="1"/>
              <a:t>identify</a:t>
            </a:r>
            <a:r>
              <a:rPr lang="de-DE" sz="2400" dirty="0"/>
              <a:t> </a:t>
            </a:r>
            <a:r>
              <a:rPr lang="de-DE" sz="2400" dirty="0" err="1"/>
              <a:t>associated</a:t>
            </a:r>
            <a:r>
              <a:rPr lang="de-DE" sz="2400" dirty="0"/>
              <a:t> </a:t>
            </a:r>
            <a:r>
              <a:rPr lang="de-DE" sz="2400" dirty="0" err="1"/>
              <a:t>research</a:t>
            </a:r>
            <a:r>
              <a:rPr lang="de-DE" sz="2400" dirty="0"/>
              <a:t> and </a:t>
            </a:r>
            <a:r>
              <a:rPr lang="de-DE" sz="2400" dirty="0" err="1"/>
              <a:t>education</a:t>
            </a:r>
            <a:r>
              <a:rPr lang="de-DE" sz="2400" dirty="0"/>
              <a:t> </a:t>
            </a:r>
            <a:r>
              <a:rPr lang="de-DE" sz="2400" dirty="0" err="1"/>
              <a:t>needs</a:t>
            </a:r>
            <a:r>
              <a:rPr lang="de-D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399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28527-19A3-4DD4-B7E0-5A53B7E3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Work </a:t>
            </a:r>
            <a:r>
              <a:rPr lang="de-DE" dirty="0" err="1"/>
              <a:t>programm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CAF3C8-1E99-4618-9465-F3EA313D6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de-DE" sz="2400" dirty="0"/>
              <a:t>In </a:t>
            </a:r>
            <a:r>
              <a:rPr lang="de-DE" sz="2400" b="1" dirty="0" err="1"/>
              <a:t>collaboration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other</a:t>
            </a:r>
            <a:r>
              <a:rPr lang="de-DE" sz="2400" dirty="0"/>
              <a:t> ICA </a:t>
            </a:r>
            <a:r>
              <a:rPr lang="de-DE" sz="2400" dirty="0" err="1"/>
              <a:t>Commissions</a:t>
            </a:r>
            <a:r>
              <a:rPr lang="de-DE" sz="2400" dirty="0"/>
              <a:t>, </a:t>
            </a:r>
            <a:r>
              <a:rPr lang="de-DE" sz="2400" dirty="0" err="1"/>
              <a:t>participate</a:t>
            </a:r>
            <a:r>
              <a:rPr lang="de-DE" sz="2400" dirty="0"/>
              <a:t> at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scientific</a:t>
            </a:r>
            <a:r>
              <a:rPr lang="de-DE" sz="2400" dirty="0"/>
              <a:t> </a:t>
            </a:r>
            <a:r>
              <a:rPr lang="de-DE" sz="2400" dirty="0" err="1"/>
              <a:t>level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other</a:t>
            </a:r>
            <a:r>
              <a:rPr lang="de-DE" sz="2400" dirty="0"/>
              <a:t> </a:t>
            </a:r>
            <a:r>
              <a:rPr lang="de-DE" sz="2400" dirty="0" err="1"/>
              <a:t>organizations</a:t>
            </a:r>
            <a:r>
              <a:rPr lang="de-DE" sz="2400" dirty="0"/>
              <a:t> and </a:t>
            </a:r>
            <a:r>
              <a:rPr lang="de-DE" sz="2400" dirty="0" err="1"/>
              <a:t>agencies</a:t>
            </a:r>
            <a:r>
              <a:rPr lang="de-DE" sz="2400" dirty="0"/>
              <a:t> </a:t>
            </a:r>
            <a:r>
              <a:rPr lang="de-DE" sz="2400" dirty="0" err="1"/>
              <a:t>active</a:t>
            </a:r>
            <a:r>
              <a:rPr lang="de-DE" sz="2400" dirty="0"/>
              <a:t> in </a:t>
            </a:r>
            <a:r>
              <a:rPr lang="de-DE" sz="2400" dirty="0" err="1"/>
              <a:t>geoinformation</a:t>
            </a:r>
            <a:r>
              <a:rPr lang="de-DE" sz="2400" dirty="0"/>
              <a:t> </a:t>
            </a:r>
            <a:r>
              <a:rPr lang="de-DE" sz="2400" dirty="0" err="1"/>
              <a:t>management</a:t>
            </a:r>
            <a:r>
              <a:rPr lang="de-DE" sz="2400" dirty="0"/>
              <a:t>, UN-GGIM IGIF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creation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geospatial</a:t>
            </a:r>
            <a:r>
              <a:rPr lang="de-DE" sz="2400" dirty="0"/>
              <a:t> </a:t>
            </a:r>
            <a:r>
              <a:rPr lang="de-DE" sz="2400" dirty="0" err="1"/>
              <a:t>knowledge</a:t>
            </a:r>
            <a:r>
              <a:rPr lang="de-DE" sz="2400" dirty="0"/>
              <a:t> </a:t>
            </a:r>
            <a:r>
              <a:rPr lang="de-DE" sz="2400" dirty="0" err="1"/>
              <a:t>infrastructures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a </a:t>
            </a:r>
            <a:r>
              <a:rPr lang="de-DE" sz="2400" dirty="0" err="1"/>
              <a:t>special</a:t>
            </a:r>
            <a:r>
              <a:rPr lang="de-DE" sz="2400" dirty="0"/>
              <a:t> </a:t>
            </a:r>
            <a:r>
              <a:rPr lang="de-DE" sz="2400" dirty="0" err="1"/>
              <a:t>focus</a:t>
            </a:r>
            <a:r>
              <a:rPr lang="de-DE" sz="2400" dirty="0"/>
              <a:t> on </a:t>
            </a:r>
            <a:r>
              <a:rPr lang="de-DE" sz="2400" dirty="0" err="1"/>
              <a:t>cartography</a:t>
            </a:r>
            <a:r>
              <a:rPr lang="de-DE" sz="2400" dirty="0"/>
              <a:t>.</a:t>
            </a:r>
          </a:p>
          <a:p>
            <a:pPr lvl="0"/>
            <a:r>
              <a:rPr lang="de-DE" sz="2400" b="1" dirty="0" err="1"/>
              <a:t>Develop</a:t>
            </a:r>
            <a:r>
              <a:rPr lang="de-DE" sz="2400" dirty="0"/>
              <a:t> </a:t>
            </a:r>
            <a:r>
              <a:rPr lang="de-DE" sz="2400" dirty="0" err="1"/>
              <a:t>reports</a:t>
            </a:r>
            <a:r>
              <a:rPr lang="de-DE" sz="2400" dirty="0"/>
              <a:t>, </a:t>
            </a:r>
            <a:r>
              <a:rPr lang="de-DE" sz="2400" dirty="0" err="1"/>
              <a:t>conference</a:t>
            </a:r>
            <a:r>
              <a:rPr lang="de-DE" sz="2400" dirty="0"/>
              <a:t> </a:t>
            </a:r>
            <a:r>
              <a:rPr lang="de-DE" sz="2400" dirty="0" err="1"/>
              <a:t>presentations</a:t>
            </a:r>
            <a:r>
              <a:rPr lang="de-DE" sz="2400" dirty="0"/>
              <a:t> and/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journal</a:t>
            </a:r>
            <a:r>
              <a:rPr lang="de-DE" sz="2400" dirty="0"/>
              <a:t> </a:t>
            </a:r>
            <a:r>
              <a:rPr lang="de-DE" sz="2400" dirty="0" err="1"/>
              <a:t>articles</a:t>
            </a:r>
            <a:r>
              <a:rPr lang="de-DE" sz="2400" dirty="0"/>
              <a:t> on </a:t>
            </a:r>
            <a:r>
              <a:rPr lang="de-DE" sz="2400" dirty="0" err="1"/>
              <a:t>our</a:t>
            </a:r>
            <a:r>
              <a:rPr lang="de-DE" sz="2400" dirty="0"/>
              <a:t> </a:t>
            </a:r>
            <a:r>
              <a:rPr lang="de-DE" sz="2400" dirty="0" err="1"/>
              <a:t>work</a:t>
            </a:r>
            <a:r>
              <a:rPr lang="de-DE" sz="2400" dirty="0"/>
              <a:t> and </a:t>
            </a:r>
            <a:r>
              <a:rPr lang="de-DE" sz="2400" dirty="0" err="1"/>
              <a:t>help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arrange</a:t>
            </a:r>
            <a:r>
              <a:rPr lang="de-DE" sz="2400" dirty="0"/>
              <a:t> </a:t>
            </a:r>
            <a:r>
              <a:rPr lang="de-DE" sz="2400" dirty="0" err="1"/>
              <a:t>workshops</a:t>
            </a:r>
            <a:r>
              <a:rPr lang="de-DE" sz="2400" dirty="0"/>
              <a:t>, </a:t>
            </a:r>
            <a:r>
              <a:rPr lang="de-DE" sz="2400" dirty="0" err="1"/>
              <a:t>conferences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other</a:t>
            </a:r>
            <a:r>
              <a:rPr lang="de-DE" sz="2400" dirty="0"/>
              <a:t> </a:t>
            </a:r>
            <a:r>
              <a:rPr lang="de-DE" sz="2400" dirty="0" err="1"/>
              <a:t>meetings</a:t>
            </a:r>
            <a:r>
              <a:rPr lang="de-DE" sz="2400" dirty="0"/>
              <a:t>.</a:t>
            </a:r>
          </a:p>
          <a:p>
            <a:pPr lvl="0"/>
            <a:r>
              <a:rPr lang="de-DE" sz="2400" b="1" dirty="0" err="1"/>
              <a:t>Organize</a:t>
            </a:r>
            <a:r>
              <a:rPr lang="de-DE" sz="2400" dirty="0"/>
              <a:t> </a:t>
            </a:r>
            <a:r>
              <a:rPr lang="de-DE" sz="2400" dirty="0" err="1"/>
              <a:t>reporting</a:t>
            </a:r>
            <a:r>
              <a:rPr lang="de-DE" sz="2400" dirty="0"/>
              <a:t> </a:t>
            </a:r>
            <a:r>
              <a:rPr lang="de-DE" sz="2400" dirty="0" err="1"/>
              <a:t>sessions</a:t>
            </a:r>
            <a:r>
              <a:rPr lang="de-DE" sz="2400" dirty="0"/>
              <a:t> on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Commission’s</a:t>
            </a:r>
            <a:r>
              <a:rPr lang="de-DE" sz="2400" dirty="0"/>
              <a:t> </a:t>
            </a:r>
            <a:r>
              <a:rPr lang="de-DE" sz="2400" dirty="0" err="1"/>
              <a:t>activities</a:t>
            </a:r>
            <a:r>
              <a:rPr lang="de-DE" sz="2400" dirty="0"/>
              <a:t> at </a:t>
            </a:r>
            <a:r>
              <a:rPr lang="de-DE" sz="2400" dirty="0" err="1"/>
              <a:t>the</a:t>
            </a:r>
            <a:r>
              <a:rPr lang="de-DE" sz="2400" dirty="0"/>
              <a:t> 2025 and 2027 International </a:t>
            </a:r>
            <a:r>
              <a:rPr lang="de-DE" sz="2400" dirty="0" err="1"/>
              <a:t>Cartographic</a:t>
            </a:r>
            <a:r>
              <a:rPr lang="de-DE" sz="2400" dirty="0"/>
              <a:t> </a:t>
            </a:r>
            <a:r>
              <a:rPr lang="de-DE" sz="2400" dirty="0" err="1"/>
              <a:t>Conferences</a:t>
            </a:r>
            <a:r>
              <a:rPr lang="de-DE" sz="2400" dirty="0"/>
              <a:t>.</a:t>
            </a:r>
          </a:p>
          <a:p>
            <a:pPr lvl="0"/>
            <a:r>
              <a:rPr lang="de-DE" sz="2400" b="1" dirty="0" err="1"/>
              <a:t>Organize</a:t>
            </a:r>
            <a:r>
              <a:rPr lang="de-DE" sz="2400" b="1" dirty="0"/>
              <a:t> and hold </a:t>
            </a:r>
            <a:r>
              <a:rPr lang="de-DE" sz="2400" b="1" dirty="0" err="1"/>
              <a:t>full</a:t>
            </a:r>
            <a:r>
              <a:rPr lang="de-DE" sz="2400" b="1" dirty="0"/>
              <a:t> Commission </a:t>
            </a:r>
            <a:r>
              <a:rPr lang="de-DE" sz="2400" b="1" dirty="0" err="1"/>
              <a:t>meetings</a:t>
            </a:r>
            <a:r>
              <a:rPr lang="de-DE" sz="2400" b="1" dirty="0"/>
              <a:t> </a:t>
            </a:r>
            <a:r>
              <a:rPr lang="de-DE" sz="2400" dirty="0"/>
              <a:t>in 2024, 2025, 2026 and 2027, and </a:t>
            </a:r>
            <a:r>
              <a:rPr lang="de-DE" sz="2400" dirty="0" err="1"/>
              <a:t>other</a:t>
            </a:r>
            <a:r>
              <a:rPr lang="de-DE" sz="2400" dirty="0"/>
              <a:t> </a:t>
            </a:r>
            <a:r>
              <a:rPr lang="de-DE" sz="2400" dirty="0" err="1"/>
              <a:t>meetings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Commission </a:t>
            </a:r>
            <a:r>
              <a:rPr lang="de-DE" sz="2400" dirty="0" err="1"/>
              <a:t>members</a:t>
            </a:r>
            <a:r>
              <a:rPr lang="de-DE" sz="2400" dirty="0"/>
              <a:t> at </a:t>
            </a:r>
            <a:r>
              <a:rPr lang="de-DE" sz="2400" dirty="0" err="1"/>
              <a:t>suitable</a:t>
            </a:r>
            <a:r>
              <a:rPr lang="de-DE" sz="2400" dirty="0"/>
              <a:t> </a:t>
            </a:r>
            <a:r>
              <a:rPr lang="de-DE" sz="2400" dirty="0" err="1"/>
              <a:t>events</a:t>
            </a:r>
            <a:r>
              <a:rPr lang="de-DE" sz="2400" dirty="0"/>
              <a:t> and </a:t>
            </a:r>
            <a:r>
              <a:rPr lang="de-DE" sz="2400" dirty="0" err="1"/>
              <a:t>conferences</a:t>
            </a:r>
            <a:r>
              <a:rPr lang="de-DE" sz="2400" dirty="0"/>
              <a:t>.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845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C344B-B44A-47DE-B65E-74F7CC27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Interested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415303-BFFF-4009-B963-4CD6D2DAA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contact</a:t>
            </a:r>
            <a:endParaRPr lang="de-DE" dirty="0"/>
          </a:p>
          <a:p>
            <a:r>
              <a:rPr lang="de-DE" dirty="0"/>
              <a:t>Anja Hopfstock (Germany) </a:t>
            </a:r>
            <a:r>
              <a:rPr lang="de-DE" dirty="0">
                <a:hlinkClick r:id="rId2"/>
              </a:rPr>
              <a:t>anja.hopfstock@bkg.bund.de</a:t>
            </a:r>
            <a:endParaRPr lang="de-DE" dirty="0"/>
          </a:p>
          <a:p>
            <a:r>
              <a:rPr lang="de-DE" dirty="0"/>
              <a:t>Kathryn Arnold (South </a:t>
            </a:r>
            <a:r>
              <a:rPr lang="de-DE" dirty="0" err="1"/>
              <a:t>Africa</a:t>
            </a:r>
            <a:r>
              <a:rPr lang="de-DE" dirty="0"/>
              <a:t>) </a:t>
            </a:r>
            <a:r>
              <a:rPr lang="de-DE" dirty="0">
                <a:hlinkClick r:id="rId3"/>
              </a:rPr>
              <a:t>KArnold@csir.co.za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9451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207</Words>
  <Application>Microsoft Office PowerPoint</Application>
  <PresentationFormat>Breitbild</PresentationFormat>
  <Paragraphs>29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ICA Commission on Integrated Geospatial Information for Cartography</vt:lpstr>
      <vt:lpstr>PowerPoint-Präsentation</vt:lpstr>
      <vt:lpstr>Mission</vt:lpstr>
      <vt:lpstr>Work programm</vt:lpstr>
      <vt:lpstr>Interested?</vt:lpstr>
    </vt:vector>
  </TitlesOfParts>
  <Company>BKG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Geoinformation 2030</dc:title>
  <dc:creator>Hopfstock, Anja</dc:creator>
  <cp:lastModifiedBy>Hopfstock, Anja</cp:lastModifiedBy>
  <cp:revision>85</cp:revision>
  <cp:lastPrinted>2020-02-28T07:38:16Z</cp:lastPrinted>
  <dcterms:created xsi:type="dcterms:W3CDTF">2020-02-27T15:07:50Z</dcterms:created>
  <dcterms:modified xsi:type="dcterms:W3CDTF">2023-08-16T11:39:38Z</dcterms:modified>
</cp:coreProperties>
</file>