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28"/>
  </p:notesMasterIdLst>
  <p:sldIdLst>
    <p:sldId id="292" r:id="rId2"/>
    <p:sldId id="420" r:id="rId3"/>
    <p:sldId id="397" r:id="rId4"/>
    <p:sldId id="396" r:id="rId5"/>
    <p:sldId id="370" r:id="rId6"/>
    <p:sldId id="398" r:id="rId7"/>
    <p:sldId id="399" r:id="rId8"/>
    <p:sldId id="414" r:id="rId9"/>
    <p:sldId id="415" r:id="rId10"/>
    <p:sldId id="416" r:id="rId11"/>
    <p:sldId id="417" r:id="rId12"/>
    <p:sldId id="403" r:id="rId13"/>
    <p:sldId id="404" r:id="rId14"/>
    <p:sldId id="405" r:id="rId15"/>
    <p:sldId id="406" r:id="rId16"/>
    <p:sldId id="407" r:id="rId17"/>
    <p:sldId id="408" r:id="rId18"/>
    <p:sldId id="388" r:id="rId19"/>
    <p:sldId id="389" r:id="rId20"/>
    <p:sldId id="391" r:id="rId21"/>
    <p:sldId id="392" r:id="rId22"/>
    <p:sldId id="393" r:id="rId23"/>
    <p:sldId id="394" r:id="rId24"/>
    <p:sldId id="418" r:id="rId25"/>
    <p:sldId id="419" r:id="rId26"/>
    <p:sldId id="324" r:id="rId27"/>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AABD4558-DF80-4144-AEEF-4104592B8AF7}">
          <p14:sldIdLst>
            <p14:sldId id="292"/>
            <p14:sldId id="420"/>
            <p14:sldId id="397"/>
            <p14:sldId id="396"/>
            <p14:sldId id="370"/>
            <p14:sldId id="398"/>
            <p14:sldId id="399"/>
            <p14:sldId id="414"/>
            <p14:sldId id="415"/>
            <p14:sldId id="416"/>
            <p14:sldId id="417"/>
            <p14:sldId id="403"/>
            <p14:sldId id="404"/>
            <p14:sldId id="405"/>
            <p14:sldId id="406"/>
            <p14:sldId id="407"/>
            <p14:sldId id="408"/>
            <p14:sldId id="388"/>
            <p14:sldId id="389"/>
            <p14:sldId id="391"/>
            <p14:sldId id="392"/>
            <p14:sldId id="393"/>
            <p14:sldId id="394"/>
            <p14:sldId id="418"/>
            <p14:sldId id="419"/>
            <p14:sldId id="324"/>
          </p14:sldIdLst>
        </p14:section>
        <p14:section name="Section sans titre" id="{CC76BD0F-181A-4BA0-B3F5-6133D838147B}">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ilisateur Windows" initials="UW" lastIdx="1" clrIdx="0">
    <p:extLst>
      <p:ext uri="{19B8F6BF-5375-455C-9EA6-DF929625EA0E}">
        <p15:presenceInfo xmlns:p15="http://schemas.microsoft.com/office/powerpoint/2012/main" userId="Utilisateur Window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7C29"/>
    <a:srgbClr val="317F61"/>
    <a:srgbClr val="2E75B6"/>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94" autoAdjust="0"/>
    <p:restoredTop sz="94664" autoAdjust="0"/>
  </p:normalViewPr>
  <p:slideViewPr>
    <p:cSldViewPr snapToGrid="0">
      <p:cViewPr varScale="1">
        <p:scale>
          <a:sx n="71" d="100"/>
          <a:sy n="71" d="100"/>
        </p:scale>
        <p:origin x="60" y="5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76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Feuille_de_calcul_Microsoft_Excel.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Feuil1!$D$1</c:f>
              <c:strCache>
                <c:ptCount val="1"/>
                <c:pt idx="0">
                  <c:v>BUDGET </c:v>
                </c:pt>
              </c:strCache>
            </c:strRef>
          </c:tx>
          <c:spPr>
            <a:solidFill>
              <a:schemeClr val="accent1"/>
            </a:solidFill>
            <a:ln>
              <a:noFill/>
            </a:ln>
            <a:effectLst/>
          </c:spPr>
          <c:invertIfNegative val="0"/>
          <c:cat>
            <c:strRef>
              <c:f>Feuil1!$B$2:$B$23</c:f>
              <c:strCache>
                <c:ptCount val="22"/>
                <c:pt idx="0">
                  <c:v>ADIAKE</c:v>
                </c:pt>
                <c:pt idx="1">
                  <c:v>ATTECOUBE</c:v>
                </c:pt>
                <c:pt idx="2">
                  <c:v>BOUAKE</c:v>
                </c:pt>
                <c:pt idx="3">
                  <c:v>COCODY</c:v>
                </c:pt>
                <c:pt idx="4">
                  <c:v>DIVO</c:v>
                </c:pt>
                <c:pt idx="5">
                  <c:v>FRESCO</c:v>
                </c:pt>
                <c:pt idx="6">
                  <c:v>KORHOGO</c:v>
                </c:pt>
                <c:pt idx="7">
                  <c:v>KONG</c:v>
                </c:pt>
                <c:pt idx="8">
                  <c:v>MARCORY</c:v>
                </c:pt>
                <c:pt idx="9">
                  <c:v>SAN-PEDRO</c:v>
                </c:pt>
                <c:pt idx="10">
                  <c:v>SASSANDRA</c:v>
                </c:pt>
                <c:pt idx="11">
                  <c:v>TIAPOUM</c:v>
                </c:pt>
                <c:pt idx="12">
                  <c:v>GRAND-BASSAM</c:v>
                </c:pt>
                <c:pt idx="13">
                  <c:v>DAOUKRO</c:v>
                </c:pt>
                <c:pt idx="14">
                  <c:v>DIMBOKRO</c:v>
                </c:pt>
                <c:pt idx="15">
                  <c:v>GAGNOA</c:v>
                </c:pt>
                <c:pt idx="16">
                  <c:v>TOUMODI</c:v>
                </c:pt>
                <c:pt idx="17">
                  <c:v>BONOUA</c:v>
                </c:pt>
                <c:pt idx="18">
                  <c:v>MINIGNAN</c:v>
                </c:pt>
                <c:pt idx="19">
                  <c:v>NIELLE</c:v>
                </c:pt>
                <c:pt idx="20">
                  <c:v>ARRAH</c:v>
                </c:pt>
                <c:pt idx="21">
                  <c:v>BOUNDIALI</c:v>
                </c:pt>
              </c:strCache>
            </c:strRef>
          </c:cat>
          <c:val>
            <c:numRef>
              <c:f>Feuil1!$D$2:$D$23</c:f>
              <c:numCache>
                <c:formatCode>#,##0</c:formatCode>
                <c:ptCount val="22"/>
                <c:pt idx="0">
                  <c:v>15430000</c:v>
                </c:pt>
                <c:pt idx="1">
                  <c:v>537148000</c:v>
                </c:pt>
                <c:pt idx="2">
                  <c:v>451500000</c:v>
                </c:pt>
                <c:pt idx="3">
                  <c:v>1378190000</c:v>
                </c:pt>
                <c:pt idx="4">
                  <c:v>176130000</c:v>
                </c:pt>
                <c:pt idx="5">
                  <c:v>22780000</c:v>
                </c:pt>
                <c:pt idx="6">
                  <c:v>193680000</c:v>
                </c:pt>
                <c:pt idx="7">
                  <c:v>3830000</c:v>
                </c:pt>
                <c:pt idx="8">
                  <c:v>829280000</c:v>
                </c:pt>
                <c:pt idx="9">
                  <c:v>180500000</c:v>
                </c:pt>
                <c:pt idx="10">
                  <c:v>39920000</c:v>
                </c:pt>
                <c:pt idx="11">
                  <c:v>6040000</c:v>
                </c:pt>
                <c:pt idx="12">
                  <c:v>139310000</c:v>
                </c:pt>
                <c:pt idx="13">
                  <c:v>28130000</c:v>
                </c:pt>
                <c:pt idx="14">
                  <c:v>108700000</c:v>
                </c:pt>
                <c:pt idx="15">
                  <c:v>200000000</c:v>
                </c:pt>
                <c:pt idx="16">
                  <c:v>75000000</c:v>
                </c:pt>
                <c:pt idx="17">
                  <c:v>120000000</c:v>
                </c:pt>
                <c:pt idx="18">
                  <c:v>25000000</c:v>
                </c:pt>
                <c:pt idx="19">
                  <c:v>30000000</c:v>
                </c:pt>
                <c:pt idx="20">
                  <c:v>50000000</c:v>
                </c:pt>
                <c:pt idx="21">
                  <c:v>75000000</c:v>
                </c:pt>
              </c:numCache>
            </c:numRef>
          </c:val>
          <c:extLst>
            <c:ext xmlns:c16="http://schemas.microsoft.com/office/drawing/2014/chart" uri="{C3380CC4-5D6E-409C-BE32-E72D297353CC}">
              <c16:uniqueId val="{00000000-C672-4A4E-A5C4-A9B06C23FFED}"/>
            </c:ext>
          </c:extLst>
        </c:ser>
        <c:ser>
          <c:idx val="1"/>
          <c:order val="1"/>
          <c:tx>
            <c:strRef>
              <c:f>Feuil1!$F$1</c:f>
              <c:strCache>
                <c:ptCount val="1"/>
                <c:pt idx="0">
                  <c:v>POTENTIEL</c:v>
                </c:pt>
              </c:strCache>
            </c:strRef>
          </c:tx>
          <c:spPr>
            <a:solidFill>
              <a:schemeClr val="accent2"/>
            </a:solidFill>
            <a:ln>
              <a:noFill/>
            </a:ln>
            <a:effectLst/>
          </c:spPr>
          <c:invertIfNegative val="0"/>
          <c:cat>
            <c:strRef>
              <c:f>Feuil1!$B$2:$B$23</c:f>
              <c:strCache>
                <c:ptCount val="22"/>
                <c:pt idx="0">
                  <c:v>ADIAKE</c:v>
                </c:pt>
                <c:pt idx="1">
                  <c:v>ATTECOUBE</c:v>
                </c:pt>
                <c:pt idx="2">
                  <c:v>BOUAKE</c:v>
                </c:pt>
                <c:pt idx="3">
                  <c:v>COCODY</c:v>
                </c:pt>
                <c:pt idx="4">
                  <c:v>DIVO</c:v>
                </c:pt>
                <c:pt idx="5">
                  <c:v>FRESCO</c:v>
                </c:pt>
                <c:pt idx="6">
                  <c:v>KORHOGO</c:v>
                </c:pt>
                <c:pt idx="7">
                  <c:v>KONG</c:v>
                </c:pt>
                <c:pt idx="8">
                  <c:v>MARCORY</c:v>
                </c:pt>
                <c:pt idx="9">
                  <c:v>SAN-PEDRO</c:v>
                </c:pt>
                <c:pt idx="10">
                  <c:v>SASSANDRA</c:v>
                </c:pt>
                <c:pt idx="11">
                  <c:v>TIAPOUM</c:v>
                </c:pt>
                <c:pt idx="12">
                  <c:v>GRAND-BASSAM</c:v>
                </c:pt>
                <c:pt idx="13">
                  <c:v>DAOUKRO</c:v>
                </c:pt>
                <c:pt idx="14">
                  <c:v>DIMBOKRO</c:v>
                </c:pt>
                <c:pt idx="15">
                  <c:v>GAGNOA</c:v>
                </c:pt>
                <c:pt idx="16">
                  <c:v>TOUMODI</c:v>
                </c:pt>
                <c:pt idx="17">
                  <c:v>BONOUA</c:v>
                </c:pt>
                <c:pt idx="18">
                  <c:v>MINIGNAN</c:v>
                </c:pt>
                <c:pt idx="19">
                  <c:v>NIELLE</c:v>
                </c:pt>
                <c:pt idx="20">
                  <c:v>ARRAH</c:v>
                </c:pt>
                <c:pt idx="21">
                  <c:v>BOUNDIALI</c:v>
                </c:pt>
              </c:strCache>
            </c:strRef>
          </c:cat>
          <c:val>
            <c:numRef>
              <c:f>Feuil1!$F$2:$F$23</c:f>
              <c:numCache>
                <c:formatCode>#,##0</c:formatCode>
                <c:ptCount val="22"/>
                <c:pt idx="0">
                  <c:v>66380000</c:v>
                </c:pt>
                <c:pt idx="1">
                  <c:v>1009883175</c:v>
                </c:pt>
                <c:pt idx="2">
                  <c:v>1160310000</c:v>
                </c:pt>
                <c:pt idx="3">
                  <c:v>2510110000</c:v>
                </c:pt>
                <c:pt idx="4">
                  <c:v>343720000</c:v>
                </c:pt>
                <c:pt idx="5">
                  <c:v>47960000</c:v>
                </c:pt>
                <c:pt idx="6">
                  <c:v>793730000</c:v>
                </c:pt>
                <c:pt idx="7">
                  <c:v>13630000</c:v>
                </c:pt>
                <c:pt idx="8">
                  <c:v>2160980000</c:v>
                </c:pt>
                <c:pt idx="9">
                  <c:v>587810000</c:v>
                </c:pt>
                <c:pt idx="10">
                  <c:v>148320000</c:v>
                </c:pt>
                <c:pt idx="11">
                  <c:v>12530000</c:v>
                </c:pt>
                <c:pt idx="12">
                  <c:v>687307219</c:v>
                </c:pt>
                <c:pt idx="13">
                  <c:v>298167250</c:v>
                </c:pt>
                <c:pt idx="14">
                  <c:v>344426250</c:v>
                </c:pt>
                <c:pt idx="15">
                  <c:v>800000000</c:v>
                </c:pt>
                <c:pt idx="16">
                  <c:v>350000000</c:v>
                </c:pt>
                <c:pt idx="17">
                  <c:v>500000000</c:v>
                </c:pt>
                <c:pt idx="18">
                  <c:v>75000000</c:v>
                </c:pt>
                <c:pt idx="19">
                  <c:v>100000000</c:v>
                </c:pt>
                <c:pt idx="20">
                  <c:v>222000000</c:v>
                </c:pt>
                <c:pt idx="21">
                  <c:v>355000000</c:v>
                </c:pt>
              </c:numCache>
            </c:numRef>
          </c:val>
          <c:extLst>
            <c:ext xmlns:c16="http://schemas.microsoft.com/office/drawing/2014/chart" uri="{C3380CC4-5D6E-409C-BE32-E72D297353CC}">
              <c16:uniqueId val="{00000001-C672-4A4E-A5C4-A9B06C23FFED}"/>
            </c:ext>
          </c:extLst>
        </c:ser>
        <c:dLbls>
          <c:showLegendKey val="0"/>
          <c:showVal val="0"/>
          <c:showCatName val="0"/>
          <c:showSerName val="0"/>
          <c:showPercent val="0"/>
          <c:showBubbleSize val="0"/>
        </c:dLbls>
        <c:gapWidth val="267"/>
        <c:overlap val="-43"/>
        <c:axId val="530959288"/>
        <c:axId val="530954696"/>
      </c:barChart>
      <c:catAx>
        <c:axId val="530959288"/>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dk1">
                    <a:lumMod val="65000"/>
                    <a:lumOff val="35000"/>
                  </a:schemeClr>
                </a:solidFill>
                <a:latin typeface="+mn-lt"/>
                <a:ea typeface="+mn-ea"/>
                <a:cs typeface="+mn-cs"/>
              </a:defRPr>
            </a:pPr>
            <a:endParaRPr lang="fr-FR"/>
          </a:p>
        </c:txPr>
        <c:crossAx val="530954696"/>
        <c:crosses val="autoZero"/>
        <c:auto val="1"/>
        <c:lblAlgn val="ctr"/>
        <c:lblOffset val="100"/>
        <c:noMultiLvlLbl val="0"/>
      </c:catAx>
      <c:valAx>
        <c:axId val="530954696"/>
        <c:scaling>
          <c:orientation val="minMax"/>
        </c:scaling>
        <c:delete val="0"/>
        <c:axPos val="l"/>
        <c:majorGridlines>
          <c:spPr>
            <a:ln w="9525" cap="flat" cmpd="sng" algn="ctr">
              <a:solidFill>
                <a:schemeClr val="dk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fr-FR"/>
          </a:p>
        </c:txPr>
        <c:crossAx val="530959288"/>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4"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4"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7FFC28-4F53-4F40-AA2C-A907F3E1E79D}" type="doc">
      <dgm:prSet loTypeId="urn:microsoft.com/office/officeart/2005/8/layout/hProcess10" loCatId="process" qsTypeId="urn:microsoft.com/office/officeart/2005/8/quickstyle/simple4" qsCatId="simple" csTypeId="urn:microsoft.com/office/officeart/2005/8/colors/colorful1" csCatId="colorful" phldr="1"/>
      <dgm:spPr/>
      <dgm:t>
        <a:bodyPr/>
        <a:lstStyle/>
        <a:p>
          <a:endParaRPr lang="fr-FR"/>
        </a:p>
      </dgm:t>
    </dgm:pt>
    <dgm:pt modelId="{C28D5EB0-8899-4BF0-8B37-1035E0CB71D0}">
      <dgm:prSet custT="1"/>
      <dgm:spPr/>
      <dgm:t>
        <a:bodyPr/>
        <a:lstStyle/>
        <a:p>
          <a:pPr rtl="0"/>
          <a:r>
            <a:rPr lang="fr-FR" sz="1600" b="1" dirty="0" smtClean="0">
              <a:latin typeface="Trebuchet MS" panose="020B0603020202020204" pitchFamily="34" charset="0"/>
              <a:cs typeface="Arial" pitchFamily="34" charset="0"/>
            </a:rPr>
            <a:t>1.</a:t>
          </a:r>
        </a:p>
        <a:p>
          <a:pPr rtl="0"/>
          <a:r>
            <a:rPr lang="fr-FR" sz="1600" b="1" dirty="0" smtClean="0">
              <a:latin typeface="Trebuchet MS" panose="020B0603020202020204" pitchFamily="34" charset="0"/>
              <a:cs typeface="Arial" pitchFamily="34" charset="0"/>
            </a:rPr>
            <a:t> </a:t>
          </a:r>
          <a:r>
            <a:rPr lang="en-US" sz="1600" b="1" i="0" dirty="0" smtClean="0">
              <a:latin typeface="Trebuchet MS" panose="020B0603020202020204" pitchFamily="34" charset="0"/>
            </a:rPr>
            <a:t>Update of the Commune plan</a:t>
          </a:r>
          <a:endParaRPr lang="fr-FR" sz="1600" b="1" dirty="0">
            <a:latin typeface="Trebuchet MS" panose="020B0603020202020204" pitchFamily="34" charset="0"/>
            <a:cs typeface="Arial" pitchFamily="34" charset="0"/>
          </a:endParaRPr>
        </a:p>
      </dgm:t>
    </dgm:pt>
    <dgm:pt modelId="{94D53ADC-2DE6-4EAD-8E70-8F36F597FAB0}" type="parTrans" cxnId="{162B93E4-BE9F-472C-B8D8-7A96DE26D05F}">
      <dgm:prSet/>
      <dgm:spPr/>
      <dgm:t>
        <a:bodyPr/>
        <a:lstStyle/>
        <a:p>
          <a:endParaRPr lang="fr-FR" sz="1400" b="1">
            <a:solidFill>
              <a:schemeClr val="tx1"/>
            </a:solidFill>
            <a:latin typeface="Trebuchet MS" panose="020B0603020202020204" pitchFamily="34" charset="0"/>
            <a:cs typeface="Arial" pitchFamily="34" charset="0"/>
          </a:endParaRPr>
        </a:p>
      </dgm:t>
    </dgm:pt>
    <dgm:pt modelId="{49D594D9-7657-412E-A116-E594F5672427}" type="sibTrans" cxnId="{162B93E4-BE9F-472C-B8D8-7A96DE26D05F}">
      <dgm:prSet custT="1"/>
      <dgm:spPr/>
      <dgm:t>
        <a:bodyPr/>
        <a:lstStyle/>
        <a:p>
          <a:endParaRPr lang="fr-FR" sz="1400" b="1">
            <a:solidFill>
              <a:schemeClr val="tx1"/>
            </a:solidFill>
            <a:latin typeface="Trebuchet MS" panose="020B0603020202020204" pitchFamily="34" charset="0"/>
            <a:cs typeface="Arial" pitchFamily="34" charset="0"/>
          </a:endParaRPr>
        </a:p>
      </dgm:t>
    </dgm:pt>
    <dgm:pt modelId="{227FC99B-B2FC-489E-B22B-626A428A1FC8}">
      <dgm:prSet custT="1"/>
      <dgm:spPr/>
      <dgm:t>
        <a:bodyPr/>
        <a:lstStyle/>
        <a:p>
          <a:pPr rtl="0"/>
          <a:r>
            <a:rPr lang="fr-FR" sz="1600" b="1" dirty="0" smtClean="0">
              <a:latin typeface="Trebuchet MS" panose="020B0603020202020204" pitchFamily="34" charset="0"/>
              <a:cs typeface="Arial" pitchFamily="34" charset="0"/>
            </a:rPr>
            <a:t>2. </a:t>
          </a:r>
          <a:r>
            <a:rPr lang="fr-FR" sz="1800" b="1" dirty="0" smtClean="0"/>
            <a:t>Identification of </a:t>
          </a:r>
          <a:r>
            <a:rPr lang="fr-FR" sz="1800" b="1" dirty="0" err="1" smtClean="0"/>
            <a:t>taxpayers</a:t>
          </a:r>
          <a:endParaRPr lang="fr-FR" sz="1800" b="1" dirty="0">
            <a:latin typeface="Trebuchet MS" panose="020B0603020202020204" pitchFamily="34" charset="0"/>
            <a:cs typeface="Arial" pitchFamily="34" charset="0"/>
          </a:endParaRPr>
        </a:p>
      </dgm:t>
    </dgm:pt>
    <dgm:pt modelId="{628AD795-CA72-4306-8C0F-0E6AD768CE4F}" type="parTrans" cxnId="{8ECCBE18-F5A6-4F31-BB32-BA6AE077B0AF}">
      <dgm:prSet/>
      <dgm:spPr/>
      <dgm:t>
        <a:bodyPr/>
        <a:lstStyle/>
        <a:p>
          <a:endParaRPr lang="fr-FR" sz="1400" b="1">
            <a:solidFill>
              <a:schemeClr val="tx1"/>
            </a:solidFill>
            <a:latin typeface="Trebuchet MS" panose="020B0603020202020204" pitchFamily="34" charset="0"/>
            <a:cs typeface="Arial" pitchFamily="34" charset="0"/>
          </a:endParaRPr>
        </a:p>
      </dgm:t>
    </dgm:pt>
    <dgm:pt modelId="{CDE94504-22E5-4619-AF24-5CF80E6AB836}" type="sibTrans" cxnId="{8ECCBE18-F5A6-4F31-BB32-BA6AE077B0AF}">
      <dgm:prSet custT="1"/>
      <dgm:spPr/>
      <dgm:t>
        <a:bodyPr/>
        <a:lstStyle/>
        <a:p>
          <a:endParaRPr lang="fr-FR" sz="1400" b="1">
            <a:solidFill>
              <a:schemeClr val="tx1"/>
            </a:solidFill>
            <a:latin typeface="Trebuchet MS" panose="020B0603020202020204" pitchFamily="34" charset="0"/>
            <a:cs typeface="Arial" pitchFamily="34" charset="0"/>
          </a:endParaRPr>
        </a:p>
      </dgm:t>
    </dgm:pt>
    <dgm:pt modelId="{7F80C487-577E-456F-BA32-FE120749C167}">
      <dgm:prSet custT="1"/>
      <dgm:spPr/>
      <dgm:t>
        <a:bodyPr/>
        <a:lstStyle/>
        <a:p>
          <a:pPr rtl="0"/>
          <a:r>
            <a:rPr lang="fr-FR" sz="1400" b="1" dirty="0" smtClean="0">
              <a:latin typeface="Trebuchet MS" panose="020B0603020202020204" pitchFamily="34" charset="0"/>
              <a:cs typeface="Arial" pitchFamily="34" charset="0"/>
            </a:rPr>
            <a:t>3. </a:t>
          </a:r>
        </a:p>
        <a:p>
          <a:pPr rtl="0"/>
          <a:r>
            <a:rPr lang="fr-FR" sz="1600" b="1" dirty="0" smtClean="0"/>
            <a:t>Data </a:t>
          </a:r>
          <a:r>
            <a:rPr lang="fr-FR" sz="1600" b="1" dirty="0" err="1" smtClean="0"/>
            <a:t>processing</a:t>
          </a:r>
          <a:r>
            <a:rPr lang="fr-FR" sz="1600" b="1" dirty="0" smtClean="0"/>
            <a:t> and </a:t>
          </a:r>
          <a:r>
            <a:rPr lang="fr-FR" sz="1600" b="1" dirty="0" err="1" smtClean="0"/>
            <a:t>integration</a:t>
          </a:r>
          <a:endParaRPr lang="fr-FR" sz="1600" b="1" dirty="0">
            <a:latin typeface="Trebuchet MS" panose="020B0603020202020204" pitchFamily="34" charset="0"/>
            <a:cs typeface="Arial" pitchFamily="34" charset="0"/>
          </a:endParaRPr>
        </a:p>
      </dgm:t>
    </dgm:pt>
    <dgm:pt modelId="{35BBA18B-3651-425A-A726-5F15B89A2EC8}" type="parTrans" cxnId="{660D3534-6086-4034-ACAD-6503F910EA22}">
      <dgm:prSet/>
      <dgm:spPr/>
      <dgm:t>
        <a:bodyPr/>
        <a:lstStyle/>
        <a:p>
          <a:endParaRPr lang="fr-FR" sz="1400" b="1">
            <a:solidFill>
              <a:schemeClr val="tx1"/>
            </a:solidFill>
            <a:latin typeface="Trebuchet MS" panose="020B0603020202020204" pitchFamily="34" charset="0"/>
            <a:cs typeface="Arial" pitchFamily="34" charset="0"/>
          </a:endParaRPr>
        </a:p>
      </dgm:t>
    </dgm:pt>
    <dgm:pt modelId="{2DFE6481-3471-4C28-A992-1CD11AE52FD7}" type="sibTrans" cxnId="{660D3534-6086-4034-ACAD-6503F910EA22}">
      <dgm:prSet custT="1"/>
      <dgm:spPr/>
      <dgm:t>
        <a:bodyPr/>
        <a:lstStyle/>
        <a:p>
          <a:endParaRPr lang="fr-FR" sz="1400" b="1">
            <a:solidFill>
              <a:schemeClr val="tx1"/>
            </a:solidFill>
            <a:latin typeface="Trebuchet MS" panose="020B0603020202020204" pitchFamily="34" charset="0"/>
            <a:cs typeface="Arial" pitchFamily="34" charset="0"/>
          </a:endParaRPr>
        </a:p>
      </dgm:t>
    </dgm:pt>
    <dgm:pt modelId="{7F0F4FED-4591-41ED-8784-1D54CD2B40B4}">
      <dgm:prSet custT="1"/>
      <dgm:spPr/>
      <dgm:t>
        <a:bodyPr/>
        <a:lstStyle/>
        <a:p>
          <a:pPr rtl="0"/>
          <a:r>
            <a:rPr lang="fr-FR" sz="1400" b="1" dirty="0" smtClean="0">
              <a:latin typeface="Trebuchet MS" panose="020B0603020202020204" pitchFamily="34" charset="0"/>
              <a:cs typeface="Arial" pitchFamily="34" charset="0"/>
            </a:rPr>
            <a:t>4. </a:t>
          </a:r>
        </a:p>
        <a:p>
          <a:pPr rtl="0"/>
          <a:r>
            <a:rPr lang="fr-FR" sz="1600" b="1" dirty="0" err="1" smtClean="0"/>
            <a:t>Deployment</a:t>
          </a:r>
          <a:r>
            <a:rPr lang="fr-FR" sz="1600" b="1" dirty="0" smtClean="0"/>
            <a:t> and Training</a:t>
          </a:r>
          <a:endParaRPr lang="fr-FR" sz="1600" b="1" dirty="0">
            <a:latin typeface="Trebuchet MS" panose="020B0603020202020204" pitchFamily="34" charset="0"/>
            <a:cs typeface="Arial" pitchFamily="34" charset="0"/>
          </a:endParaRPr>
        </a:p>
      </dgm:t>
    </dgm:pt>
    <dgm:pt modelId="{693F2BA0-33BF-40D6-8273-DF9795570E8F}" type="parTrans" cxnId="{9EE91474-70CC-4829-9DF9-F198079AC67D}">
      <dgm:prSet/>
      <dgm:spPr/>
      <dgm:t>
        <a:bodyPr/>
        <a:lstStyle/>
        <a:p>
          <a:endParaRPr lang="fr-FR" sz="1400" b="1">
            <a:solidFill>
              <a:schemeClr val="tx1"/>
            </a:solidFill>
            <a:latin typeface="Trebuchet MS" panose="020B0603020202020204" pitchFamily="34" charset="0"/>
          </a:endParaRPr>
        </a:p>
      </dgm:t>
    </dgm:pt>
    <dgm:pt modelId="{8E12D415-122A-4A6B-A232-9DD2E8DCE6C4}" type="sibTrans" cxnId="{9EE91474-70CC-4829-9DF9-F198079AC67D}">
      <dgm:prSet/>
      <dgm:spPr/>
      <dgm:t>
        <a:bodyPr/>
        <a:lstStyle/>
        <a:p>
          <a:endParaRPr lang="fr-FR" sz="1400" b="1">
            <a:solidFill>
              <a:schemeClr val="tx1"/>
            </a:solidFill>
            <a:latin typeface="Trebuchet MS" panose="020B0603020202020204" pitchFamily="34" charset="0"/>
          </a:endParaRPr>
        </a:p>
      </dgm:t>
    </dgm:pt>
    <dgm:pt modelId="{A56B5EF1-8B34-408B-BE65-BE1D24E64E59}" type="pres">
      <dgm:prSet presAssocID="{B37FFC28-4F53-4F40-AA2C-A907F3E1E79D}" presName="Name0" presStyleCnt="0">
        <dgm:presLayoutVars>
          <dgm:dir/>
          <dgm:resizeHandles val="exact"/>
        </dgm:presLayoutVars>
      </dgm:prSet>
      <dgm:spPr/>
      <dgm:t>
        <a:bodyPr/>
        <a:lstStyle/>
        <a:p>
          <a:endParaRPr lang="fr-FR"/>
        </a:p>
      </dgm:t>
    </dgm:pt>
    <dgm:pt modelId="{A2A765FA-AAED-4F9C-AD91-74274151902A}" type="pres">
      <dgm:prSet presAssocID="{C28D5EB0-8899-4BF0-8B37-1035E0CB71D0}" presName="composite" presStyleCnt="0"/>
      <dgm:spPr/>
      <dgm:t>
        <a:bodyPr/>
        <a:lstStyle/>
        <a:p>
          <a:endParaRPr lang="fr-FR"/>
        </a:p>
      </dgm:t>
    </dgm:pt>
    <dgm:pt modelId="{20E234D4-0761-4401-A67B-9CA6862C997D}" type="pres">
      <dgm:prSet presAssocID="{C28D5EB0-8899-4BF0-8B37-1035E0CB71D0}" presName="imagSh" presStyleLbl="bgImgPlace1" presStyleIdx="0" presStyleCnt="4"/>
      <dgm:spPr>
        <a:blipFill rotWithShape="1">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stretch>
            <a:fillRect/>
          </a:stretch>
        </a:blipFill>
      </dgm:spPr>
      <dgm:t>
        <a:bodyPr/>
        <a:lstStyle/>
        <a:p>
          <a:endParaRPr lang="fr-FR"/>
        </a:p>
      </dgm:t>
    </dgm:pt>
    <dgm:pt modelId="{03934B65-3B08-4C39-BCC5-2770061B9200}" type="pres">
      <dgm:prSet presAssocID="{C28D5EB0-8899-4BF0-8B37-1035E0CB71D0}" presName="txNode" presStyleLbl="node1" presStyleIdx="0" presStyleCnt="4" custScaleX="121469">
        <dgm:presLayoutVars>
          <dgm:bulletEnabled val="1"/>
        </dgm:presLayoutVars>
      </dgm:prSet>
      <dgm:spPr/>
      <dgm:t>
        <a:bodyPr/>
        <a:lstStyle/>
        <a:p>
          <a:endParaRPr lang="fr-FR"/>
        </a:p>
      </dgm:t>
    </dgm:pt>
    <dgm:pt modelId="{66E0579D-4D9B-411F-9451-53D749112D97}" type="pres">
      <dgm:prSet presAssocID="{49D594D9-7657-412E-A116-E594F5672427}" presName="sibTrans" presStyleLbl="sibTrans2D1" presStyleIdx="0" presStyleCnt="3"/>
      <dgm:spPr/>
      <dgm:t>
        <a:bodyPr/>
        <a:lstStyle/>
        <a:p>
          <a:endParaRPr lang="fr-FR"/>
        </a:p>
      </dgm:t>
    </dgm:pt>
    <dgm:pt modelId="{B1096B45-AF98-496E-A04C-B5A7B17B2036}" type="pres">
      <dgm:prSet presAssocID="{49D594D9-7657-412E-A116-E594F5672427}" presName="connTx" presStyleLbl="sibTrans2D1" presStyleIdx="0" presStyleCnt="3"/>
      <dgm:spPr/>
      <dgm:t>
        <a:bodyPr/>
        <a:lstStyle/>
        <a:p>
          <a:endParaRPr lang="fr-FR"/>
        </a:p>
      </dgm:t>
    </dgm:pt>
    <dgm:pt modelId="{B3FE3142-C214-4A65-BEDB-8458CCFDA892}" type="pres">
      <dgm:prSet presAssocID="{227FC99B-B2FC-489E-B22B-626A428A1FC8}" presName="composite" presStyleCnt="0"/>
      <dgm:spPr/>
      <dgm:t>
        <a:bodyPr/>
        <a:lstStyle/>
        <a:p>
          <a:endParaRPr lang="fr-FR"/>
        </a:p>
      </dgm:t>
    </dgm:pt>
    <dgm:pt modelId="{CBBD1D94-3CC7-4B60-A93D-0C29DBB39189}" type="pres">
      <dgm:prSet presAssocID="{227FC99B-B2FC-489E-B22B-626A428A1FC8}" presName="imagSh" presStyleLbl="bgImgPlace1" presStyleIdx="1" presStyleCnt="4"/>
      <dgm:spPr>
        <a:blipFill rotWithShape="1">
          <a:blip xmlns:r="http://schemas.openxmlformats.org/officeDocument/2006/relationships" r:embed="rId2">
            <a:duotone>
              <a:schemeClr val="accent1">
                <a:hueOff val="325043"/>
                <a:satOff val="-7694"/>
                <a:lumOff val="3322"/>
                <a:alphaOff val="0"/>
                <a:shade val="20000"/>
                <a:satMod val="200000"/>
              </a:schemeClr>
              <a:schemeClr val="accent1">
                <a:hueOff val="325043"/>
                <a:satOff val="-7694"/>
                <a:lumOff val="3322"/>
                <a:alphaOff val="0"/>
                <a:tint val="12000"/>
                <a:satMod val="190000"/>
              </a:schemeClr>
            </a:duotone>
          </a:blip>
          <a:stretch>
            <a:fillRect/>
          </a:stretch>
        </a:blipFill>
      </dgm:spPr>
      <dgm:t>
        <a:bodyPr/>
        <a:lstStyle/>
        <a:p>
          <a:endParaRPr lang="fr-FR"/>
        </a:p>
      </dgm:t>
    </dgm:pt>
    <dgm:pt modelId="{2A3D360A-0E92-4E4D-9231-BD0B22927CF2}" type="pres">
      <dgm:prSet presAssocID="{227FC99B-B2FC-489E-B22B-626A428A1FC8}" presName="txNode" presStyleLbl="node1" presStyleIdx="1" presStyleCnt="4" custScaleX="115878">
        <dgm:presLayoutVars>
          <dgm:bulletEnabled val="1"/>
        </dgm:presLayoutVars>
      </dgm:prSet>
      <dgm:spPr/>
      <dgm:t>
        <a:bodyPr/>
        <a:lstStyle/>
        <a:p>
          <a:endParaRPr lang="fr-FR"/>
        </a:p>
      </dgm:t>
    </dgm:pt>
    <dgm:pt modelId="{9D6D1AA1-4FFB-40B6-B910-FBF9C14F6C17}" type="pres">
      <dgm:prSet presAssocID="{CDE94504-22E5-4619-AF24-5CF80E6AB836}" presName="sibTrans" presStyleLbl="sibTrans2D1" presStyleIdx="1" presStyleCnt="3"/>
      <dgm:spPr/>
      <dgm:t>
        <a:bodyPr/>
        <a:lstStyle/>
        <a:p>
          <a:endParaRPr lang="fr-FR"/>
        </a:p>
      </dgm:t>
    </dgm:pt>
    <dgm:pt modelId="{934C99B2-D023-48C1-B686-93E36E2B3855}" type="pres">
      <dgm:prSet presAssocID="{CDE94504-22E5-4619-AF24-5CF80E6AB836}" presName="connTx" presStyleLbl="sibTrans2D1" presStyleIdx="1" presStyleCnt="3"/>
      <dgm:spPr/>
      <dgm:t>
        <a:bodyPr/>
        <a:lstStyle/>
        <a:p>
          <a:endParaRPr lang="fr-FR"/>
        </a:p>
      </dgm:t>
    </dgm:pt>
    <dgm:pt modelId="{6BFB0DD3-9A03-4F15-9B2B-67A5FBF222B1}" type="pres">
      <dgm:prSet presAssocID="{7F80C487-577E-456F-BA32-FE120749C167}" presName="composite" presStyleCnt="0"/>
      <dgm:spPr/>
      <dgm:t>
        <a:bodyPr/>
        <a:lstStyle/>
        <a:p>
          <a:endParaRPr lang="fr-FR"/>
        </a:p>
      </dgm:t>
    </dgm:pt>
    <dgm:pt modelId="{4417905E-A013-480C-A875-4823C99B4904}" type="pres">
      <dgm:prSet presAssocID="{7F80C487-577E-456F-BA32-FE120749C167}" presName="imagSh" presStyleLbl="bgImgPlace1" presStyleIdx="2" presStyleCnt="4"/>
      <dgm:spPr>
        <a:blipFill rotWithShape="1">
          <a:blip xmlns:r="http://schemas.openxmlformats.org/officeDocument/2006/relationships" r:embed="rId3">
            <a:duotone>
              <a:schemeClr val="accent1">
                <a:hueOff val="650086"/>
                <a:satOff val="-15388"/>
                <a:lumOff val="6643"/>
                <a:alphaOff val="0"/>
                <a:shade val="20000"/>
                <a:satMod val="200000"/>
              </a:schemeClr>
              <a:schemeClr val="accent1">
                <a:hueOff val="650086"/>
                <a:satOff val="-15388"/>
                <a:lumOff val="6643"/>
                <a:alphaOff val="0"/>
                <a:tint val="12000"/>
                <a:satMod val="190000"/>
              </a:schemeClr>
            </a:duotone>
          </a:blip>
          <a:stretch>
            <a:fillRect/>
          </a:stretch>
        </a:blipFill>
      </dgm:spPr>
      <dgm:t>
        <a:bodyPr/>
        <a:lstStyle/>
        <a:p>
          <a:endParaRPr lang="fr-FR"/>
        </a:p>
      </dgm:t>
    </dgm:pt>
    <dgm:pt modelId="{58E3648A-D285-4C0A-A2BE-CAFDAD2B836A}" type="pres">
      <dgm:prSet presAssocID="{7F80C487-577E-456F-BA32-FE120749C167}" presName="txNode" presStyleLbl="node1" presStyleIdx="2" presStyleCnt="4" custScaleX="125684">
        <dgm:presLayoutVars>
          <dgm:bulletEnabled val="1"/>
        </dgm:presLayoutVars>
      </dgm:prSet>
      <dgm:spPr/>
      <dgm:t>
        <a:bodyPr/>
        <a:lstStyle/>
        <a:p>
          <a:endParaRPr lang="fr-FR"/>
        </a:p>
      </dgm:t>
    </dgm:pt>
    <dgm:pt modelId="{4F663D70-C499-48E8-870C-C80C8FF265B7}" type="pres">
      <dgm:prSet presAssocID="{2DFE6481-3471-4C28-A992-1CD11AE52FD7}" presName="sibTrans" presStyleLbl="sibTrans2D1" presStyleIdx="2" presStyleCnt="3"/>
      <dgm:spPr/>
      <dgm:t>
        <a:bodyPr/>
        <a:lstStyle/>
        <a:p>
          <a:endParaRPr lang="fr-FR"/>
        </a:p>
      </dgm:t>
    </dgm:pt>
    <dgm:pt modelId="{C117D3EE-8DD7-4135-B662-C5A094C238FD}" type="pres">
      <dgm:prSet presAssocID="{2DFE6481-3471-4C28-A992-1CD11AE52FD7}" presName="connTx" presStyleLbl="sibTrans2D1" presStyleIdx="2" presStyleCnt="3"/>
      <dgm:spPr/>
      <dgm:t>
        <a:bodyPr/>
        <a:lstStyle/>
        <a:p>
          <a:endParaRPr lang="fr-FR"/>
        </a:p>
      </dgm:t>
    </dgm:pt>
    <dgm:pt modelId="{A331E374-CD9D-4F9F-A1D1-8219A7801E20}" type="pres">
      <dgm:prSet presAssocID="{7F0F4FED-4591-41ED-8784-1D54CD2B40B4}" presName="composite" presStyleCnt="0"/>
      <dgm:spPr/>
      <dgm:t>
        <a:bodyPr/>
        <a:lstStyle/>
        <a:p>
          <a:endParaRPr lang="fr-FR"/>
        </a:p>
      </dgm:t>
    </dgm:pt>
    <dgm:pt modelId="{F4FA033E-F9BD-432C-90DA-9AED59F706E1}" type="pres">
      <dgm:prSet presAssocID="{7F0F4FED-4591-41ED-8784-1D54CD2B40B4}" presName="imagSh" presStyleLbl="bgImgPlace1" presStyleIdx="3" presStyleCnt="4"/>
      <dgm:spPr>
        <a:blipFill rotWithShape="1">
          <a:blip xmlns:r="http://schemas.openxmlformats.org/officeDocument/2006/relationships" r:embed="rId4">
            <a:duotone>
              <a:schemeClr val="accent1">
                <a:hueOff val="975129"/>
                <a:satOff val="-23082"/>
                <a:lumOff val="9965"/>
                <a:alphaOff val="0"/>
                <a:shade val="20000"/>
                <a:satMod val="200000"/>
              </a:schemeClr>
              <a:schemeClr val="accent1">
                <a:hueOff val="975129"/>
                <a:satOff val="-23082"/>
                <a:lumOff val="9965"/>
                <a:alphaOff val="0"/>
                <a:tint val="12000"/>
                <a:satMod val="190000"/>
              </a:schemeClr>
            </a:duotone>
          </a:blip>
          <a:stretch>
            <a:fillRect/>
          </a:stretch>
        </a:blipFill>
      </dgm:spPr>
      <dgm:t>
        <a:bodyPr/>
        <a:lstStyle/>
        <a:p>
          <a:endParaRPr lang="fr-FR"/>
        </a:p>
      </dgm:t>
    </dgm:pt>
    <dgm:pt modelId="{9D7DF048-C101-48D1-9A5A-85C6673326D3}" type="pres">
      <dgm:prSet presAssocID="{7F0F4FED-4591-41ED-8784-1D54CD2B40B4}" presName="txNode" presStyleLbl="node1" presStyleIdx="3" presStyleCnt="4">
        <dgm:presLayoutVars>
          <dgm:bulletEnabled val="1"/>
        </dgm:presLayoutVars>
      </dgm:prSet>
      <dgm:spPr/>
      <dgm:t>
        <a:bodyPr/>
        <a:lstStyle/>
        <a:p>
          <a:endParaRPr lang="fr-FR"/>
        </a:p>
      </dgm:t>
    </dgm:pt>
  </dgm:ptLst>
  <dgm:cxnLst>
    <dgm:cxn modelId="{9EE91474-70CC-4829-9DF9-F198079AC67D}" srcId="{B37FFC28-4F53-4F40-AA2C-A907F3E1E79D}" destId="{7F0F4FED-4591-41ED-8784-1D54CD2B40B4}" srcOrd="3" destOrd="0" parTransId="{693F2BA0-33BF-40D6-8273-DF9795570E8F}" sibTransId="{8E12D415-122A-4A6B-A232-9DD2E8DCE6C4}"/>
    <dgm:cxn modelId="{C81ACAE8-104F-41A5-993F-3A1F50F60D7A}" type="presOf" srcId="{CDE94504-22E5-4619-AF24-5CF80E6AB836}" destId="{934C99B2-D023-48C1-B686-93E36E2B3855}" srcOrd="1" destOrd="0" presId="urn:microsoft.com/office/officeart/2005/8/layout/hProcess10"/>
    <dgm:cxn modelId="{5BA6760A-8705-4012-A2B8-73353C8F10EA}" type="presOf" srcId="{227FC99B-B2FC-489E-B22B-626A428A1FC8}" destId="{2A3D360A-0E92-4E4D-9231-BD0B22927CF2}" srcOrd="0" destOrd="0" presId="urn:microsoft.com/office/officeart/2005/8/layout/hProcess10"/>
    <dgm:cxn modelId="{8ECCBE18-F5A6-4F31-BB32-BA6AE077B0AF}" srcId="{B37FFC28-4F53-4F40-AA2C-A907F3E1E79D}" destId="{227FC99B-B2FC-489E-B22B-626A428A1FC8}" srcOrd="1" destOrd="0" parTransId="{628AD795-CA72-4306-8C0F-0E6AD768CE4F}" sibTransId="{CDE94504-22E5-4619-AF24-5CF80E6AB836}"/>
    <dgm:cxn modelId="{162B93E4-BE9F-472C-B8D8-7A96DE26D05F}" srcId="{B37FFC28-4F53-4F40-AA2C-A907F3E1E79D}" destId="{C28D5EB0-8899-4BF0-8B37-1035E0CB71D0}" srcOrd="0" destOrd="0" parTransId="{94D53ADC-2DE6-4EAD-8E70-8F36F597FAB0}" sibTransId="{49D594D9-7657-412E-A116-E594F5672427}"/>
    <dgm:cxn modelId="{4DFE03BB-64B1-44A9-9924-30D3F971FD07}" type="presOf" srcId="{7F0F4FED-4591-41ED-8784-1D54CD2B40B4}" destId="{9D7DF048-C101-48D1-9A5A-85C6673326D3}" srcOrd="0" destOrd="0" presId="urn:microsoft.com/office/officeart/2005/8/layout/hProcess10"/>
    <dgm:cxn modelId="{92460FD2-3B88-482D-B1AE-26BB5C51D071}" type="presOf" srcId="{49D594D9-7657-412E-A116-E594F5672427}" destId="{66E0579D-4D9B-411F-9451-53D749112D97}" srcOrd="0" destOrd="0" presId="urn:microsoft.com/office/officeart/2005/8/layout/hProcess10"/>
    <dgm:cxn modelId="{B61ACB6B-CD82-4292-B7AF-68FDCA9E8EC5}" type="presOf" srcId="{2DFE6481-3471-4C28-A992-1CD11AE52FD7}" destId="{C117D3EE-8DD7-4135-B662-C5A094C238FD}" srcOrd="1" destOrd="0" presId="urn:microsoft.com/office/officeart/2005/8/layout/hProcess10"/>
    <dgm:cxn modelId="{B705F2EC-AC00-4D37-88C1-6D1CEFDF958A}" type="presOf" srcId="{CDE94504-22E5-4619-AF24-5CF80E6AB836}" destId="{9D6D1AA1-4FFB-40B6-B910-FBF9C14F6C17}" srcOrd="0" destOrd="0" presId="urn:microsoft.com/office/officeart/2005/8/layout/hProcess10"/>
    <dgm:cxn modelId="{14D1FB74-D4FD-4D45-97F6-174D00A8DA5E}" type="presOf" srcId="{C28D5EB0-8899-4BF0-8B37-1035E0CB71D0}" destId="{03934B65-3B08-4C39-BCC5-2770061B9200}" srcOrd="0" destOrd="0" presId="urn:microsoft.com/office/officeart/2005/8/layout/hProcess10"/>
    <dgm:cxn modelId="{1F3EF054-1CF1-4195-9470-0A062E16AA40}" type="presOf" srcId="{7F80C487-577E-456F-BA32-FE120749C167}" destId="{58E3648A-D285-4C0A-A2BE-CAFDAD2B836A}" srcOrd="0" destOrd="0" presId="urn:microsoft.com/office/officeart/2005/8/layout/hProcess10"/>
    <dgm:cxn modelId="{B49D53F0-0AD0-4D34-9EB0-935467EB4607}" type="presOf" srcId="{2DFE6481-3471-4C28-A992-1CD11AE52FD7}" destId="{4F663D70-C499-48E8-870C-C80C8FF265B7}" srcOrd="0" destOrd="0" presId="urn:microsoft.com/office/officeart/2005/8/layout/hProcess10"/>
    <dgm:cxn modelId="{094F9D98-4DCA-4222-B7B4-AF82BB727C0D}" type="presOf" srcId="{B37FFC28-4F53-4F40-AA2C-A907F3E1E79D}" destId="{A56B5EF1-8B34-408B-BE65-BE1D24E64E59}" srcOrd="0" destOrd="0" presId="urn:microsoft.com/office/officeart/2005/8/layout/hProcess10"/>
    <dgm:cxn modelId="{C4922EAC-CC04-449F-BCCF-225AA056724F}" type="presOf" srcId="{49D594D9-7657-412E-A116-E594F5672427}" destId="{B1096B45-AF98-496E-A04C-B5A7B17B2036}" srcOrd="1" destOrd="0" presId="urn:microsoft.com/office/officeart/2005/8/layout/hProcess10"/>
    <dgm:cxn modelId="{660D3534-6086-4034-ACAD-6503F910EA22}" srcId="{B37FFC28-4F53-4F40-AA2C-A907F3E1E79D}" destId="{7F80C487-577E-456F-BA32-FE120749C167}" srcOrd="2" destOrd="0" parTransId="{35BBA18B-3651-425A-A726-5F15B89A2EC8}" sibTransId="{2DFE6481-3471-4C28-A992-1CD11AE52FD7}"/>
    <dgm:cxn modelId="{23BE131F-0D4D-423E-B7DD-7975A9489B16}" type="presParOf" srcId="{A56B5EF1-8B34-408B-BE65-BE1D24E64E59}" destId="{A2A765FA-AAED-4F9C-AD91-74274151902A}" srcOrd="0" destOrd="0" presId="urn:microsoft.com/office/officeart/2005/8/layout/hProcess10"/>
    <dgm:cxn modelId="{41581536-4558-4CA3-8A88-9E0C34503FF1}" type="presParOf" srcId="{A2A765FA-AAED-4F9C-AD91-74274151902A}" destId="{20E234D4-0761-4401-A67B-9CA6862C997D}" srcOrd="0" destOrd="0" presId="urn:microsoft.com/office/officeart/2005/8/layout/hProcess10"/>
    <dgm:cxn modelId="{CBD0E252-6BE5-4D83-8924-02E0220AB1B5}" type="presParOf" srcId="{A2A765FA-AAED-4F9C-AD91-74274151902A}" destId="{03934B65-3B08-4C39-BCC5-2770061B9200}" srcOrd="1" destOrd="0" presId="urn:microsoft.com/office/officeart/2005/8/layout/hProcess10"/>
    <dgm:cxn modelId="{9F3BA8A7-6AAA-4FCC-AA19-B0A129E1367A}" type="presParOf" srcId="{A56B5EF1-8B34-408B-BE65-BE1D24E64E59}" destId="{66E0579D-4D9B-411F-9451-53D749112D97}" srcOrd="1" destOrd="0" presId="urn:microsoft.com/office/officeart/2005/8/layout/hProcess10"/>
    <dgm:cxn modelId="{0908D82A-0F05-4580-83B6-5E4B382FC125}" type="presParOf" srcId="{66E0579D-4D9B-411F-9451-53D749112D97}" destId="{B1096B45-AF98-496E-A04C-B5A7B17B2036}" srcOrd="0" destOrd="0" presId="urn:microsoft.com/office/officeart/2005/8/layout/hProcess10"/>
    <dgm:cxn modelId="{6CF6D22B-DC8F-4CC7-87C9-8231080A3191}" type="presParOf" srcId="{A56B5EF1-8B34-408B-BE65-BE1D24E64E59}" destId="{B3FE3142-C214-4A65-BEDB-8458CCFDA892}" srcOrd="2" destOrd="0" presId="urn:microsoft.com/office/officeart/2005/8/layout/hProcess10"/>
    <dgm:cxn modelId="{9DCE104B-DB7C-4716-ADAC-347E764910A9}" type="presParOf" srcId="{B3FE3142-C214-4A65-BEDB-8458CCFDA892}" destId="{CBBD1D94-3CC7-4B60-A93D-0C29DBB39189}" srcOrd="0" destOrd="0" presId="urn:microsoft.com/office/officeart/2005/8/layout/hProcess10"/>
    <dgm:cxn modelId="{4FD226E9-7E75-4F3A-8BAF-219C69E4A989}" type="presParOf" srcId="{B3FE3142-C214-4A65-BEDB-8458CCFDA892}" destId="{2A3D360A-0E92-4E4D-9231-BD0B22927CF2}" srcOrd="1" destOrd="0" presId="urn:microsoft.com/office/officeart/2005/8/layout/hProcess10"/>
    <dgm:cxn modelId="{558ECB3B-9E4A-4E48-A16A-BA372136F31D}" type="presParOf" srcId="{A56B5EF1-8B34-408B-BE65-BE1D24E64E59}" destId="{9D6D1AA1-4FFB-40B6-B910-FBF9C14F6C17}" srcOrd="3" destOrd="0" presId="urn:microsoft.com/office/officeart/2005/8/layout/hProcess10"/>
    <dgm:cxn modelId="{7126F938-8508-4FD3-9746-481D1AC9DC5D}" type="presParOf" srcId="{9D6D1AA1-4FFB-40B6-B910-FBF9C14F6C17}" destId="{934C99B2-D023-48C1-B686-93E36E2B3855}" srcOrd="0" destOrd="0" presId="urn:microsoft.com/office/officeart/2005/8/layout/hProcess10"/>
    <dgm:cxn modelId="{84BEF253-31D2-4854-AF67-15A06A95EA38}" type="presParOf" srcId="{A56B5EF1-8B34-408B-BE65-BE1D24E64E59}" destId="{6BFB0DD3-9A03-4F15-9B2B-67A5FBF222B1}" srcOrd="4" destOrd="0" presId="urn:microsoft.com/office/officeart/2005/8/layout/hProcess10"/>
    <dgm:cxn modelId="{E97A7EB3-D6DE-4595-8890-A8534F6AB645}" type="presParOf" srcId="{6BFB0DD3-9A03-4F15-9B2B-67A5FBF222B1}" destId="{4417905E-A013-480C-A875-4823C99B4904}" srcOrd="0" destOrd="0" presId="urn:microsoft.com/office/officeart/2005/8/layout/hProcess10"/>
    <dgm:cxn modelId="{42F4C5FF-4ACA-4A7A-B7BA-102FA6E6AB3A}" type="presParOf" srcId="{6BFB0DD3-9A03-4F15-9B2B-67A5FBF222B1}" destId="{58E3648A-D285-4C0A-A2BE-CAFDAD2B836A}" srcOrd="1" destOrd="0" presId="urn:microsoft.com/office/officeart/2005/8/layout/hProcess10"/>
    <dgm:cxn modelId="{AD487C71-7E69-4202-AAE1-49E3403320FC}" type="presParOf" srcId="{A56B5EF1-8B34-408B-BE65-BE1D24E64E59}" destId="{4F663D70-C499-48E8-870C-C80C8FF265B7}" srcOrd="5" destOrd="0" presId="urn:microsoft.com/office/officeart/2005/8/layout/hProcess10"/>
    <dgm:cxn modelId="{EB062719-7C29-48A7-B17F-16EFB3A46269}" type="presParOf" srcId="{4F663D70-C499-48E8-870C-C80C8FF265B7}" destId="{C117D3EE-8DD7-4135-B662-C5A094C238FD}" srcOrd="0" destOrd="0" presId="urn:microsoft.com/office/officeart/2005/8/layout/hProcess10"/>
    <dgm:cxn modelId="{1A860D1C-E2B5-485F-9505-3F50DCA58931}" type="presParOf" srcId="{A56B5EF1-8B34-408B-BE65-BE1D24E64E59}" destId="{A331E374-CD9D-4F9F-A1D1-8219A7801E20}" srcOrd="6" destOrd="0" presId="urn:microsoft.com/office/officeart/2005/8/layout/hProcess10"/>
    <dgm:cxn modelId="{B575CF77-C3D9-4186-BA51-A8A76B10AF41}" type="presParOf" srcId="{A331E374-CD9D-4F9F-A1D1-8219A7801E20}" destId="{F4FA033E-F9BD-432C-90DA-9AED59F706E1}" srcOrd="0" destOrd="0" presId="urn:microsoft.com/office/officeart/2005/8/layout/hProcess10"/>
    <dgm:cxn modelId="{7E04765A-E077-4C0F-B055-B217B8748036}" type="presParOf" srcId="{A331E374-CD9D-4F9F-A1D1-8219A7801E20}" destId="{9D7DF048-C101-48D1-9A5A-85C6673326D3}" srcOrd="1" destOrd="0" presId="urn:microsoft.com/office/officeart/2005/8/layout/hProcess10"/>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E234D4-0761-4401-A67B-9CA6862C997D}">
      <dsp:nvSpPr>
        <dsp:cNvPr id="0" name=""/>
        <dsp:cNvSpPr/>
      </dsp:nvSpPr>
      <dsp:spPr>
        <a:xfrm>
          <a:off x="498" y="0"/>
          <a:ext cx="1374441" cy="990109"/>
        </a:xfrm>
        <a:prstGeom prst="roundRect">
          <a:avLst>
            <a:gd name="adj" fmla="val 10000"/>
          </a:avLst>
        </a:prstGeom>
        <a:blipFill rotWithShape="1">
          <a:blip xmlns:r="http://schemas.openxmlformats.org/officeDocument/2006/relationships" r:embed="rId1">
            <a:duotone>
              <a:schemeClr val="accent1">
                <a:hueOff val="0"/>
                <a:satOff val="0"/>
                <a:lumOff val="0"/>
                <a:alphaOff val="0"/>
                <a:shade val="20000"/>
                <a:satMod val="200000"/>
              </a:schemeClr>
              <a:schemeClr val="accent1">
                <a:hueOff val="0"/>
                <a:satOff val="0"/>
                <a:lumOff val="0"/>
                <a:alphaOff val="0"/>
                <a:tint val="12000"/>
                <a:satMod val="190000"/>
              </a:schemeClr>
            </a:duotone>
          </a:blip>
          <a:stretch>
            <a:fillRect/>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03934B65-3B08-4C39-BCC5-2770061B9200}">
      <dsp:nvSpPr>
        <dsp:cNvPr id="0" name=""/>
        <dsp:cNvSpPr/>
      </dsp:nvSpPr>
      <dsp:spPr>
        <a:xfrm>
          <a:off x="76705" y="594066"/>
          <a:ext cx="1669519" cy="990109"/>
        </a:xfrm>
        <a:prstGeom prst="roundRect">
          <a:avLst>
            <a:gd name="adj" fmla="val 1000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fr-FR" sz="1600" b="1" kern="1200" dirty="0" smtClean="0">
              <a:latin typeface="Trebuchet MS" panose="020B0603020202020204" pitchFamily="34" charset="0"/>
              <a:cs typeface="Arial" pitchFamily="34" charset="0"/>
            </a:rPr>
            <a:t>1.</a:t>
          </a:r>
        </a:p>
        <a:p>
          <a:pPr lvl="0" algn="ctr" defTabSz="711200" rtl="0">
            <a:lnSpc>
              <a:spcPct val="90000"/>
            </a:lnSpc>
            <a:spcBef>
              <a:spcPct val="0"/>
            </a:spcBef>
            <a:spcAft>
              <a:spcPct val="35000"/>
            </a:spcAft>
          </a:pPr>
          <a:r>
            <a:rPr lang="fr-FR" sz="1600" b="1" kern="1200" dirty="0" smtClean="0">
              <a:latin typeface="Trebuchet MS" panose="020B0603020202020204" pitchFamily="34" charset="0"/>
              <a:cs typeface="Arial" pitchFamily="34" charset="0"/>
            </a:rPr>
            <a:t> </a:t>
          </a:r>
          <a:r>
            <a:rPr lang="en-US" sz="1600" b="1" i="0" kern="1200" dirty="0" smtClean="0">
              <a:latin typeface="Trebuchet MS" panose="020B0603020202020204" pitchFamily="34" charset="0"/>
            </a:rPr>
            <a:t>Update of the Commune plan</a:t>
          </a:r>
          <a:endParaRPr lang="fr-FR" sz="1600" b="1" kern="1200" dirty="0">
            <a:latin typeface="Trebuchet MS" panose="020B0603020202020204" pitchFamily="34" charset="0"/>
            <a:cs typeface="Arial" pitchFamily="34" charset="0"/>
          </a:endParaRPr>
        </a:p>
      </dsp:txBody>
      <dsp:txXfrm>
        <a:off x="105704" y="623065"/>
        <a:ext cx="1611521" cy="932111"/>
      </dsp:txXfrm>
    </dsp:sp>
    <dsp:sp modelId="{66E0579D-4D9B-411F-9451-53D749112D97}">
      <dsp:nvSpPr>
        <dsp:cNvPr id="0" name=""/>
        <dsp:cNvSpPr/>
      </dsp:nvSpPr>
      <dsp:spPr>
        <a:xfrm>
          <a:off x="1691326" y="329925"/>
          <a:ext cx="316386" cy="330259"/>
        </a:xfrm>
        <a:prstGeom prst="rightArrow">
          <a:avLst>
            <a:gd name="adj1" fmla="val 60000"/>
            <a:gd name="adj2" fmla="val 5000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fr-FR" sz="1400" b="1" kern="1200">
            <a:solidFill>
              <a:schemeClr val="tx1"/>
            </a:solidFill>
            <a:latin typeface="Trebuchet MS" panose="020B0603020202020204" pitchFamily="34" charset="0"/>
            <a:cs typeface="Arial" pitchFamily="34" charset="0"/>
          </a:endParaRPr>
        </a:p>
      </dsp:txBody>
      <dsp:txXfrm>
        <a:off x="1691326" y="395977"/>
        <a:ext cx="221470" cy="198155"/>
      </dsp:txXfrm>
    </dsp:sp>
    <dsp:sp modelId="{CBBD1D94-3CC7-4B60-A93D-0C29DBB39189}">
      <dsp:nvSpPr>
        <dsp:cNvPr id="0" name=""/>
        <dsp:cNvSpPr/>
      </dsp:nvSpPr>
      <dsp:spPr>
        <a:xfrm>
          <a:off x="2278901" y="0"/>
          <a:ext cx="1374441" cy="990109"/>
        </a:xfrm>
        <a:prstGeom prst="roundRect">
          <a:avLst>
            <a:gd name="adj" fmla="val 10000"/>
          </a:avLst>
        </a:prstGeom>
        <a:blipFill rotWithShape="1">
          <a:blip xmlns:r="http://schemas.openxmlformats.org/officeDocument/2006/relationships" r:embed="rId2">
            <a:duotone>
              <a:schemeClr val="accent1">
                <a:hueOff val="325043"/>
                <a:satOff val="-7694"/>
                <a:lumOff val="3322"/>
                <a:alphaOff val="0"/>
                <a:shade val="20000"/>
                <a:satMod val="200000"/>
              </a:schemeClr>
              <a:schemeClr val="accent1">
                <a:hueOff val="325043"/>
                <a:satOff val="-7694"/>
                <a:lumOff val="3322"/>
                <a:alphaOff val="0"/>
                <a:tint val="12000"/>
                <a:satMod val="190000"/>
              </a:schemeClr>
            </a:duotone>
          </a:blip>
          <a:stretch>
            <a:fillRect/>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2A3D360A-0E92-4E4D-9231-BD0B22927CF2}">
      <dsp:nvSpPr>
        <dsp:cNvPr id="0" name=""/>
        <dsp:cNvSpPr/>
      </dsp:nvSpPr>
      <dsp:spPr>
        <a:xfrm>
          <a:off x="2393530" y="594066"/>
          <a:ext cx="1592674" cy="990109"/>
        </a:xfrm>
        <a:prstGeom prst="roundRect">
          <a:avLst>
            <a:gd name="adj" fmla="val 10000"/>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fr-FR" sz="1600" b="1" kern="1200" dirty="0" smtClean="0">
              <a:latin typeface="Trebuchet MS" panose="020B0603020202020204" pitchFamily="34" charset="0"/>
              <a:cs typeface="Arial" pitchFamily="34" charset="0"/>
            </a:rPr>
            <a:t>2. </a:t>
          </a:r>
          <a:r>
            <a:rPr lang="fr-FR" sz="1800" b="1" kern="1200" dirty="0" smtClean="0"/>
            <a:t>Identification of </a:t>
          </a:r>
          <a:r>
            <a:rPr lang="fr-FR" sz="1800" b="1" kern="1200" dirty="0" err="1" smtClean="0"/>
            <a:t>taxpayers</a:t>
          </a:r>
          <a:endParaRPr lang="fr-FR" sz="1800" b="1" kern="1200" dirty="0">
            <a:latin typeface="Trebuchet MS" panose="020B0603020202020204" pitchFamily="34" charset="0"/>
            <a:cs typeface="Arial" pitchFamily="34" charset="0"/>
          </a:endParaRPr>
        </a:p>
      </dsp:txBody>
      <dsp:txXfrm>
        <a:off x="2422529" y="623065"/>
        <a:ext cx="1534676" cy="932111"/>
      </dsp:txXfrm>
    </dsp:sp>
    <dsp:sp modelId="{9D6D1AA1-4FFB-40B6-B910-FBF9C14F6C17}">
      <dsp:nvSpPr>
        <dsp:cNvPr id="0" name=""/>
        <dsp:cNvSpPr/>
      </dsp:nvSpPr>
      <dsp:spPr>
        <a:xfrm>
          <a:off x="3956280" y="329925"/>
          <a:ext cx="302938" cy="330259"/>
        </a:xfrm>
        <a:prstGeom prst="rightArrow">
          <a:avLst>
            <a:gd name="adj1" fmla="val 60000"/>
            <a:gd name="adj2" fmla="val 50000"/>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fr-FR" sz="1400" b="1" kern="1200">
            <a:solidFill>
              <a:schemeClr val="tx1"/>
            </a:solidFill>
            <a:latin typeface="Trebuchet MS" panose="020B0603020202020204" pitchFamily="34" charset="0"/>
            <a:cs typeface="Arial" pitchFamily="34" charset="0"/>
          </a:endParaRPr>
        </a:p>
      </dsp:txBody>
      <dsp:txXfrm>
        <a:off x="3956280" y="395977"/>
        <a:ext cx="212057" cy="198155"/>
      </dsp:txXfrm>
    </dsp:sp>
    <dsp:sp modelId="{4417905E-A013-480C-A875-4823C99B4904}">
      <dsp:nvSpPr>
        <dsp:cNvPr id="0" name=""/>
        <dsp:cNvSpPr/>
      </dsp:nvSpPr>
      <dsp:spPr>
        <a:xfrm>
          <a:off x="4518881" y="0"/>
          <a:ext cx="1374441" cy="990109"/>
        </a:xfrm>
        <a:prstGeom prst="roundRect">
          <a:avLst>
            <a:gd name="adj" fmla="val 10000"/>
          </a:avLst>
        </a:prstGeom>
        <a:blipFill rotWithShape="1">
          <a:blip xmlns:r="http://schemas.openxmlformats.org/officeDocument/2006/relationships" r:embed="rId3">
            <a:duotone>
              <a:schemeClr val="accent1">
                <a:hueOff val="650086"/>
                <a:satOff val="-15388"/>
                <a:lumOff val="6643"/>
                <a:alphaOff val="0"/>
                <a:shade val="20000"/>
                <a:satMod val="200000"/>
              </a:schemeClr>
              <a:schemeClr val="accent1">
                <a:hueOff val="650086"/>
                <a:satOff val="-15388"/>
                <a:lumOff val="6643"/>
                <a:alphaOff val="0"/>
                <a:tint val="12000"/>
                <a:satMod val="190000"/>
              </a:schemeClr>
            </a:duotone>
          </a:blip>
          <a:stretch>
            <a:fillRect/>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58E3648A-D285-4C0A-A2BE-CAFDAD2B836A}">
      <dsp:nvSpPr>
        <dsp:cNvPr id="0" name=""/>
        <dsp:cNvSpPr/>
      </dsp:nvSpPr>
      <dsp:spPr>
        <a:xfrm>
          <a:off x="4566121" y="594066"/>
          <a:ext cx="1727452" cy="990109"/>
        </a:xfrm>
        <a:prstGeom prst="roundRect">
          <a:avLst>
            <a:gd name="adj" fmla="val 10000"/>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fr-FR" sz="1400" b="1" kern="1200" dirty="0" smtClean="0">
              <a:latin typeface="Trebuchet MS" panose="020B0603020202020204" pitchFamily="34" charset="0"/>
              <a:cs typeface="Arial" pitchFamily="34" charset="0"/>
            </a:rPr>
            <a:t>3. </a:t>
          </a:r>
        </a:p>
        <a:p>
          <a:pPr lvl="0" algn="ctr" defTabSz="622300" rtl="0">
            <a:lnSpc>
              <a:spcPct val="90000"/>
            </a:lnSpc>
            <a:spcBef>
              <a:spcPct val="0"/>
            </a:spcBef>
            <a:spcAft>
              <a:spcPct val="35000"/>
            </a:spcAft>
          </a:pPr>
          <a:r>
            <a:rPr lang="fr-FR" sz="1600" b="1" kern="1200" dirty="0" smtClean="0"/>
            <a:t>Data </a:t>
          </a:r>
          <a:r>
            <a:rPr lang="fr-FR" sz="1600" b="1" kern="1200" dirty="0" err="1" smtClean="0"/>
            <a:t>processing</a:t>
          </a:r>
          <a:r>
            <a:rPr lang="fr-FR" sz="1600" b="1" kern="1200" dirty="0" smtClean="0"/>
            <a:t> and </a:t>
          </a:r>
          <a:r>
            <a:rPr lang="fr-FR" sz="1600" b="1" kern="1200" dirty="0" err="1" smtClean="0"/>
            <a:t>integration</a:t>
          </a:r>
          <a:endParaRPr lang="fr-FR" sz="1600" b="1" kern="1200" dirty="0">
            <a:latin typeface="Trebuchet MS" panose="020B0603020202020204" pitchFamily="34" charset="0"/>
            <a:cs typeface="Arial" pitchFamily="34" charset="0"/>
          </a:endParaRPr>
        </a:p>
      </dsp:txBody>
      <dsp:txXfrm>
        <a:off x="4595120" y="623065"/>
        <a:ext cx="1669454" cy="932111"/>
      </dsp:txXfrm>
    </dsp:sp>
    <dsp:sp modelId="{4F663D70-C499-48E8-870C-C80C8FF265B7}">
      <dsp:nvSpPr>
        <dsp:cNvPr id="0" name=""/>
        <dsp:cNvSpPr/>
      </dsp:nvSpPr>
      <dsp:spPr>
        <a:xfrm>
          <a:off x="6219847" y="329925"/>
          <a:ext cx="326524" cy="330259"/>
        </a:xfrm>
        <a:prstGeom prst="rightArrow">
          <a:avLst>
            <a:gd name="adj1" fmla="val 60000"/>
            <a:gd name="adj2" fmla="val 50000"/>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fr-FR" sz="1400" b="1" kern="1200">
            <a:solidFill>
              <a:schemeClr val="tx1"/>
            </a:solidFill>
            <a:latin typeface="Trebuchet MS" panose="020B0603020202020204" pitchFamily="34" charset="0"/>
            <a:cs typeface="Arial" pitchFamily="34" charset="0"/>
          </a:endParaRPr>
        </a:p>
      </dsp:txBody>
      <dsp:txXfrm>
        <a:off x="6219847" y="395977"/>
        <a:ext cx="228567" cy="198155"/>
      </dsp:txXfrm>
    </dsp:sp>
    <dsp:sp modelId="{F4FA033E-F9BD-432C-90DA-9AED59F706E1}">
      <dsp:nvSpPr>
        <dsp:cNvPr id="0" name=""/>
        <dsp:cNvSpPr/>
      </dsp:nvSpPr>
      <dsp:spPr>
        <a:xfrm>
          <a:off x="6826250" y="0"/>
          <a:ext cx="1374441" cy="990109"/>
        </a:xfrm>
        <a:prstGeom prst="roundRect">
          <a:avLst>
            <a:gd name="adj" fmla="val 10000"/>
          </a:avLst>
        </a:prstGeom>
        <a:blipFill rotWithShape="1">
          <a:blip xmlns:r="http://schemas.openxmlformats.org/officeDocument/2006/relationships" r:embed="rId4">
            <a:duotone>
              <a:schemeClr val="accent1">
                <a:hueOff val="975129"/>
                <a:satOff val="-23082"/>
                <a:lumOff val="9965"/>
                <a:alphaOff val="0"/>
                <a:shade val="20000"/>
                <a:satMod val="200000"/>
              </a:schemeClr>
              <a:schemeClr val="accent1">
                <a:hueOff val="975129"/>
                <a:satOff val="-23082"/>
                <a:lumOff val="9965"/>
                <a:alphaOff val="0"/>
                <a:tint val="12000"/>
                <a:satMod val="190000"/>
              </a:schemeClr>
            </a:duotone>
          </a:blip>
          <a:stretch>
            <a:fillRect/>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9D7DF048-C101-48D1-9A5A-85C6673326D3}">
      <dsp:nvSpPr>
        <dsp:cNvPr id="0" name=""/>
        <dsp:cNvSpPr/>
      </dsp:nvSpPr>
      <dsp:spPr>
        <a:xfrm>
          <a:off x="7049996" y="594066"/>
          <a:ext cx="1374441" cy="990109"/>
        </a:xfrm>
        <a:prstGeom prst="roundRect">
          <a:avLst>
            <a:gd name="adj" fmla="val 10000"/>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fr-FR" sz="1400" b="1" kern="1200" dirty="0" smtClean="0">
              <a:latin typeface="Trebuchet MS" panose="020B0603020202020204" pitchFamily="34" charset="0"/>
              <a:cs typeface="Arial" pitchFamily="34" charset="0"/>
            </a:rPr>
            <a:t>4. </a:t>
          </a:r>
        </a:p>
        <a:p>
          <a:pPr lvl="0" algn="ctr" defTabSz="622300" rtl="0">
            <a:lnSpc>
              <a:spcPct val="90000"/>
            </a:lnSpc>
            <a:spcBef>
              <a:spcPct val="0"/>
            </a:spcBef>
            <a:spcAft>
              <a:spcPct val="35000"/>
            </a:spcAft>
          </a:pPr>
          <a:r>
            <a:rPr lang="fr-FR" sz="1600" b="1" kern="1200" dirty="0" err="1" smtClean="0"/>
            <a:t>Deployment</a:t>
          </a:r>
          <a:r>
            <a:rPr lang="fr-FR" sz="1600" b="1" kern="1200" dirty="0" smtClean="0"/>
            <a:t> and Training</a:t>
          </a:r>
          <a:endParaRPr lang="fr-FR" sz="1600" b="1" kern="1200" dirty="0">
            <a:latin typeface="Trebuchet MS" panose="020B0603020202020204" pitchFamily="34" charset="0"/>
            <a:cs typeface="Arial" pitchFamily="34" charset="0"/>
          </a:endParaRPr>
        </a:p>
      </dsp:txBody>
      <dsp:txXfrm>
        <a:off x="7078995" y="623065"/>
        <a:ext cx="1316443" cy="93211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D7F7048-D348-49D4-AE46-7B484836E1B6}" type="datetimeFigureOut">
              <a:rPr lang="fr-FR" smtClean="0"/>
              <a:pPr/>
              <a:t>15/08/2023</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34F8515-0B84-40B2-87DF-E63AE44871CA}" type="slidenum">
              <a:rPr lang="fr-FR" smtClean="0"/>
              <a:pPr/>
              <a:t>‹N°›</a:t>
            </a:fld>
            <a:endParaRPr lang="fr-FR"/>
          </a:p>
        </p:txBody>
      </p:sp>
    </p:spTree>
    <p:extLst>
      <p:ext uri="{BB962C8B-B14F-4D97-AF65-F5344CB8AC3E}">
        <p14:creationId xmlns:p14="http://schemas.microsoft.com/office/powerpoint/2010/main" val="1895045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34F8515-0B84-40B2-87DF-E63AE44871CA}" type="slidenum">
              <a:rPr lang="fr-FR" smtClean="0"/>
              <a:pPr/>
              <a:t>11</a:t>
            </a:fld>
            <a:endParaRPr lang="fr-FR"/>
          </a:p>
        </p:txBody>
      </p:sp>
    </p:spTree>
    <p:extLst>
      <p:ext uri="{BB962C8B-B14F-4D97-AF65-F5344CB8AC3E}">
        <p14:creationId xmlns:p14="http://schemas.microsoft.com/office/powerpoint/2010/main" val="2637439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34F8515-0B84-40B2-87DF-E63AE44871CA}" type="slidenum">
              <a:rPr lang="fr-FR" smtClean="0"/>
              <a:pPr/>
              <a:t>20</a:t>
            </a:fld>
            <a:endParaRPr lang="fr-FR"/>
          </a:p>
        </p:txBody>
      </p:sp>
    </p:spTree>
    <p:extLst>
      <p:ext uri="{BB962C8B-B14F-4D97-AF65-F5344CB8AC3E}">
        <p14:creationId xmlns:p14="http://schemas.microsoft.com/office/powerpoint/2010/main" val="3144169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34F8515-0B84-40B2-87DF-E63AE44871CA}" type="slidenum">
              <a:rPr lang="fr-FR" smtClean="0"/>
              <a:pPr/>
              <a:t>21</a:t>
            </a:fld>
            <a:endParaRPr lang="fr-FR"/>
          </a:p>
        </p:txBody>
      </p:sp>
    </p:spTree>
    <p:extLst>
      <p:ext uri="{BB962C8B-B14F-4D97-AF65-F5344CB8AC3E}">
        <p14:creationId xmlns:p14="http://schemas.microsoft.com/office/powerpoint/2010/main" val="3758531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34F8515-0B84-40B2-87DF-E63AE44871CA}" type="slidenum">
              <a:rPr lang="fr-FR" smtClean="0"/>
              <a:pPr/>
              <a:t>22</a:t>
            </a:fld>
            <a:endParaRPr lang="fr-FR"/>
          </a:p>
        </p:txBody>
      </p:sp>
    </p:spTree>
    <p:extLst>
      <p:ext uri="{BB962C8B-B14F-4D97-AF65-F5344CB8AC3E}">
        <p14:creationId xmlns:p14="http://schemas.microsoft.com/office/powerpoint/2010/main" val="2159247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34F8515-0B84-40B2-87DF-E63AE44871CA}" type="slidenum">
              <a:rPr lang="fr-FR" smtClean="0"/>
              <a:pPr/>
              <a:t>23</a:t>
            </a:fld>
            <a:endParaRPr lang="fr-FR"/>
          </a:p>
        </p:txBody>
      </p:sp>
    </p:spTree>
    <p:extLst>
      <p:ext uri="{BB962C8B-B14F-4D97-AF65-F5344CB8AC3E}">
        <p14:creationId xmlns:p14="http://schemas.microsoft.com/office/powerpoint/2010/main" val="2686161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34F8515-0B84-40B2-87DF-E63AE44871CA}" type="slidenum">
              <a:rPr lang="fr-FR" smtClean="0"/>
              <a:pPr/>
              <a:t>24</a:t>
            </a:fld>
            <a:endParaRPr lang="fr-FR"/>
          </a:p>
        </p:txBody>
      </p:sp>
    </p:spTree>
    <p:extLst>
      <p:ext uri="{BB962C8B-B14F-4D97-AF65-F5344CB8AC3E}">
        <p14:creationId xmlns:p14="http://schemas.microsoft.com/office/powerpoint/2010/main" val="3824616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34F8515-0B84-40B2-87DF-E63AE44871CA}" type="slidenum">
              <a:rPr lang="fr-FR" smtClean="0"/>
              <a:pPr/>
              <a:t>25</a:t>
            </a:fld>
            <a:endParaRPr lang="fr-FR"/>
          </a:p>
        </p:txBody>
      </p:sp>
    </p:spTree>
    <p:extLst>
      <p:ext uri="{BB962C8B-B14F-4D97-AF65-F5344CB8AC3E}">
        <p14:creationId xmlns:p14="http://schemas.microsoft.com/office/powerpoint/2010/main" val="3848435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34F8515-0B84-40B2-87DF-E63AE44871CA}" type="slidenum">
              <a:rPr lang="fr-FR" smtClean="0"/>
              <a:pPr/>
              <a:t>12</a:t>
            </a:fld>
            <a:endParaRPr lang="fr-FR"/>
          </a:p>
        </p:txBody>
      </p:sp>
    </p:spTree>
    <p:extLst>
      <p:ext uri="{BB962C8B-B14F-4D97-AF65-F5344CB8AC3E}">
        <p14:creationId xmlns:p14="http://schemas.microsoft.com/office/powerpoint/2010/main" val="2852982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34F8515-0B84-40B2-87DF-E63AE44871CA}" type="slidenum">
              <a:rPr lang="fr-FR" smtClean="0"/>
              <a:pPr/>
              <a:t>13</a:t>
            </a:fld>
            <a:endParaRPr lang="fr-FR"/>
          </a:p>
        </p:txBody>
      </p:sp>
    </p:spTree>
    <p:extLst>
      <p:ext uri="{BB962C8B-B14F-4D97-AF65-F5344CB8AC3E}">
        <p14:creationId xmlns:p14="http://schemas.microsoft.com/office/powerpoint/2010/main" val="4094260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34F8515-0B84-40B2-87DF-E63AE44871CA}" type="slidenum">
              <a:rPr lang="fr-FR" smtClean="0"/>
              <a:pPr/>
              <a:t>14</a:t>
            </a:fld>
            <a:endParaRPr lang="fr-FR"/>
          </a:p>
        </p:txBody>
      </p:sp>
    </p:spTree>
    <p:extLst>
      <p:ext uri="{BB962C8B-B14F-4D97-AF65-F5344CB8AC3E}">
        <p14:creationId xmlns:p14="http://schemas.microsoft.com/office/powerpoint/2010/main" val="1796889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34F8515-0B84-40B2-87DF-E63AE44871CA}" type="slidenum">
              <a:rPr lang="fr-FR" smtClean="0"/>
              <a:pPr/>
              <a:t>15</a:t>
            </a:fld>
            <a:endParaRPr lang="fr-FR"/>
          </a:p>
        </p:txBody>
      </p:sp>
    </p:spTree>
    <p:extLst>
      <p:ext uri="{BB962C8B-B14F-4D97-AF65-F5344CB8AC3E}">
        <p14:creationId xmlns:p14="http://schemas.microsoft.com/office/powerpoint/2010/main" val="2409349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34F8515-0B84-40B2-87DF-E63AE44871CA}" type="slidenum">
              <a:rPr lang="fr-FR" smtClean="0"/>
              <a:pPr/>
              <a:t>16</a:t>
            </a:fld>
            <a:endParaRPr lang="fr-FR"/>
          </a:p>
        </p:txBody>
      </p:sp>
    </p:spTree>
    <p:extLst>
      <p:ext uri="{BB962C8B-B14F-4D97-AF65-F5344CB8AC3E}">
        <p14:creationId xmlns:p14="http://schemas.microsoft.com/office/powerpoint/2010/main" val="37223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34F8515-0B84-40B2-87DF-E63AE44871CA}" type="slidenum">
              <a:rPr lang="fr-FR" smtClean="0"/>
              <a:pPr/>
              <a:t>17</a:t>
            </a:fld>
            <a:endParaRPr lang="fr-FR"/>
          </a:p>
        </p:txBody>
      </p:sp>
    </p:spTree>
    <p:extLst>
      <p:ext uri="{BB962C8B-B14F-4D97-AF65-F5344CB8AC3E}">
        <p14:creationId xmlns:p14="http://schemas.microsoft.com/office/powerpoint/2010/main" val="1460256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34F8515-0B84-40B2-87DF-E63AE44871CA}" type="slidenum">
              <a:rPr lang="fr-FR" smtClean="0"/>
              <a:pPr/>
              <a:t>18</a:t>
            </a:fld>
            <a:endParaRPr lang="fr-FR"/>
          </a:p>
        </p:txBody>
      </p:sp>
    </p:spTree>
    <p:extLst>
      <p:ext uri="{BB962C8B-B14F-4D97-AF65-F5344CB8AC3E}">
        <p14:creationId xmlns:p14="http://schemas.microsoft.com/office/powerpoint/2010/main" val="3441540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34F8515-0B84-40B2-87DF-E63AE44871CA}" type="slidenum">
              <a:rPr lang="fr-FR" smtClean="0"/>
              <a:pPr/>
              <a:t>19</a:t>
            </a:fld>
            <a:endParaRPr lang="fr-FR"/>
          </a:p>
        </p:txBody>
      </p:sp>
    </p:spTree>
    <p:extLst>
      <p:ext uri="{BB962C8B-B14F-4D97-AF65-F5344CB8AC3E}">
        <p14:creationId xmlns:p14="http://schemas.microsoft.com/office/powerpoint/2010/main" val="3993803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r-FR"/>
              <a:t>Modifiez le style du titre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F32DF09E-2E99-4187-A08E-CEBF6637A11D}" type="datetime1">
              <a:rPr lang="fr-FR" smtClean="0"/>
              <a:pPr/>
              <a:t>15/08/2023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7C4765D-26B1-4EAB-876B-75EF37149BFC}" type="slidenum">
              <a:rPr lang="fr-FR" smtClean="0"/>
              <a:pPr/>
              <a:t>‹N°›</a:t>
            </a:fld>
            <a:endParaRPr lang="fr-F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9270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51EB2FF-8245-4BC9-B86A-A22D66D2E471}" type="datetime1">
              <a:rPr lang="fr-FR" smtClean="0"/>
              <a:pPr/>
              <a:t>15/08/2023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7C4765D-26B1-4EAB-876B-75EF37149BFC}" type="slidenum">
              <a:rPr lang="fr-FR" smtClean="0"/>
              <a:pPr/>
              <a:t>‹N°›</a:t>
            </a:fld>
            <a:endParaRPr lang="fr-FR"/>
          </a:p>
        </p:txBody>
      </p:sp>
    </p:spTree>
    <p:extLst>
      <p:ext uri="{BB962C8B-B14F-4D97-AF65-F5344CB8AC3E}">
        <p14:creationId xmlns:p14="http://schemas.microsoft.com/office/powerpoint/2010/main" val="1787244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8E58674-E819-4360-9DF1-26EDB06E11D9}" type="datetime1">
              <a:rPr lang="fr-FR" smtClean="0"/>
              <a:pPr/>
              <a:t>15/08/2023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7C4765D-26B1-4EAB-876B-75EF37149BFC}" type="slidenum">
              <a:rPr lang="fr-FR" smtClean="0"/>
              <a:pPr/>
              <a:t>‹N°›</a:t>
            </a:fld>
            <a:endParaRPr lang="fr-FR"/>
          </a:p>
        </p:txBody>
      </p:sp>
    </p:spTree>
    <p:extLst>
      <p:ext uri="{BB962C8B-B14F-4D97-AF65-F5344CB8AC3E}">
        <p14:creationId xmlns:p14="http://schemas.microsoft.com/office/powerpoint/2010/main" val="2148393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A64AED2-C825-4C74-A62B-F3F55854122E}" type="datetime1">
              <a:rPr lang="fr-FR" smtClean="0"/>
              <a:pPr/>
              <a:t>15/08/2023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7C4765D-26B1-4EAB-876B-75EF37149BFC}" type="slidenum">
              <a:rPr lang="fr-FR" smtClean="0"/>
              <a:pPr/>
              <a:t>‹N°›</a:t>
            </a:fld>
            <a:endParaRPr lang="fr-FR"/>
          </a:p>
        </p:txBody>
      </p:sp>
    </p:spTree>
    <p:extLst>
      <p:ext uri="{BB962C8B-B14F-4D97-AF65-F5344CB8AC3E}">
        <p14:creationId xmlns:p14="http://schemas.microsoft.com/office/powerpoint/2010/main" val="4032490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8CE4B13D-7432-4ECF-B44C-CB0D9214C876}" type="datetime1">
              <a:rPr lang="fr-FR" smtClean="0"/>
              <a:pPr/>
              <a:t>15/08/2023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7C4765D-26B1-4EAB-876B-75EF37149BFC}" type="slidenum">
              <a:rPr lang="fr-FR" smtClean="0"/>
              <a:pPr/>
              <a:t>‹N°›</a:t>
            </a:fld>
            <a:endParaRPr lang="fr-F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5787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fr-FR"/>
              <a:t>Modifiez le style du titre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D821A7D-BC97-48D3-BB52-5EA9CE05CEDB}" type="datetime1">
              <a:rPr lang="fr-FR" smtClean="0"/>
              <a:pPr/>
              <a:t>15/08/2023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7C4765D-26B1-4EAB-876B-75EF37149BFC}" type="slidenum">
              <a:rPr lang="fr-FR" smtClean="0"/>
              <a:pPr/>
              <a:t>‹N°›</a:t>
            </a:fld>
            <a:endParaRPr lang="fr-FR"/>
          </a:p>
        </p:txBody>
      </p:sp>
    </p:spTree>
    <p:extLst>
      <p:ext uri="{BB962C8B-B14F-4D97-AF65-F5344CB8AC3E}">
        <p14:creationId xmlns:p14="http://schemas.microsoft.com/office/powerpoint/2010/main" val="3774121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fr-FR"/>
              <a:t>Modifiez le style du titre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097280" y="2582334"/>
            <a:ext cx="4937760" cy="33782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217920" y="2582334"/>
            <a:ext cx="4937760" cy="33782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E9A10A69-C34A-4B73-8D03-46A5F4A95C29}" type="datetime1">
              <a:rPr lang="fr-FR" smtClean="0"/>
              <a:pPr/>
              <a:t>15/08/2023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37C4765D-26B1-4EAB-876B-75EF37149BFC}" type="slidenum">
              <a:rPr lang="fr-FR" smtClean="0"/>
              <a:pPr/>
              <a:t>‹N°›</a:t>
            </a:fld>
            <a:endParaRPr lang="fr-FR"/>
          </a:p>
        </p:txBody>
      </p:sp>
    </p:spTree>
    <p:extLst>
      <p:ext uri="{BB962C8B-B14F-4D97-AF65-F5344CB8AC3E}">
        <p14:creationId xmlns:p14="http://schemas.microsoft.com/office/powerpoint/2010/main" val="1197358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5F92AB69-10C8-4FBE-8AA7-8905312D4F5F}" type="datetime1">
              <a:rPr lang="fr-FR" smtClean="0"/>
              <a:pPr/>
              <a:t>15/08/2023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37C4765D-26B1-4EAB-876B-75EF37149BFC}" type="slidenum">
              <a:rPr lang="fr-FR" smtClean="0"/>
              <a:pPr/>
              <a:t>‹N°›</a:t>
            </a:fld>
            <a:endParaRPr lang="fr-FR"/>
          </a:p>
        </p:txBody>
      </p:sp>
    </p:spTree>
    <p:extLst>
      <p:ext uri="{BB962C8B-B14F-4D97-AF65-F5344CB8AC3E}">
        <p14:creationId xmlns:p14="http://schemas.microsoft.com/office/powerpoint/2010/main" val="642825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272F843-C6DC-4C1B-A439-150969A65BBC}" type="datetime1">
              <a:rPr lang="fr-FR" smtClean="0"/>
              <a:pPr/>
              <a:t>15/08/2023</a:t>
            </a:fld>
            <a:endParaRPr lang="fr-F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r-FR"/>
          </a:p>
        </p:txBody>
      </p:sp>
      <p:sp>
        <p:nvSpPr>
          <p:cNvPr id="9" name="Slide Number Placeholder 8"/>
          <p:cNvSpPr>
            <a:spLocks noGrp="1"/>
          </p:cNvSpPr>
          <p:nvPr>
            <p:ph type="sldNum" sz="quarter" idx="12"/>
          </p:nvPr>
        </p:nvSpPr>
        <p:spPr/>
        <p:txBody>
          <a:bodyPr/>
          <a:lstStyle/>
          <a:p>
            <a:fld id="{37C4765D-26B1-4EAB-876B-75EF37149BFC}" type="slidenum">
              <a:rPr lang="fr-FR" smtClean="0"/>
              <a:pPr/>
              <a:t>‹N°›</a:t>
            </a:fld>
            <a:endParaRPr lang="fr-FR"/>
          </a:p>
        </p:txBody>
      </p:sp>
    </p:spTree>
    <p:extLst>
      <p:ext uri="{BB962C8B-B14F-4D97-AF65-F5344CB8AC3E}">
        <p14:creationId xmlns:p14="http://schemas.microsoft.com/office/powerpoint/2010/main" val="3518502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fr-FR"/>
              <a:t>Modifiez le style du titre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1E4E6C0-6719-4746-8D4B-4E0FEF033D62}" type="datetime1">
              <a:rPr lang="fr-FR" smtClean="0"/>
              <a:pPr/>
              <a:t>15/08/2023</a:t>
            </a:fld>
            <a:endParaRPr lang="fr-F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fr-F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7C4765D-26B1-4EAB-876B-75EF37149BFC}" type="slidenum">
              <a:rPr lang="fr-FR" smtClean="0"/>
              <a:pPr/>
              <a:t>‹N°›</a:t>
            </a:fld>
            <a:endParaRPr lang="fr-FR"/>
          </a:p>
        </p:txBody>
      </p:sp>
    </p:spTree>
    <p:extLst>
      <p:ext uri="{BB962C8B-B14F-4D97-AF65-F5344CB8AC3E}">
        <p14:creationId xmlns:p14="http://schemas.microsoft.com/office/powerpoint/2010/main" val="3422077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12BAE2D4-9C17-456A-8B7C-7C7D312DF52E}" type="datetime1">
              <a:rPr lang="fr-FR" smtClean="0"/>
              <a:pPr/>
              <a:t>15/08/2023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7C4765D-26B1-4EAB-876B-75EF37149BFC}" type="slidenum">
              <a:rPr lang="fr-FR" smtClean="0"/>
              <a:pPr/>
              <a:t>‹N°›</a:t>
            </a:fld>
            <a:endParaRPr lang="fr-FR"/>
          </a:p>
        </p:txBody>
      </p:sp>
    </p:spTree>
    <p:extLst>
      <p:ext uri="{BB962C8B-B14F-4D97-AF65-F5344CB8AC3E}">
        <p14:creationId xmlns:p14="http://schemas.microsoft.com/office/powerpoint/2010/main" val="3234775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924F8A9-CFDE-43B1-86F7-F4F01B1136E6}" type="datetime1">
              <a:rPr lang="fr-FR" smtClean="0"/>
              <a:pPr/>
              <a:t>15/08/2023</a:t>
            </a:fld>
            <a:endParaRPr lang="fr-F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r-F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7C4765D-26B1-4EAB-876B-75EF37149BFC}" type="slidenum">
              <a:rPr lang="fr-FR" smtClean="0"/>
              <a:pPr/>
              <a:t>‹N°›</a:t>
            </a:fld>
            <a:endParaRPr lang="fr-F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150153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0.tmp"/></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37C4765D-26B1-4EAB-876B-75EF37149BFC}" type="slidenum">
              <a:rPr lang="fr-FR" sz="1800" b="1" smtClean="0"/>
              <a:pPr/>
              <a:t>1</a:t>
            </a:fld>
            <a:endParaRPr lang="fr-FR" sz="1800" b="1" dirty="0"/>
          </a:p>
        </p:txBody>
      </p:sp>
      <p:pic>
        <p:nvPicPr>
          <p:cNvPr id="22" name="Picture 2" descr="https://ggim.un.org/assets/img/sliders/ggim/UN-GGIM-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6250" cy="47625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408752" y="207574"/>
            <a:ext cx="1127232" cy="369332"/>
          </a:xfrm>
          <a:prstGeom prst="rect">
            <a:avLst/>
          </a:prstGeom>
        </p:spPr>
        <p:txBody>
          <a:bodyPr wrap="none">
            <a:spAutoFit/>
          </a:bodyPr>
          <a:lstStyle/>
          <a:p>
            <a:r>
              <a:rPr lang="en-US" b="1" dirty="0">
                <a:latin typeface="Trebuchet MS" panose="020B0603020202020204" pitchFamily="34" charset="0"/>
              </a:rPr>
              <a:t>UN-GGIM</a:t>
            </a:r>
            <a:endParaRPr lang="fr-FR" dirty="0">
              <a:latin typeface="Trebuchet MS" panose="020B0603020202020204" pitchFamily="34" charset="0"/>
            </a:endParaRPr>
          </a:p>
        </p:txBody>
      </p:sp>
      <p:sp>
        <p:nvSpPr>
          <p:cNvPr id="24" name="Rectangle 23"/>
          <p:cNvSpPr/>
          <p:nvPr/>
        </p:nvSpPr>
        <p:spPr>
          <a:xfrm>
            <a:off x="2340323" y="104721"/>
            <a:ext cx="7655324" cy="584775"/>
          </a:xfrm>
          <a:prstGeom prst="rect">
            <a:avLst/>
          </a:prstGeom>
        </p:spPr>
        <p:txBody>
          <a:bodyPr wrap="square">
            <a:spAutoFit/>
          </a:bodyPr>
          <a:lstStyle/>
          <a:p>
            <a:pPr algn="ctr"/>
            <a:r>
              <a:rPr lang="en-US" sz="1600" b="1" dirty="0">
                <a:latin typeface="Trebuchet MS" panose="020B0603020202020204" pitchFamily="34" charset="0"/>
              </a:rPr>
              <a:t>Eighth Session of the United Nations Global Geospatial Information Management for Africa (UN-GGIM: Africa</a:t>
            </a:r>
            <a:r>
              <a:rPr lang="en-US" sz="1600" b="1" dirty="0" smtClean="0">
                <a:latin typeface="Trebuchet MS" panose="020B0603020202020204" pitchFamily="34" charset="0"/>
              </a:rPr>
              <a:t>). </a:t>
            </a:r>
            <a:endParaRPr lang="fr-FR" sz="1600" b="1" dirty="0">
              <a:latin typeface="Trebuchet MS" panose="020B0603020202020204" pitchFamily="34" charset="0"/>
            </a:endParaRPr>
          </a:p>
        </p:txBody>
      </p:sp>
      <p:sp>
        <p:nvSpPr>
          <p:cNvPr id="25" name="Rectangle 24"/>
          <p:cNvSpPr/>
          <p:nvPr/>
        </p:nvSpPr>
        <p:spPr>
          <a:xfrm>
            <a:off x="131905" y="5897091"/>
            <a:ext cx="5292796" cy="369332"/>
          </a:xfrm>
          <a:prstGeom prst="rect">
            <a:avLst/>
          </a:prstGeom>
        </p:spPr>
        <p:txBody>
          <a:bodyPr wrap="none">
            <a:spAutoFit/>
          </a:bodyPr>
          <a:lstStyle/>
          <a:p>
            <a:r>
              <a:rPr lang="en-US" b="1" dirty="0" smtClean="0">
                <a:latin typeface="Trebuchet MS" panose="020B0603020202020204" pitchFamily="34" charset="0"/>
              </a:rPr>
              <a:t>14 - 18 </a:t>
            </a:r>
            <a:r>
              <a:rPr lang="en-US" b="1" dirty="0">
                <a:latin typeface="Trebuchet MS" panose="020B0603020202020204" pitchFamily="34" charset="0"/>
              </a:rPr>
              <a:t>August 2023, Cape Town, South Africa </a:t>
            </a:r>
            <a:endParaRPr lang="fr-FR" dirty="0">
              <a:latin typeface="Trebuchet MS" panose="020B0603020202020204" pitchFamily="34" charset="0"/>
            </a:endParaRPr>
          </a:p>
        </p:txBody>
      </p:sp>
      <p:pic>
        <p:nvPicPr>
          <p:cNvPr id="26" name="Image 25"/>
          <p:cNvPicPr>
            <a:picLocks noChangeAspect="1"/>
          </p:cNvPicPr>
          <p:nvPr/>
        </p:nvPicPr>
        <p:blipFill>
          <a:blip r:embed="rId3"/>
          <a:stretch>
            <a:fillRect/>
          </a:stretch>
        </p:blipFill>
        <p:spPr>
          <a:xfrm>
            <a:off x="5461736" y="952480"/>
            <a:ext cx="6633919" cy="4564228"/>
          </a:xfrm>
          <a:prstGeom prst="rect">
            <a:avLst/>
          </a:prstGeom>
        </p:spPr>
      </p:pic>
      <p:pic>
        <p:nvPicPr>
          <p:cNvPr id="27" name="Image 26"/>
          <p:cNvPicPr>
            <a:picLocks noChangeAspect="1"/>
          </p:cNvPicPr>
          <p:nvPr/>
        </p:nvPicPr>
        <p:blipFill>
          <a:blip r:embed="rId4"/>
          <a:stretch>
            <a:fillRect/>
          </a:stretch>
        </p:blipFill>
        <p:spPr>
          <a:xfrm>
            <a:off x="5461736" y="5493220"/>
            <a:ext cx="6633919" cy="807743"/>
          </a:xfrm>
          <a:prstGeom prst="rect">
            <a:avLst/>
          </a:prstGeom>
        </p:spPr>
      </p:pic>
      <p:pic>
        <p:nvPicPr>
          <p:cNvPr id="28" name="Imag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4524" y="0"/>
            <a:ext cx="767476" cy="750863"/>
          </a:xfrm>
          <a:prstGeom prst="rect">
            <a:avLst/>
          </a:prstGeom>
        </p:spPr>
      </p:pic>
      <p:sp>
        <p:nvSpPr>
          <p:cNvPr id="31" name="Rectangle 30"/>
          <p:cNvSpPr/>
          <p:nvPr/>
        </p:nvSpPr>
        <p:spPr>
          <a:xfrm>
            <a:off x="131905" y="4084393"/>
            <a:ext cx="5064843" cy="1615827"/>
          </a:xfrm>
          <a:prstGeom prst="rect">
            <a:avLst/>
          </a:prstGeom>
        </p:spPr>
        <p:txBody>
          <a:bodyPr wrap="square">
            <a:spAutoFit/>
          </a:bodyPr>
          <a:lstStyle/>
          <a:p>
            <a:pPr>
              <a:lnSpc>
                <a:spcPct val="150000"/>
              </a:lnSpc>
              <a:spcBef>
                <a:spcPct val="0"/>
              </a:spcBef>
            </a:pPr>
            <a:r>
              <a:rPr lang="en-US" altLang="en-US" b="1" dirty="0">
                <a:latin typeface="Trebuchet MS" panose="020B0603020202020204" pitchFamily="34" charset="0"/>
              </a:rPr>
              <a:t>Dr</a:t>
            </a:r>
            <a:r>
              <a:rPr lang="en-US" altLang="en-US" b="1" dirty="0" smtClean="0">
                <a:latin typeface="Trebuchet MS" panose="020B0603020202020204" pitchFamily="34" charset="0"/>
              </a:rPr>
              <a:t>. </a:t>
            </a:r>
            <a:r>
              <a:rPr lang="en-US" altLang="en-US" b="1" dirty="0">
                <a:latin typeface="Trebuchet MS" panose="020B0603020202020204" pitchFamily="34" charset="0"/>
              </a:rPr>
              <a:t>Edouard FONH-GBEI </a:t>
            </a:r>
          </a:p>
          <a:p>
            <a:pPr>
              <a:spcBef>
                <a:spcPct val="0"/>
              </a:spcBef>
            </a:pPr>
            <a:r>
              <a:rPr lang="en-US" altLang="en-US" b="1" dirty="0">
                <a:latin typeface="Trebuchet MS" panose="020B0603020202020204" pitchFamily="34" charset="0"/>
              </a:rPr>
              <a:t>CEO of CNTIG and General </a:t>
            </a:r>
          </a:p>
          <a:p>
            <a:pPr>
              <a:spcBef>
                <a:spcPct val="0"/>
              </a:spcBef>
            </a:pPr>
            <a:r>
              <a:rPr lang="en-US" altLang="en-US" b="1" dirty="0">
                <a:latin typeface="Trebuchet MS" panose="020B0603020202020204" pitchFamily="34" charset="0"/>
              </a:rPr>
              <a:t>Secretary of the National Committee for Remote Sensing and Geographical Information.  Ivory Coast, Africa</a:t>
            </a:r>
          </a:p>
        </p:txBody>
      </p:sp>
      <p:sp>
        <p:nvSpPr>
          <p:cNvPr id="32" name="Titre 5"/>
          <p:cNvSpPr txBox="1">
            <a:spLocks/>
          </p:cNvSpPr>
          <p:nvPr/>
        </p:nvSpPr>
        <p:spPr>
          <a:xfrm>
            <a:off x="131905" y="1003053"/>
            <a:ext cx="5329831" cy="2554537"/>
          </a:xfrm>
          <a:prstGeom prst="rect">
            <a:avLst/>
          </a:prstGeom>
        </p:spPr>
        <p:txBody>
          <a:bodyPr vert="horz" wrap="square" lIns="91431" tIns="45716" rIns="91431" bIns="45716" rtlCol="0" anchor="ctr">
            <a:spAutoFit/>
          </a:bodyPr>
          <a:lstStyle>
            <a:lvl1pPr algn="ctr" defTabSz="914400" rtl="0" eaLnBrk="1" latinLnBrk="0" hangingPunct="1">
              <a:spcBef>
                <a:spcPct val="0"/>
              </a:spcBef>
              <a:buNone/>
              <a:defRPr lang="zh-CN" altLang="en-US" sz="4800" b="1" kern="1200">
                <a:solidFill>
                  <a:schemeClr val="tx1"/>
                </a:solidFill>
                <a:effectLst/>
                <a:latin typeface="+mj-lt"/>
                <a:ea typeface="+mn-ea"/>
                <a:cs typeface="Times New Roman" panose="02020603050405020304" pitchFamily="18" charset="0"/>
              </a:defRPr>
            </a:lvl1pPr>
          </a:lstStyle>
          <a:p>
            <a:pPr algn="l"/>
            <a:r>
              <a:rPr lang="en-US" sz="3200" dirty="0">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Geospatial value to the economy and integration for tomorrow: </a:t>
            </a:r>
            <a:r>
              <a:rPr lang="en-US" sz="3200" i="1" dirty="0">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Return of experience from Ivory Coast</a:t>
            </a:r>
            <a:r>
              <a:rPr lang="en-US" sz="3200" i="1" dirty="0" smtClean="0">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a:t>
            </a:r>
          </a:p>
        </p:txBody>
      </p:sp>
    </p:spTree>
    <p:extLst>
      <p:ext uri="{BB962C8B-B14F-4D97-AF65-F5344CB8AC3E}">
        <p14:creationId xmlns:p14="http://schemas.microsoft.com/office/powerpoint/2010/main" val="35279127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37C4765D-26B1-4EAB-876B-75EF37149BFC}" type="slidenum">
              <a:rPr lang="fr-FR" sz="1800" b="1" smtClean="0"/>
              <a:pPr/>
              <a:t>10</a:t>
            </a:fld>
            <a:endParaRPr lang="fr-FR" sz="1800" b="1"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31834" y="-42857"/>
            <a:ext cx="960166" cy="939383"/>
          </a:xfrm>
          <a:prstGeom prst="rect">
            <a:avLst/>
          </a:prstGeom>
        </p:spPr>
      </p:pic>
      <p:sp>
        <p:nvSpPr>
          <p:cNvPr id="8" name="Titre 2"/>
          <p:cNvSpPr txBox="1">
            <a:spLocks/>
          </p:cNvSpPr>
          <p:nvPr/>
        </p:nvSpPr>
        <p:spPr>
          <a:xfrm>
            <a:off x="467303" y="213890"/>
            <a:ext cx="9433155" cy="654908"/>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fr-FR" sz="2200" b="1" dirty="0" smtClean="0">
                <a:solidFill>
                  <a:schemeClr val="tx1"/>
                </a:solidFill>
                <a:latin typeface="Trebuchet MS" panose="020B0603020202020204" pitchFamily="34" charset="0"/>
                <a:ea typeface="+mn-ea"/>
                <a:cs typeface="Arial" panose="020B0604020202020204" pitchFamily="34" charset="0"/>
              </a:rPr>
              <a:t>5. E-COMMUNE</a:t>
            </a:r>
            <a:r>
              <a:rPr lang="fr-FR" sz="2200" b="1" dirty="0">
                <a:solidFill>
                  <a:schemeClr val="tx1"/>
                </a:solidFill>
                <a:latin typeface="Trebuchet MS" panose="020B0603020202020204" pitchFamily="34" charset="0"/>
                <a:ea typeface="+mn-ea"/>
                <a:cs typeface="Arial" panose="020B0604020202020204" pitchFamily="34" charset="0"/>
              </a:rPr>
              <a:t>: An Integrated system for </a:t>
            </a:r>
            <a:r>
              <a:rPr lang="fr-FR" sz="2200" b="1" dirty="0" err="1">
                <a:solidFill>
                  <a:schemeClr val="tx1"/>
                </a:solidFill>
                <a:latin typeface="Trebuchet MS" panose="020B0603020202020204" pitchFamily="34" charset="0"/>
                <a:ea typeface="+mn-ea"/>
                <a:cs typeface="Arial" panose="020B0604020202020204" pitchFamily="34" charset="0"/>
              </a:rPr>
              <a:t>cadaster</a:t>
            </a:r>
            <a:r>
              <a:rPr lang="fr-FR" sz="2200" b="1" dirty="0">
                <a:solidFill>
                  <a:schemeClr val="tx1"/>
                </a:solidFill>
                <a:latin typeface="Trebuchet MS" panose="020B0603020202020204" pitchFamily="34" charset="0"/>
                <a:ea typeface="+mn-ea"/>
                <a:cs typeface="Arial" panose="020B0604020202020204" pitchFamily="34" charset="0"/>
              </a:rPr>
              <a:t>, taxation and </a:t>
            </a:r>
            <a:r>
              <a:rPr lang="fr-FR" sz="2200" b="1" dirty="0" err="1">
                <a:solidFill>
                  <a:schemeClr val="tx1"/>
                </a:solidFill>
                <a:latin typeface="Trebuchet MS" panose="020B0603020202020204" pitchFamily="34" charset="0"/>
                <a:ea typeface="+mn-ea"/>
                <a:cs typeface="Arial" panose="020B0604020202020204" pitchFamily="34" charset="0"/>
              </a:rPr>
              <a:t>mobilization</a:t>
            </a:r>
            <a:r>
              <a:rPr lang="fr-FR" sz="2200" b="1" dirty="0">
                <a:solidFill>
                  <a:schemeClr val="tx1"/>
                </a:solidFill>
                <a:latin typeface="Trebuchet MS" panose="020B0603020202020204" pitchFamily="34" charset="0"/>
                <a:ea typeface="+mn-ea"/>
                <a:cs typeface="Arial" panose="020B0604020202020204" pitchFamily="34" charset="0"/>
              </a:rPr>
              <a:t> system </a:t>
            </a:r>
          </a:p>
        </p:txBody>
      </p:sp>
      <p:sp>
        <p:nvSpPr>
          <p:cNvPr id="9" name="Rectangle 8"/>
          <p:cNvSpPr/>
          <p:nvPr/>
        </p:nvSpPr>
        <p:spPr>
          <a:xfrm>
            <a:off x="544750" y="1010306"/>
            <a:ext cx="5903021" cy="497508"/>
          </a:xfrm>
          <a:prstGeom prst="rect">
            <a:avLst/>
          </a:prstGeom>
        </p:spPr>
        <p:txBody>
          <a:bodyPr wrap="square">
            <a:spAutoFit/>
          </a:bodyPr>
          <a:lstStyle/>
          <a:p>
            <a:pPr algn="just">
              <a:lnSpc>
                <a:spcPct val="150000"/>
              </a:lnSpc>
            </a:pPr>
            <a:r>
              <a:rPr lang="en-US" sz="2000" b="1" dirty="0">
                <a:solidFill>
                  <a:srgbClr val="FF0000"/>
                </a:solidFill>
                <a:latin typeface="Trebuchet MS" panose="020B0603020202020204" pitchFamily="34" charset="0"/>
                <a:cs typeface="Arial" panose="020B0604020202020204" pitchFamily="34" charset="0"/>
              </a:rPr>
              <a:t>MOBILE </a:t>
            </a:r>
            <a:r>
              <a:rPr lang="en-US" sz="2000" b="1" dirty="0" smtClean="0">
                <a:solidFill>
                  <a:srgbClr val="FF0000"/>
                </a:solidFill>
                <a:latin typeface="Trebuchet MS" panose="020B0603020202020204" pitchFamily="34" charset="0"/>
                <a:cs typeface="Arial" panose="020B0604020202020204" pitchFamily="34" charset="0"/>
              </a:rPr>
              <a:t>VERSION : ELECTRONIC TAX PAYMENT</a:t>
            </a:r>
            <a:endParaRPr lang="en-US" sz="2000" b="1" dirty="0">
              <a:solidFill>
                <a:srgbClr val="FF0000"/>
              </a:solidFill>
              <a:latin typeface="Trebuchet MS" panose="020B0603020202020204" pitchFamily="34" charset="0"/>
              <a:cs typeface="Arial" panose="020B0604020202020204" pitchFamily="34" charset="0"/>
            </a:endParaRPr>
          </a:p>
        </p:txBody>
      </p:sp>
      <p:sp>
        <p:nvSpPr>
          <p:cNvPr id="12" name="内容占位符 4"/>
          <p:cNvSpPr txBox="1">
            <a:spLocks/>
          </p:cNvSpPr>
          <p:nvPr/>
        </p:nvSpPr>
        <p:spPr>
          <a:xfrm>
            <a:off x="544750" y="1625621"/>
            <a:ext cx="5930981" cy="3384376"/>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lnSpc>
                <a:spcPct val="150000"/>
              </a:lnSpc>
              <a:buClrTx/>
              <a:buFont typeface="Arial" panose="020B0604020202020204" pitchFamily="34" charset="0"/>
              <a:buChar char="•"/>
            </a:pPr>
            <a:r>
              <a:rPr lang="en-US" altLang="zh-CN" sz="1800" dirty="0" smtClean="0">
                <a:solidFill>
                  <a:schemeClr val="tx1"/>
                </a:solidFill>
                <a:latin typeface="Trebuchet MS" panose="020B0603020202020204" pitchFamily="34" charset="0"/>
                <a:cs typeface="Arial" panose="020B0604020202020204" pitchFamily="34" charset="0"/>
              </a:rPr>
              <a:t>a mobile version of the e-commune solution which allows the collection of taxes electronically has been developed ;</a:t>
            </a:r>
          </a:p>
          <a:p>
            <a:pPr algn="just">
              <a:lnSpc>
                <a:spcPct val="160000"/>
              </a:lnSpc>
              <a:buClrTx/>
              <a:buFont typeface="Arial" panose="020B0604020202020204" pitchFamily="34" charset="0"/>
              <a:buChar char="•"/>
            </a:pPr>
            <a:r>
              <a:rPr lang="en-US" sz="1800" dirty="0" smtClean="0">
                <a:solidFill>
                  <a:schemeClr val="tx1"/>
                </a:solidFill>
                <a:latin typeface="Trebuchet MS" panose="020B0603020202020204" pitchFamily="34" charset="0"/>
                <a:cs typeface="Arial" panose="020B0604020202020204" pitchFamily="34" charset="0"/>
              </a:rPr>
              <a:t>by using the e-commune mobile application on their smartphone, taxpayers will be able to pay taxes via existing electronic means (</a:t>
            </a:r>
            <a:r>
              <a:rPr lang="en-US" sz="1800" b="1" dirty="0" smtClean="0">
                <a:solidFill>
                  <a:srgbClr val="FF0000"/>
                </a:solidFill>
                <a:latin typeface="Trebuchet MS" panose="020B0603020202020204" pitchFamily="34" charset="0"/>
                <a:cs typeface="Arial" panose="020B0604020202020204" pitchFamily="34" charset="0"/>
              </a:rPr>
              <a:t>orange money, </a:t>
            </a:r>
            <a:r>
              <a:rPr lang="en-US" sz="1800" b="1" dirty="0" err="1" smtClean="0">
                <a:solidFill>
                  <a:srgbClr val="FF0000"/>
                </a:solidFill>
                <a:latin typeface="Trebuchet MS" panose="020B0603020202020204" pitchFamily="34" charset="0"/>
                <a:cs typeface="Arial" panose="020B0604020202020204" pitchFamily="34" charset="0"/>
              </a:rPr>
              <a:t>flooz</a:t>
            </a:r>
            <a:r>
              <a:rPr lang="en-US" sz="1800" b="1" dirty="0" smtClean="0">
                <a:solidFill>
                  <a:srgbClr val="FF0000"/>
                </a:solidFill>
                <a:latin typeface="Trebuchet MS" panose="020B0603020202020204" pitchFamily="34" charset="0"/>
                <a:cs typeface="Arial" panose="020B0604020202020204" pitchFamily="34" charset="0"/>
              </a:rPr>
              <a:t> money, MTN money, VISA, etc</a:t>
            </a:r>
            <a:r>
              <a:rPr lang="en-US" sz="1800" dirty="0" smtClean="0">
                <a:solidFill>
                  <a:schemeClr val="tx1"/>
                </a:solidFill>
                <a:latin typeface="Trebuchet MS" panose="020B0603020202020204" pitchFamily="34" charset="0"/>
                <a:cs typeface="Arial" panose="020B0604020202020204" pitchFamily="34" charset="0"/>
              </a:rPr>
              <a:t>.).</a:t>
            </a:r>
            <a:endParaRPr lang="en-US" altLang="zh-CN" sz="1800" dirty="0" smtClean="0">
              <a:solidFill>
                <a:schemeClr val="tx1"/>
              </a:solidFill>
              <a:latin typeface="Trebuchet MS" panose="020B0603020202020204" pitchFamily="34" charset="0"/>
              <a:cs typeface="Arial" panose="020B0604020202020204" pitchFamily="34" charset="0"/>
            </a:endParaRPr>
          </a:p>
        </p:txBody>
      </p:sp>
      <p:pic>
        <p:nvPicPr>
          <p:cNvPr id="13" name="Image 12"/>
          <p:cNvPicPr/>
          <p:nvPr/>
        </p:nvPicPr>
        <p:blipFill>
          <a:blip r:embed="rId3" cstate="print">
            <a:extLst>
              <a:ext uri="{28A0092B-C50C-407E-A947-70E740481C1C}">
                <a14:useLocalDpi xmlns:a14="http://schemas.microsoft.com/office/drawing/2010/main" val="0"/>
              </a:ext>
            </a:extLst>
          </a:blip>
          <a:stretch>
            <a:fillRect/>
          </a:stretch>
        </p:blipFill>
        <p:spPr>
          <a:xfrm>
            <a:off x="7106455" y="1010306"/>
            <a:ext cx="3175548" cy="5329026"/>
          </a:xfrm>
          <a:prstGeom prst="rect">
            <a:avLst/>
          </a:prstGeom>
        </p:spPr>
      </p:pic>
      <p:cxnSp>
        <p:nvCxnSpPr>
          <p:cNvPr id="15" name="Connecteur droit 14"/>
          <p:cNvCxnSpPr/>
          <p:nvPr/>
        </p:nvCxnSpPr>
        <p:spPr>
          <a:xfrm flipV="1">
            <a:off x="544750" y="977209"/>
            <a:ext cx="9275540" cy="2009"/>
          </a:xfrm>
          <a:prstGeom prst="line">
            <a:avLst/>
          </a:prstGeom>
          <a:ln>
            <a:solidFill>
              <a:schemeClr val="tx1"/>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1157293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37C4765D-26B1-4EAB-876B-75EF37149BFC}" type="slidenum">
              <a:rPr lang="fr-FR" sz="1800" b="1" smtClean="0"/>
              <a:pPr/>
              <a:t>11</a:t>
            </a:fld>
            <a:endParaRPr lang="fr-FR" sz="1800" b="1" dirty="0"/>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31834" y="-42857"/>
            <a:ext cx="960166" cy="939383"/>
          </a:xfrm>
          <a:prstGeom prst="rect">
            <a:avLst/>
          </a:prstGeom>
        </p:spPr>
      </p:pic>
      <p:sp>
        <p:nvSpPr>
          <p:cNvPr id="8" name="Titre 2"/>
          <p:cNvSpPr txBox="1">
            <a:spLocks/>
          </p:cNvSpPr>
          <p:nvPr/>
        </p:nvSpPr>
        <p:spPr>
          <a:xfrm>
            <a:off x="544750" y="231485"/>
            <a:ext cx="9433155" cy="654908"/>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fr-FR" sz="2200" b="1" dirty="0">
                <a:solidFill>
                  <a:schemeClr val="tx1"/>
                </a:solidFill>
                <a:latin typeface="Trebuchet MS" panose="020B0603020202020204" pitchFamily="34" charset="0"/>
                <a:ea typeface="+mn-ea"/>
                <a:cs typeface="Arial" panose="020B0604020202020204" pitchFamily="34" charset="0"/>
              </a:rPr>
              <a:t>5</a:t>
            </a:r>
            <a:r>
              <a:rPr lang="fr-FR" sz="2200" b="1" dirty="0" smtClean="0">
                <a:solidFill>
                  <a:schemeClr val="tx1"/>
                </a:solidFill>
                <a:latin typeface="Trebuchet MS" panose="020B0603020202020204" pitchFamily="34" charset="0"/>
                <a:ea typeface="+mn-ea"/>
                <a:cs typeface="Arial" panose="020B0604020202020204" pitchFamily="34" charset="0"/>
              </a:rPr>
              <a:t>. E-COMMUNE</a:t>
            </a:r>
            <a:r>
              <a:rPr lang="fr-FR" sz="2200" b="1" dirty="0">
                <a:solidFill>
                  <a:schemeClr val="tx1"/>
                </a:solidFill>
                <a:latin typeface="Trebuchet MS" panose="020B0603020202020204" pitchFamily="34" charset="0"/>
                <a:ea typeface="+mn-ea"/>
                <a:cs typeface="Arial" panose="020B0604020202020204" pitchFamily="34" charset="0"/>
              </a:rPr>
              <a:t>: An Integrated system for </a:t>
            </a:r>
            <a:r>
              <a:rPr lang="fr-FR" sz="2200" b="1" dirty="0" err="1">
                <a:solidFill>
                  <a:schemeClr val="tx1"/>
                </a:solidFill>
                <a:latin typeface="Trebuchet MS" panose="020B0603020202020204" pitchFamily="34" charset="0"/>
                <a:ea typeface="+mn-ea"/>
                <a:cs typeface="Arial" panose="020B0604020202020204" pitchFamily="34" charset="0"/>
              </a:rPr>
              <a:t>cadaster</a:t>
            </a:r>
            <a:r>
              <a:rPr lang="fr-FR" sz="2200" b="1" dirty="0">
                <a:solidFill>
                  <a:schemeClr val="tx1"/>
                </a:solidFill>
                <a:latin typeface="Trebuchet MS" panose="020B0603020202020204" pitchFamily="34" charset="0"/>
                <a:ea typeface="+mn-ea"/>
                <a:cs typeface="Arial" panose="020B0604020202020204" pitchFamily="34" charset="0"/>
              </a:rPr>
              <a:t>, taxation and </a:t>
            </a:r>
            <a:r>
              <a:rPr lang="fr-FR" sz="2200" b="1" dirty="0" err="1">
                <a:solidFill>
                  <a:schemeClr val="tx1"/>
                </a:solidFill>
                <a:latin typeface="Trebuchet MS" panose="020B0603020202020204" pitchFamily="34" charset="0"/>
                <a:ea typeface="+mn-ea"/>
                <a:cs typeface="Arial" panose="020B0604020202020204" pitchFamily="34" charset="0"/>
              </a:rPr>
              <a:t>mobilization</a:t>
            </a:r>
            <a:r>
              <a:rPr lang="fr-FR" sz="2200" b="1" dirty="0">
                <a:solidFill>
                  <a:schemeClr val="tx1"/>
                </a:solidFill>
                <a:latin typeface="Trebuchet MS" panose="020B0603020202020204" pitchFamily="34" charset="0"/>
                <a:ea typeface="+mn-ea"/>
                <a:cs typeface="Arial" panose="020B0604020202020204" pitchFamily="34" charset="0"/>
              </a:rPr>
              <a:t> system </a:t>
            </a:r>
          </a:p>
        </p:txBody>
      </p:sp>
      <p:sp>
        <p:nvSpPr>
          <p:cNvPr id="9" name="Rectangle 8"/>
          <p:cNvSpPr/>
          <p:nvPr/>
        </p:nvSpPr>
        <p:spPr>
          <a:xfrm>
            <a:off x="544750" y="992429"/>
            <a:ext cx="5903021" cy="497508"/>
          </a:xfrm>
          <a:prstGeom prst="rect">
            <a:avLst/>
          </a:prstGeom>
        </p:spPr>
        <p:txBody>
          <a:bodyPr wrap="square">
            <a:spAutoFit/>
          </a:bodyPr>
          <a:lstStyle/>
          <a:p>
            <a:pPr algn="just">
              <a:lnSpc>
                <a:spcPct val="150000"/>
              </a:lnSpc>
            </a:pPr>
            <a:r>
              <a:rPr lang="en-US" sz="2000" b="1" dirty="0">
                <a:solidFill>
                  <a:srgbClr val="FF0000"/>
                </a:solidFill>
                <a:latin typeface="Trebuchet MS" panose="020B0603020202020204" pitchFamily="34" charset="0"/>
                <a:cs typeface="Arial" panose="020B0604020202020204" pitchFamily="34" charset="0"/>
              </a:rPr>
              <a:t>E-COMMUNE RESULTS </a:t>
            </a:r>
          </a:p>
        </p:txBody>
      </p:sp>
      <p:sp>
        <p:nvSpPr>
          <p:cNvPr id="12" name="内容占位符 4"/>
          <p:cNvSpPr txBox="1">
            <a:spLocks/>
          </p:cNvSpPr>
          <p:nvPr/>
        </p:nvSpPr>
        <p:spPr>
          <a:xfrm>
            <a:off x="544750" y="1505058"/>
            <a:ext cx="10542350" cy="1245775"/>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lnSpc>
                <a:spcPct val="160000"/>
              </a:lnSpc>
              <a:buClrTx/>
              <a:buNone/>
            </a:pPr>
            <a:r>
              <a:rPr lang="en-US" sz="1800" dirty="0">
                <a:solidFill>
                  <a:schemeClr val="tx1"/>
                </a:solidFill>
                <a:latin typeface="Trebuchet MS" panose="020B0603020202020204" pitchFamily="34" charset="0"/>
                <a:cs typeface="Arial" panose="020B0604020202020204" pitchFamily="34" charset="0"/>
              </a:rPr>
              <a:t>E-commune solution </a:t>
            </a:r>
            <a:r>
              <a:rPr lang="en-US" sz="1800" dirty="0" smtClean="0">
                <a:solidFill>
                  <a:schemeClr val="tx1"/>
                </a:solidFill>
                <a:latin typeface="Trebuchet MS" panose="020B0603020202020204" pitchFamily="34" charset="0"/>
                <a:cs typeface="Arial" panose="020B0604020202020204" pitchFamily="34" charset="0"/>
              </a:rPr>
              <a:t>has </a:t>
            </a:r>
            <a:r>
              <a:rPr lang="en-US" sz="1800" dirty="0">
                <a:solidFill>
                  <a:schemeClr val="tx1"/>
                </a:solidFill>
                <a:latin typeface="Trebuchet MS" panose="020B0603020202020204" pitchFamily="34" charset="0"/>
                <a:cs typeface="Arial" panose="020B0604020202020204" pitchFamily="34" charset="0"/>
              </a:rPr>
              <a:t>a significant impact on the tax revenues of the </a:t>
            </a:r>
            <a:r>
              <a:rPr lang="en-US" sz="1800" dirty="0" err="1">
                <a:solidFill>
                  <a:schemeClr val="tx1"/>
                </a:solidFill>
                <a:latin typeface="Trebuchet MS" panose="020B0603020202020204" pitchFamily="34" charset="0"/>
                <a:cs typeface="Arial" panose="020B0604020202020204" pitchFamily="34" charset="0"/>
              </a:rPr>
              <a:t>the</a:t>
            </a:r>
            <a:r>
              <a:rPr lang="en-US" sz="1800" dirty="0">
                <a:solidFill>
                  <a:schemeClr val="tx1"/>
                </a:solidFill>
                <a:latin typeface="Trebuchet MS" panose="020B0603020202020204" pitchFamily="34" charset="0"/>
                <a:cs typeface="Arial" panose="020B0604020202020204" pitchFamily="34" charset="0"/>
              </a:rPr>
              <a:t> municipalities of Côte d'Ivoire. Today more than </a:t>
            </a:r>
            <a:r>
              <a:rPr lang="en-US" sz="1800" b="1" dirty="0">
                <a:solidFill>
                  <a:schemeClr val="tx1"/>
                </a:solidFill>
                <a:latin typeface="Trebuchet MS" panose="020B0603020202020204" pitchFamily="34" charset="0"/>
                <a:cs typeface="Arial" panose="020B0604020202020204" pitchFamily="34" charset="0"/>
              </a:rPr>
              <a:t>60 municipalities </a:t>
            </a:r>
            <a:r>
              <a:rPr lang="en-US" sz="1800" dirty="0">
                <a:solidFill>
                  <a:schemeClr val="tx1"/>
                </a:solidFill>
                <a:latin typeface="Trebuchet MS" panose="020B0603020202020204" pitchFamily="34" charset="0"/>
                <a:cs typeface="Arial" panose="020B0604020202020204" pitchFamily="34" charset="0"/>
              </a:rPr>
              <a:t>have benefited from the solution. Its deployment in the municipalities has enabled mayors to </a:t>
            </a:r>
            <a:r>
              <a:rPr lang="en-US" sz="1800" b="1" dirty="0">
                <a:solidFill>
                  <a:srgbClr val="FF0000"/>
                </a:solidFill>
                <a:latin typeface="Trebuchet MS" panose="020B0603020202020204" pitchFamily="34" charset="0"/>
                <a:cs typeface="Arial" panose="020B0604020202020204" pitchFamily="34" charset="0"/>
              </a:rPr>
              <a:t>multiply by 4 on average their own tax revenue</a:t>
            </a:r>
            <a:r>
              <a:rPr lang="en-US" sz="1800" dirty="0">
                <a:solidFill>
                  <a:schemeClr val="tx1"/>
                </a:solidFill>
                <a:latin typeface="Trebuchet MS" panose="020B0603020202020204" pitchFamily="34" charset="0"/>
                <a:cs typeface="Arial" panose="020B0604020202020204" pitchFamily="34" charset="0"/>
              </a:rPr>
              <a:t>.</a:t>
            </a:r>
            <a:endParaRPr lang="en-US" altLang="zh-CN" sz="1800" dirty="0">
              <a:solidFill>
                <a:schemeClr val="tx1"/>
              </a:solidFill>
              <a:latin typeface="Trebuchet MS" panose="020B0603020202020204" pitchFamily="34" charset="0"/>
              <a:cs typeface="Arial" panose="020B0604020202020204" pitchFamily="34" charset="0"/>
            </a:endParaRPr>
          </a:p>
        </p:txBody>
      </p:sp>
      <p:sp>
        <p:nvSpPr>
          <p:cNvPr id="17" name="Rectangle 16"/>
          <p:cNvSpPr/>
          <p:nvPr/>
        </p:nvSpPr>
        <p:spPr>
          <a:xfrm>
            <a:off x="694219" y="5982739"/>
            <a:ext cx="8712968" cy="340093"/>
          </a:xfrm>
          <a:prstGeom prst="rect">
            <a:avLst/>
          </a:prstGeom>
        </p:spPr>
        <p:txBody>
          <a:bodyPr wrap="square">
            <a:spAutoFit/>
          </a:bodyPr>
          <a:lstStyle/>
          <a:p>
            <a:pPr marL="2421890">
              <a:lnSpc>
                <a:spcPct val="115000"/>
              </a:lnSpc>
              <a:spcAft>
                <a:spcPts val="0"/>
              </a:spcAft>
            </a:pPr>
            <a:r>
              <a:rPr lang="en-US" sz="1400" b="1" kern="100" dirty="0">
                <a:latin typeface="Trebuchet MS" panose="020B0603020202020204" pitchFamily="34" charset="0"/>
                <a:ea typeface="Calibri" panose="020F0502020204030204" pitchFamily="34" charset="0"/>
                <a:cs typeface="Arial" panose="020B0604020202020204" pitchFamily="34" charset="0"/>
              </a:rPr>
              <a:t>Comparison between budgeted resources and </a:t>
            </a:r>
            <a:r>
              <a:rPr lang="en-US" sz="1400" b="1" kern="100" dirty="0" smtClean="0">
                <a:latin typeface="Trebuchet MS" panose="020B0603020202020204" pitchFamily="34" charset="0"/>
                <a:ea typeface="Calibri" panose="020F0502020204030204" pitchFamily="34" charset="0"/>
                <a:cs typeface="Arial" panose="020B0604020202020204" pitchFamily="34" charset="0"/>
              </a:rPr>
              <a:t>potential</a:t>
            </a:r>
            <a:endParaRPr lang="fr-FR" sz="1050" kern="100" dirty="0">
              <a:effectLst/>
              <a:latin typeface="Trebuchet MS" panose="020B0603020202020204" pitchFamily="34" charset="0"/>
              <a:ea typeface="Calibri" panose="020F0502020204030204" pitchFamily="34" charset="0"/>
              <a:cs typeface="Arial" panose="020B0604020202020204" pitchFamily="34" charset="0"/>
            </a:endParaRPr>
          </a:p>
        </p:txBody>
      </p:sp>
      <p:cxnSp>
        <p:nvCxnSpPr>
          <p:cNvPr id="19" name="Connecteur droit 18"/>
          <p:cNvCxnSpPr/>
          <p:nvPr/>
        </p:nvCxnSpPr>
        <p:spPr>
          <a:xfrm flipV="1">
            <a:off x="544750" y="977209"/>
            <a:ext cx="9275540" cy="2009"/>
          </a:xfrm>
          <a:prstGeom prst="line">
            <a:avLst/>
          </a:prstGeom>
          <a:ln>
            <a:solidFill>
              <a:schemeClr val="tx1"/>
            </a:solidFill>
          </a:ln>
        </p:spPr>
        <p:style>
          <a:lnRef idx="2">
            <a:schemeClr val="accent6"/>
          </a:lnRef>
          <a:fillRef idx="0">
            <a:schemeClr val="accent6"/>
          </a:fillRef>
          <a:effectRef idx="1">
            <a:schemeClr val="accent6"/>
          </a:effectRef>
          <a:fontRef idx="minor">
            <a:schemeClr val="tx1"/>
          </a:fontRef>
        </p:style>
      </p:cxnSp>
      <p:graphicFrame>
        <p:nvGraphicFramePr>
          <p:cNvPr id="16" name="Graphique 15"/>
          <p:cNvGraphicFramePr>
            <a:graphicFrameLocks/>
          </p:cNvGraphicFramePr>
          <p:nvPr>
            <p:extLst/>
          </p:nvPr>
        </p:nvGraphicFramePr>
        <p:xfrm>
          <a:off x="1885367" y="3005810"/>
          <a:ext cx="7372351" cy="30384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521710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37C4765D-26B1-4EAB-876B-75EF37149BFC}" type="slidenum">
              <a:rPr lang="fr-FR" sz="1800" b="1" smtClean="0"/>
              <a:pPr/>
              <a:t>12</a:t>
            </a:fld>
            <a:endParaRPr lang="fr-FR" sz="1800" b="1" dirty="0"/>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31834" y="-42857"/>
            <a:ext cx="960166" cy="939383"/>
          </a:xfrm>
          <a:prstGeom prst="rect">
            <a:avLst/>
          </a:prstGeom>
        </p:spPr>
      </p:pic>
      <p:sp>
        <p:nvSpPr>
          <p:cNvPr id="8" name="Titre 2"/>
          <p:cNvSpPr txBox="1">
            <a:spLocks/>
          </p:cNvSpPr>
          <p:nvPr/>
        </p:nvSpPr>
        <p:spPr>
          <a:xfrm>
            <a:off x="465942" y="221090"/>
            <a:ext cx="9433155" cy="654908"/>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fr-FR" sz="2200" b="1" dirty="0">
                <a:solidFill>
                  <a:schemeClr val="tx1"/>
                </a:solidFill>
                <a:latin typeface="Trebuchet MS" panose="020B0603020202020204" pitchFamily="34" charset="0"/>
                <a:ea typeface="+mn-ea"/>
                <a:cs typeface="Arial" panose="020B0604020202020204" pitchFamily="34" charset="0"/>
              </a:rPr>
              <a:t>6</a:t>
            </a:r>
            <a:r>
              <a:rPr lang="fr-FR" sz="2200" b="1" dirty="0" smtClean="0">
                <a:solidFill>
                  <a:schemeClr val="tx1"/>
                </a:solidFill>
                <a:latin typeface="Trebuchet MS" panose="020B0603020202020204" pitchFamily="34" charset="0"/>
                <a:ea typeface="+mn-ea"/>
                <a:cs typeface="Arial" panose="020B0604020202020204" pitchFamily="34" charset="0"/>
              </a:rPr>
              <a:t>. </a:t>
            </a:r>
            <a:r>
              <a:rPr lang="en-US" sz="2200" b="1" dirty="0" smtClean="0">
                <a:solidFill>
                  <a:schemeClr val="tx1"/>
                </a:solidFill>
                <a:latin typeface="Trebuchet MS" panose="020B0603020202020204" pitchFamily="34" charset="0"/>
                <a:ea typeface="+mn-ea"/>
                <a:cs typeface="Arial" panose="020B0604020202020204" pitchFamily="34" charset="0"/>
              </a:rPr>
              <a:t>BUILDING A National </a:t>
            </a:r>
            <a:r>
              <a:rPr lang="en-US" sz="2200" b="1" dirty="0">
                <a:solidFill>
                  <a:schemeClr val="tx1"/>
                </a:solidFill>
                <a:latin typeface="Trebuchet MS" panose="020B0603020202020204" pitchFamily="34" charset="0"/>
                <a:ea typeface="+mn-ea"/>
                <a:cs typeface="Arial" panose="020B0604020202020204" pitchFamily="34" charset="0"/>
              </a:rPr>
              <a:t>Infrastructure for Geospatial and Statistical </a:t>
            </a:r>
            <a:r>
              <a:rPr lang="en-US" sz="2200" b="1" dirty="0" smtClean="0">
                <a:solidFill>
                  <a:schemeClr val="tx1"/>
                </a:solidFill>
                <a:latin typeface="Trebuchet MS" panose="020B0603020202020204" pitchFamily="34" charset="0"/>
                <a:ea typeface="+mn-ea"/>
                <a:cs typeface="Arial" panose="020B0604020202020204" pitchFamily="34" charset="0"/>
              </a:rPr>
              <a:t>Data and Services( </a:t>
            </a:r>
            <a:r>
              <a:rPr lang="en-US" sz="2200" b="1" dirty="0" smtClean="0">
                <a:solidFill>
                  <a:schemeClr val="tx1"/>
                </a:solidFill>
                <a:latin typeface="Trebuchet MS" panose="020B0603020202020204" pitchFamily="34" charset="0"/>
                <a:cs typeface="Arial" panose="020B0604020202020204" pitchFamily="34" charset="0"/>
              </a:rPr>
              <a:t>INDGS)</a:t>
            </a:r>
            <a:endParaRPr lang="en-US" sz="2200" b="1" dirty="0">
              <a:solidFill>
                <a:schemeClr val="tx1"/>
              </a:solidFill>
              <a:latin typeface="Trebuchet MS" panose="020B0603020202020204" pitchFamily="34" charset="0"/>
              <a:ea typeface="+mn-ea"/>
              <a:cs typeface="Arial" panose="020B0604020202020204" pitchFamily="34" charset="0"/>
            </a:endParaRPr>
          </a:p>
        </p:txBody>
      </p:sp>
      <p:sp>
        <p:nvSpPr>
          <p:cNvPr id="12" name="内容占位符 4"/>
          <p:cNvSpPr txBox="1">
            <a:spLocks/>
          </p:cNvSpPr>
          <p:nvPr/>
        </p:nvSpPr>
        <p:spPr>
          <a:xfrm>
            <a:off x="481638" y="993112"/>
            <a:ext cx="10750196" cy="1275676"/>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lnSpc>
                <a:spcPct val="150000"/>
              </a:lnSpc>
              <a:buClrTx/>
              <a:buNone/>
            </a:pPr>
            <a:r>
              <a:rPr lang="en-US" altLang="zh-CN" sz="1800" dirty="0" smtClean="0">
                <a:solidFill>
                  <a:schemeClr val="tx1"/>
                </a:solidFill>
                <a:latin typeface="Trebuchet MS" panose="020B0603020202020204" pitchFamily="34" charset="0"/>
                <a:cs typeface="Arial" panose="020B0604020202020204" pitchFamily="34" charset="0"/>
              </a:rPr>
              <a:t>From </a:t>
            </a:r>
            <a:r>
              <a:rPr lang="en-US" altLang="zh-CN" sz="1800" dirty="0">
                <a:solidFill>
                  <a:schemeClr val="tx1"/>
                </a:solidFill>
                <a:latin typeface="Trebuchet MS" panose="020B0603020202020204" pitchFamily="34" charset="0"/>
                <a:cs typeface="Arial" panose="020B0604020202020204" pitchFamily="34" charset="0"/>
              </a:rPr>
              <a:t>the different sources, the data collected, processed and harmonized are put together in a geographical database. </a:t>
            </a:r>
            <a:r>
              <a:rPr lang="en-US" altLang="zh-CN" sz="1800" dirty="0" smtClean="0">
                <a:solidFill>
                  <a:schemeClr val="tx1"/>
                </a:solidFill>
                <a:latin typeface="Trebuchet MS" panose="020B0603020202020204" pitchFamily="34" charset="0"/>
                <a:cs typeface="Arial" panose="020B0604020202020204" pitchFamily="34" charset="0"/>
              </a:rPr>
              <a:t>And </a:t>
            </a:r>
            <a:r>
              <a:rPr lang="en-US" altLang="zh-CN" sz="1800" dirty="0">
                <a:solidFill>
                  <a:schemeClr val="tx1"/>
                </a:solidFill>
                <a:latin typeface="Trebuchet MS" panose="020B0603020202020204" pitchFamily="34" charset="0"/>
                <a:cs typeface="Arial" panose="020B0604020202020204" pitchFamily="34" charset="0"/>
              </a:rPr>
              <a:t>to allow the various structures to have access to these data and related services, the CNTIG has set up the </a:t>
            </a:r>
            <a:r>
              <a:rPr lang="en-US" altLang="zh-CN" sz="1800" b="1" dirty="0">
                <a:solidFill>
                  <a:srgbClr val="FF0000"/>
                </a:solidFill>
                <a:latin typeface="Trebuchet MS" panose="020B0603020202020204" pitchFamily="34" charset="0"/>
                <a:cs typeface="Arial" panose="020B0604020202020204" pitchFamily="34" charset="0"/>
              </a:rPr>
              <a:t>National Geospatial and Statistical Data Infrastructure (INDGS</a:t>
            </a:r>
            <a:r>
              <a:rPr lang="en-US" altLang="zh-CN" sz="1800" b="1" dirty="0" smtClean="0">
                <a:solidFill>
                  <a:srgbClr val="FF0000"/>
                </a:solidFill>
                <a:latin typeface="Trebuchet MS" panose="020B0603020202020204" pitchFamily="34" charset="0"/>
                <a:cs typeface="Arial" panose="020B0604020202020204" pitchFamily="34" charset="0"/>
              </a:rPr>
              <a:t>). </a:t>
            </a:r>
            <a:endParaRPr lang="en-US" altLang="zh-CN" sz="1800" b="1" dirty="0">
              <a:solidFill>
                <a:srgbClr val="FF0000"/>
              </a:solidFill>
              <a:latin typeface="Trebuchet MS" panose="020B0603020202020204" pitchFamily="34" charset="0"/>
              <a:cs typeface="Arial" panose="020B0604020202020204" pitchFamily="34" charset="0"/>
            </a:endParaRPr>
          </a:p>
        </p:txBody>
      </p:sp>
      <p:cxnSp>
        <p:nvCxnSpPr>
          <p:cNvPr id="13" name="Connecteur droit 12"/>
          <p:cNvCxnSpPr/>
          <p:nvPr/>
        </p:nvCxnSpPr>
        <p:spPr>
          <a:xfrm flipV="1">
            <a:off x="544750" y="977209"/>
            <a:ext cx="9275540" cy="2009"/>
          </a:xfrm>
          <a:prstGeom prst="line">
            <a:avLst/>
          </a:prstGeom>
          <a:ln>
            <a:solidFill>
              <a:schemeClr val="tx1"/>
            </a:solidFill>
          </a:ln>
        </p:spPr>
        <p:style>
          <a:lnRef idx="2">
            <a:schemeClr val="accent6"/>
          </a:lnRef>
          <a:fillRef idx="0">
            <a:schemeClr val="accent6"/>
          </a:fillRef>
          <a:effectRef idx="1">
            <a:schemeClr val="accent6"/>
          </a:effectRef>
          <a:fontRef idx="minor">
            <a:schemeClr val="tx1"/>
          </a:fontRef>
        </p:style>
      </p:cxnSp>
      <p:pic>
        <p:nvPicPr>
          <p:cNvPr id="14" name="Image 13"/>
          <p:cNvPicPr>
            <a:picLocks noChangeAspect="1"/>
          </p:cNvPicPr>
          <p:nvPr/>
        </p:nvPicPr>
        <p:blipFill>
          <a:blip r:embed="rId4"/>
          <a:stretch>
            <a:fillRect/>
          </a:stretch>
        </p:blipFill>
        <p:spPr>
          <a:xfrm>
            <a:off x="761317" y="2365374"/>
            <a:ext cx="10190838" cy="3639135"/>
          </a:xfrm>
          <a:prstGeom prst="rect">
            <a:avLst/>
          </a:prstGeom>
        </p:spPr>
      </p:pic>
      <p:sp>
        <p:nvSpPr>
          <p:cNvPr id="16" name="内容占位符 4"/>
          <p:cNvSpPr txBox="1">
            <a:spLocks/>
          </p:cNvSpPr>
          <p:nvPr/>
        </p:nvSpPr>
        <p:spPr>
          <a:xfrm>
            <a:off x="2188723" y="5975945"/>
            <a:ext cx="7110919" cy="455276"/>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lnSpc>
                <a:spcPct val="150000"/>
              </a:lnSpc>
              <a:buClrTx/>
              <a:buNone/>
            </a:pPr>
            <a:r>
              <a:rPr lang="en-US" altLang="zh-CN" sz="1400" b="1" dirty="0" smtClean="0">
                <a:solidFill>
                  <a:srgbClr val="FF0000"/>
                </a:solidFill>
                <a:latin typeface="Trebuchet MS" panose="020B0603020202020204" pitchFamily="34" charset="0"/>
                <a:cs typeface="Arial" panose="020B0604020202020204" pitchFamily="34" charset="0"/>
              </a:rPr>
              <a:t>Architecture de </a:t>
            </a:r>
            <a:r>
              <a:rPr lang="en-US" altLang="zh-CN" sz="1400" b="1" dirty="0" err="1" smtClean="0">
                <a:solidFill>
                  <a:srgbClr val="FF0000"/>
                </a:solidFill>
                <a:latin typeface="Trebuchet MS" panose="020B0603020202020204" pitchFamily="34" charset="0"/>
                <a:cs typeface="Arial" panose="020B0604020202020204" pitchFamily="34" charset="0"/>
              </a:rPr>
              <a:t>l’INDGS</a:t>
            </a:r>
            <a:endParaRPr lang="en-US" altLang="zh-CN" sz="1400" b="1" dirty="0">
              <a:solidFill>
                <a:srgbClr val="FF0000"/>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31216127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37C4765D-26B1-4EAB-876B-75EF37149BFC}" type="slidenum">
              <a:rPr lang="fr-FR" sz="1800" b="1" smtClean="0"/>
              <a:pPr/>
              <a:t>13</a:t>
            </a:fld>
            <a:endParaRPr lang="fr-FR" sz="1800" b="1" dirty="0"/>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31834" y="-42857"/>
            <a:ext cx="960166" cy="939383"/>
          </a:xfrm>
          <a:prstGeom prst="rect">
            <a:avLst/>
          </a:prstGeom>
        </p:spPr>
      </p:pic>
      <p:sp>
        <p:nvSpPr>
          <p:cNvPr id="8" name="Titre 2"/>
          <p:cNvSpPr txBox="1">
            <a:spLocks/>
          </p:cNvSpPr>
          <p:nvPr/>
        </p:nvSpPr>
        <p:spPr>
          <a:xfrm>
            <a:off x="465942" y="221090"/>
            <a:ext cx="9433155" cy="654908"/>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fr-FR" sz="2200" b="1" dirty="0">
                <a:solidFill>
                  <a:schemeClr val="tx1"/>
                </a:solidFill>
                <a:latin typeface="Trebuchet MS" panose="020B0603020202020204" pitchFamily="34" charset="0"/>
                <a:cs typeface="Arial" panose="020B0604020202020204" pitchFamily="34" charset="0"/>
              </a:rPr>
              <a:t>6. </a:t>
            </a:r>
            <a:r>
              <a:rPr lang="en-US" sz="2200" b="1" dirty="0">
                <a:solidFill>
                  <a:schemeClr val="tx1"/>
                </a:solidFill>
                <a:latin typeface="Trebuchet MS" panose="020B0603020202020204" pitchFamily="34" charset="0"/>
                <a:cs typeface="Arial" panose="020B0604020202020204" pitchFamily="34" charset="0"/>
              </a:rPr>
              <a:t>BUILDING A National Infrastructure for Geospatial and Statistical Data and Services( INDGS)</a:t>
            </a:r>
          </a:p>
        </p:txBody>
      </p:sp>
      <p:sp>
        <p:nvSpPr>
          <p:cNvPr id="12" name="内容占位符 4"/>
          <p:cNvSpPr txBox="1">
            <a:spLocks/>
          </p:cNvSpPr>
          <p:nvPr/>
        </p:nvSpPr>
        <p:spPr>
          <a:xfrm>
            <a:off x="481638" y="993111"/>
            <a:ext cx="10750196" cy="1011651"/>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lnSpc>
                <a:spcPct val="150000"/>
              </a:lnSpc>
              <a:buClrTx/>
              <a:buNone/>
            </a:pPr>
            <a:r>
              <a:rPr lang="en-US" altLang="zh-CN" sz="1800" dirty="0" smtClean="0">
                <a:solidFill>
                  <a:schemeClr val="tx1"/>
                </a:solidFill>
                <a:latin typeface="Trebuchet MS" panose="020B0603020202020204" pitchFamily="34" charset="0"/>
                <a:cs typeface="Arial" panose="020B0604020202020204" pitchFamily="34" charset="0"/>
              </a:rPr>
              <a:t>The INDGS provides solutions to the problems encountered by structures, public and private companies such as:</a:t>
            </a:r>
          </a:p>
        </p:txBody>
      </p:sp>
      <p:cxnSp>
        <p:nvCxnSpPr>
          <p:cNvPr id="13" name="Connecteur droit 12"/>
          <p:cNvCxnSpPr/>
          <p:nvPr/>
        </p:nvCxnSpPr>
        <p:spPr>
          <a:xfrm flipV="1">
            <a:off x="544750" y="977209"/>
            <a:ext cx="9275540" cy="2009"/>
          </a:xfrm>
          <a:prstGeom prst="line">
            <a:avLst/>
          </a:prstGeom>
          <a:ln>
            <a:solidFill>
              <a:schemeClr val="tx1"/>
            </a:solidFill>
          </a:ln>
        </p:spPr>
        <p:style>
          <a:lnRef idx="2">
            <a:schemeClr val="accent6"/>
          </a:lnRef>
          <a:fillRef idx="0">
            <a:schemeClr val="accent6"/>
          </a:fillRef>
          <a:effectRef idx="1">
            <a:schemeClr val="accent6"/>
          </a:effectRef>
          <a:fontRef idx="minor">
            <a:schemeClr val="tx1"/>
          </a:fontRef>
        </p:style>
      </p:cxnSp>
      <p:pic>
        <p:nvPicPr>
          <p:cNvPr id="11" name="Image 10"/>
          <p:cNvPicPr>
            <a:picLocks noChangeAspect="1"/>
          </p:cNvPicPr>
          <p:nvPr/>
        </p:nvPicPr>
        <p:blipFill>
          <a:blip r:embed="rId4"/>
          <a:stretch>
            <a:fillRect/>
          </a:stretch>
        </p:blipFill>
        <p:spPr>
          <a:xfrm>
            <a:off x="1185662" y="2297403"/>
            <a:ext cx="1400175" cy="1028700"/>
          </a:xfrm>
          <a:prstGeom prst="rect">
            <a:avLst/>
          </a:prstGeom>
        </p:spPr>
      </p:pic>
      <p:sp>
        <p:nvSpPr>
          <p:cNvPr id="22" name="Rectangle 21"/>
          <p:cNvSpPr/>
          <p:nvPr/>
        </p:nvSpPr>
        <p:spPr>
          <a:xfrm>
            <a:off x="2438866" y="2150281"/>
            <a:ext cx="8241049" cy="3785652"/>
          </a:xfrm>
          <a:prstGeom prst="rect">
            <a:avLst/>
          </a:prstGeom>
        </p:spPr>
        <p:txBody>
          <a:bodyPr wrap="square">
            <a:spAutoFit/>
          </a:bodyPr>
          <a:lstStyle/>
          <a:p>
            <a:pPr lvl="1" algn="just">
              <a:lnSpc>
                <a:spcPct val="150000"/>
              </a:lnSpc>
              <a:buClrTx/>
              <a:buFont typeface="Arial" panose="020B0604020202020204" pitchFamily="34" charset="0"/>
              <a:buChar char="•"/>
            </a:pPr>
            <a:r>
              <a:rPr lang="en-US" altLang="zh-CN" b="1" dirty="0">
                <a:solidFill>
                  <a:srgbClr val="002060"/>
                </a:solidFill>
                <a:latin typeface="Trebuchet MS" panose="020B0603020202020204" pitchFamily="34" charset="0"/>
                <a:cs typeface="Arial" panose="020B0604020202020204" pitchFamily="34" charset="0"/>
              </a:rPr>
              <a:t>basic mapping of socio-economic infrastructure</a:t>
            </a:r>
            <a:r>
              <a:rPr lang="en-US" altLang="zh-CN" b="1" dirty="0" smtClean="0">
                <a:solidFill>
                  <a:srgbClr val="002060"/>
                </a:solidFill>
                <a:latin typeface="Trebuchet MS" panose="020B0603020202020204" pitchFamily="34" charset="0"/>
                <a:cs typeface="Arial" panose="020B0604020202020204" pitchFamily="34" charset="0"/>
              </a:rPr>
              <a:t>;</a:t>
            </a:r>
          </a:p>
          <a:p>
            <a:pPr lvl="1" algn="just">
              <a:lnSpc>
                <a:spcPct val="150000"/>
              </a:lnSpc>
              <a:buFont typeface="Arial" panose="020B0604020202020204" pitchFamily="34" charset="0"/>
              <a:buChar char="•"/>
            </a:pPr>
            <a:r>
              <a:rPr lang="en-US" altLang="zh-CN" b="1" dirty="0">
                <a:solidFill>
                  <a:srgbClr val="002060"/>
                </a:solidFill>
                <a:latin typeface="Trebuchet MS" panose="020B0603020202020204" pitchFamily="34" charset="0"/>
                <a:cs typeface="Arial" panose="020B0604020202020204" pitchFamily="34" charset="0"/>
              </a:rPr>
              <a:t>identification and geolocation of forest, mining, hydraulic resources, etc</a:t>
            </a:r>
            <a:r>
              <a:rPr lang="en-US" altLang="zh-CN" b="1" dirty="0" smtClean="0">
                <a:solidFill>
                  <a:srgbClr val="002060"/>
                </a:solidFill>
                <a:latin typeface="Trebuchet MS" panose="020B0603020202020204" pitchFamily="34" charset="0"/>
                <a:cs typeface="Arial" panose="020B0604020202020204" pitchFamily="34" charset="0"/>
              </a:rPr>
              <a:t>.;</a:t>
            </a:r>
          </a:p>
          <a:p>
            <a:pPr lvl="1" algn="just">
              <a:lnSpc>
                <a:spcPct val="150000"/>
              </a:lnSpc>
              <a:buFont typeface="Arial" panose="020B0604020202020204" pitchFamily="34" charset="0"/>
              <a:buChar char="•"/>
            </a:pPr>
            <a:r>
              <a:rPr lang="en-US" altLang="zh-CN" b="1" dirty="0">
                <a:solidFill>
                  <a:srgbClr val="002060"/>
                </a:solidFill>
                <a:latin typeface="Trebuchet MS" panose="020B0603020202020204" pitchFamily="34" charset="0"/>
                <a:cs typeface="Arial" panose="020B0604020202020204" pitchFamily="34" charset="0"/>
              </a:rPr>
              <a:t>knowledge of populations: size, standard of living, and socio-economic characteristics</a:t>
            </a:r>
            <a:r>
              <a:rPr lang="en-US" altLang="zh-CN" b="1" dirty="0" smtClean="0">
                <a:solidFill>
                  <a:srgbClr val="002060"/>
                </a:solidFill>
                <a:latin typeface="Trebuchet MS" panose="020B0603020202020204" pitchFamily="34" charset="0"/>
                <a:cs typeface="Arial" panose="020B0604020202020204" pitchFamily="34" charset="0"/>
              </a:rPr>
              <a:t>;</a:t>
            </a:r>
          </a:p>
          <a:p>
            <a:pPr lvl="1" algn="just">
              <a:lnSpc>
                <a:spcPct val="150000"/>
              </a:lnSpc>
              <a:buFont typeface="Arial" panose="020B0604020202020204" pitchFamily="34" charset="0"/>
              <a:buChar char="•"/>
            </a:pPr>
            <a:r>
              <a:rPr lang="en-US" altLang="zh-CN" b="1" dirty="0" err="1">
                <a:solidFill>
                  <a:srgbClr val="002060"/>
                </a:solidFill>
                <a:latin typeface="Trebuchet MS" panose="020B0603020202020204" pitchFamily="34" charset="0"/>
                <a:cs typeface="Arial" panose="020B0604020202020204" pitchFamily="34" charset="0"/>
              </a:rPr>
              <a:t>geomarketing</a:t>
            </a:r>
            <a:r>
              <a:rPr lang="en-US" altLang="zh-CN" b="1" dirty="0">
                <a:solidFill>
                  <a:srgbClr val="002060"/>
                </a:solidFill>
                <a:latin typeface="Trebuchet MS" panose="020B0603020202020204" pitchFamily="34" charset="0"/>
                <a:cs typeface="Arial" panose="020B0604020202020204" pitchFamily="34" charset="0"/>
              </a:rPr>
              <a:t> analysis to create consumer profiles, locality typologies, etc</a:t>
            </a:r>
            <a:r>
              <a:rPr lang="en-US" altLang="zh-CN" b="1" dirty="0" smtClean="0">
                <a:solidFill>
                  <a:srgbClr val="002060"/>
                </a:solidFill>
                <a:latin typeface="Trebuchet MS" panose="020B0603020202020204" pitchFamily="34" charset="0"/>
                <a:cs typeface="Arial" panose="020B0604020202020204" pitchFamily="34" charset="0"/>
              </a:rPr>
              <a:t>.;</a:t>
            </a:r>
          </a:p>
          <a:p>
            <a:pPr lvl="1" algn="just">
              <a:lnSpc>
                <a:spcPct val="150000"/>
              </a:lnSpc>
              <a:buFont typeface="Arial" panose="020B0604020202020204" pitchFamily="34" charset="0"/>
              <a:buChar char="•"/>
            </a:pPr>
            <a:r>
              <a:rPr lang="en-US" altLang="zh-CN" b="1" dirty="0">
                <a:solidFill>
                  <a:srgbClr val="002060"/>
                </a:solidFill>
                <a:latin typeface="Trebuchet MS" panose="020B0603020202020204" pitchFamily="34" charset="0"/>
                <a:cs typeface="Arial" panose="020B0604020202020204" pitchFamily="34" charset="0"/>
              </a:rPr>
              <a:t>have up-to-date information to assess the needs of local populations</a:t>
            </a:r>
            <a:r>
              <a:rPr lang="en-US" altLang="zh-CN" b="1" dirty="0" smtClean="0">
                <a:solidFill>
                  <a:srgbClr val="002060"/>
                </a:solidFill>
                <a:latin typeface="Trebuchet MS" panose="020B0603020202020204" pitchFamily="34" charset="0"/>
                <a:cs typeface="Arial" panose="020B0604020202020204" pitchFamily="34" charset="0"/>
              </a:rPr>
              <a:t>...</a:t>
            </a:r>
            <a:endParaRPr lang="en-US" altLang="zh-CN" sz="1600" b="1" dirty="0">
              <a:solidFill>
                <a:srgbClr val="002060"/>
              </a:solidFill>
              <a:latin typeface="Trebuchet MS" panose="020B0603020202020204" pitchFamily="34" charset="0"/>
              <a:cs typeface="Arial" panose="020B0604020202020204" pitchFamily="34" charset="0"/>
            </a:endParaRPr>
          </a:p>
          <a:p>
            <a:pPr lvl="1" algn="just">
              <a:lnSpc>
                <a:spcPct val="150000"/>
              </a:lnSpc>
              <a:buClrTx/>
              <a:buFont typeface="Arial" panose="020B0604020202020204" pitchFamily="34" charset="0"/>
              <a:buChar char="•"/>
            </a:pPr>
            <a:endParaRPr lang="en-US" altLang="zh-CN" sz="1600" b="1" dirty="0">
              <a:solidFill>
                <a:srgbClr val="002060"/>
              </a:solidFill>
              <a:latin typeface="Trebuchet MS" panose="020B0603020202020204" pitchFamily="34" charset="0"/>
              <a:cs typeface="Arial" panose="020B0604020202020204" pitchFamily="34" charset="0"/>
            </a:endParaRPr>
          </a:p>
        </p:txBody>
      </p:sp>
      <p:pic>
        <p:nvPicPr>
          <p:cNvPr id="31" name="Image 30"/>
          <p:cNvPicPr>
            <a:picLocks noChangeAspect="1"/>
          </p:cNvPicPr>
          <p:nvPr/>
        </p:nvPicPr>
        <p:blipFill>
          <a:blip r:embed="rId5"/>
          <a:stretch>
            <a:fillRect/>
          </a:stretch>
        </p:blipFill>
        <p:spPr>
          <a:xfrm>
            <a:off x="1185662" y="3571872"/>
            <a:ext cx="1438275" cy="1057275"/>
          </a:xfrm>
          <a:prstGeom prst="rect">
            <a:avLst/>
          </a:prstGeom>
        </p:spPr>
      </p:pic>
      <p:pic>
        <p:nvPicPr>
          <p:cNvPr id="35" name="Image 34"/>
          <p:cNvPicPr>
            <a:picLocks noChangeAspect="1"/>
          </p:cNvPicPr>
          <p:nvPr/>
        </p:nvPicPr>
        <p:blipFill>
          <a:blip r:embed="rId6"/>
          <a:stretch>
            <a:fillRect/>
          </a:stretch>
        </p:blipFill>
        <p:spPr>
          <a:xfrm>
            <a:off x="1185662" y="4802458"/>
            <a:ext cx="1524000" cy="1133475"/>
          </a:xfrm>
          <a:prstGeom prst="rect">
            <a:avLst/>
          </a:prstGeom>
        </p:spPr>
      </p:pic>
    </p:spTree>
    <p:extLst>
      <p:ext uri="{BB962C8B-B14F-4D97-AF65-F5344CB8AC3E}">
        <p14:creationId xmlns:p14="http://schemas.microsoft.com/office/powerpoint/2010/main" val="30268129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37C4765D-26B1-4EAB-876B-75EF37149BFC}" type="slidenum">
              <a:rPr lang="fr-FR" sz="1800" b="1" smtClean="0"/>
              <a:pPr/>
              <a:t>14</a:t>
            </a:fld>
            <a:endParaRPr lang="fr-FR" sz="1800" b="1" dirty="0"/>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31834" y="-42857"/>
            <a:ext cx="960166" cy="939383"/>
          </a:xfrm>
          <a:prstGeom prst="rect">
            <a:avLst/>
          </a:prstGeom>
        </p:spPr>
      </p:pic>
      <p:sp>
        <p:nvSpPr>
          <p:cNvPr id="8" name="Titre 2"/>
          <p:cNvSpPr txBox="1">
            <a:spLocks/>
          </p:cNvSpPr>
          <p:nvPr/>
        </p:nvSpPr>
        <p:spPr>
          <a:xfrm>
            <a:off x="467303" y="205894"/>
            <a:ext cx="9433155" cy="654908"/>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fr-FR" sz="2200" b="1" dirty="0">
                <a:solidFill>
                  <a:schemeClr val="tx1"/>
                </a:solidFill>
                <a:latin typeface="Trebuchet MS" panose="020B0603020202020204" pitchFamily="34" charset="0"/>
                <a:cs typeface="Arial" panose="020B0604020202020204" pitchFamily="34" charset="0"/>
              </a:rPr>
              <a:t>6. </a:t>
            </a:r>
            <a:r>
              <a:rPr lang="en-US" sz="2200" b="1" dirty="0">
                <a:solidFill>
                  <a:schemeClr val="tx1"/>
                </a:solidFill>
                <a:latin typeface="Trebuchet MS" panose="020B0603020202020204" pitchFamily="34" charset="0"/>
                <a:cs typeface="Arial" panose="020B0604020202020204" pitchFamily="34" charset="0"/>
              </a:rPr>
              <a:t>BUILDING A National Infrastructure for Geospatial and Statistical Data and Services( INDGS)</a:t>
            </a:r>
          </a:p>
        </p:txBody>
      </p:sp>
      <p:sp>
        <p:nvSpPr>
          <p:cNvPr id="12" name="内容占位符 4"/>
          <p:cNvSpPr txBox="1">
            <a:spLocks/>
          </p:cNvSpPr>
          <p:nvPr/>
        </p:nvSpPr>
        <p:spPr>
          <a:xfrm>
            <a:off x="544750" y="1054279"/>
            <a:ext cx="9417459" cy="473333"/>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lnSpc>
                <a:spcPct val="150000"/>
              </a:lnSpc>
              <a:buClrTx/>
              <a:buNone/>
            </a:pPr>
            <a:r>
              <a:rPr lang="en-US" altLang="zh-CN" sz="1800" dirty="0">
                <a:solidFill>
                  <a:schemeClr val="tx1"/>
                </a:solidFill>
                <a:latin typeface="Trebuchet MS" panose="020B0603020202020204" pitchFamily="34" charset="0"/>
                <a:cs typeface="Arial" panose="020B0604020202020204" pitchFamily="34" charset="0"/>
              </a:rPr>
              <a:t>The main modules of the </a:t>
            </a:r>
            <a:r>
              <a:rPr lang="en-US" altLang="zh-CN" sz="1800" b="1" dirty="0">
                <a:solidFill>
                  <a:schemeClr val="tx1"/>
                </a:solidFill>
                <a:latin typeface="Trebuchet MS" panose="020B0603020202020204" pitchFamily="34" charset="0"/>
                <a:cs typeface="Arial" panose="020B0604020202020204" pitchFamily="34" charset="0"/>
              </a:rPr>
              <a:t>INDGS platform </a:t>
            </a:r>
            <a:r>
              <a:rPr lang="en-US" altLang="zh-CN" sz="1800" dirty="0">
                <a:solidFill>
                  <a:schemeClr val="tx1"/>
                </a:solidFill>
                <a:latin typeface="Trebuchet MS" panose="020B0603020202020204" pitchFamily="34" charset="0"/>
                <a:cs typeface="Arial" panose="020B0604020202020204" pitchFamily="34" charset="0"/>
              </a:rPr>
              <a:t>are</a:t>
            </a:r>
            <a:r>
              <a:rPr lang="en-US" altLang="zh-CN" sz="1800" dirty="0" smtClean="0">
                <a:solidFill>
                  <a:schemeClr val="tx1"/>
                </a:solidFill>
                <a:latin typeface="Trebuchet MS" panose="020B0603020202020204" pitchFamily="34" charset="0"/>
                <a:cs typeface="Arial" panose="020B0604020202020204" pitchFamily="34" charset="0"/>
              </a:rPr>
              <a:t>:</a:t>
            </a:r>
          </a:p>
          <a:p>
            <a:pPr marL="342900" indent="-342900" algn="just">
              <a:lnSpc>
                <a:spcPct val="150000"/>
              </a:lnSpc>
              <a:buClrTx/>
              <a:buAutoNum type="arabicPeriod"/>
            </a:pPr>
            <a:r>
              <a:rPr lang="en-US" altLang="zh-CN" sz="1800" b="1" dirty="0" smtClean="0">
                <a:solidFill>
                  <a:srgbClr val="FF0000"/>
                </a:solidFill>
                <a:latin typeface="Trebuchet MS" panose="020B0603020202020204" pitchFamily="34" charset="0"/>
                <a:cs typeface="Arial" panose="020B0604020202020204" pitchFamily="34" charset="0"/>
              </a:rPr>
              <a:t>DATA</a:t>
            </a:r>
          </a:p>
          <a:p>
            <a:pPr marL="342900" indent="-342900" algn="just">
              <a:lnSpc>
                <a:spcPct val="150000"/>
              </a:lnSpc>
              <a:buClrTx/>
              <a:buAutoNum type="arabicPeriod"/>
            </a:pPr>
            <a:r>
              <a:rPr lang="en-US" altLang="zh-CN" sz="1800" b="1" dirty="0" smtClean="0">
                <a:solidFill>
                  <a:srgbClr val="FF0000"/>
                </a:solidFill>
                <a:latin typeface="Trebuchet MS" panose="020B0603020202020204" pitchFamily="34" charset="0"/>
                <a:cs typeface="Arial" panose="020B0604020202020204" pitchFamily="34" charset="0"/>
              </a:rPr>
              <a:t>THEMATIC ANALYSIS</a:t>
            </a:r>
          </a:p>
          <a:p>
            <a:pPr marL="342900" indent="-342900" algn="just">
              <a:lnSpc>
                <a:spcPct val="150000"/>
              </a:lnSpc>
              <a:buClrTx/>
              <a:buAutoNum type="arabicPeriod"/>
            </a:pPr>
            <a:endParaRPr lang="en-US" altLang="zh-CN" sz="1800" b="1" dirty="0">
              <a:solidFill>
                <a:srgbClr val="FF0000"/>
              </a:solidFill>
              <a:latin typeface="Trebuchet MS" panose="020B0603020202020204" pitchFamily="34" charset="0"/>
              <a:cs typeface="Arial" panose="020B0604020202020204" pitchFamily="34" charset="0"/>
            </a:endParaRPr>
          </a:p>
          <a:p>
            <a:pPr marL="342900" indent="-342900" algn="just">
              <a:lnSpc>
                <a:spcPct val="150000"/>
              </a:lnSpc>
              <a:buClrTx/>
              <a:buAutoNum type="arabicPeriod"/>
            </a:pPr>
            <a:endParaRPr lang="en-US" altLang="zh-CN" sz="1800" b="1" dirty="0" smtClean="0">
              <a:solidFill>
                <a:srgbClr val="FF0000"/>
              </a:solidFill>
              <a:latin typeface="Trebuchet MS" panose="020B0603020202020204" pitchFamily="34" charset="0"/>
              <a:cs typeface="Arial" panose="020B0604020202020204" pitchFamily="34" charset="0"/>
            </a:endParaRPr>
          </a:p>
          <a:p>
            <a:pPr marL="0" indent="0" algn="just">
              <a:lnSpc>
                <a:spcPct val="150000"/>
              </a:lnSpc>
              <a:buClrTx/>
              <a:buNone/>
            </a:pPr>
            <a:endParaRPr lang="en-US" altLang="zh-CN" sz="1800" b="1" dirty="0" smtClean="0">
              <a:solidFill>
                <a:srgbClr val="FF0000"/>
              </a:solidFill>
              <a:latin typeface="Trebuchet MS" panose="020B0603020202020204" pitchFamily="34" charset="0"/>
              <a:cs typeface="Arial" panose="020B0604020202020204" pitchFamily="34" charset="0"/>
            </a:endParaRPr>
          </a:p>
          <a:p>
            <a:pPr marL="342900" indent="-342900" algn="just">
              <a:lnSpc>
                <a:spcPct val="150000"/>
              </a:lnSpc>
              <a:buClrTx/>
              <a:buFont typeface="+mj-lt"/>
              <a:buAutoNum type="arabicPeriod" startAt="3"/>
            </a:pPr>
            <a:r>
              <a:rPr lang="en-US" altLang="zh-CN" sz="1800" b="1" dirty="0" smtClean="0">
                <a:solidFill>
                  <a:srgbClr val="FF0000"/>
                </a:solidFill>
                <a:latin typeface="Trebuchet MS" panose="020B0603020202020204" pitchFamily="34" charset="0"/>
                <a:cs typeface="Arial" panose="020B0604020202020204" pitchFamily="34" charset="0"/>
              </a:rPr>
              <a:t>Applications and web services</a:t>
            </a:r>
          </a:p>
          <a:p>
            <a:pPr marL="342900" indent="-342900" algn="just">
              <a:lnSpc>
                <a:spcPct val="150000"/>
              </a:lnSpc>
              <a:buClrTx/>
              <a:buAutoNum type="arabicPeriod" startAt="3"/>
            </a:pPr>
            <a:r>
              <a:rPr lang="en-US" altLang="zh-CN" sz="1800" b="1" dirty="0" smtClean="0">
                <a:solidFill>
                  <a:srgbClr val="FF0000"/>
                </a:solidFill>
                <a:latin typeface="Trebuchet MS" panose="020B0603020202020204" pitchFamily="34" charset="0"/>
                <a:cs typeface="Arial" panose="020B0604020202020204" pitchFamily="34" charset="0"/>
              </a:rPr>
              <a:t>Online  on demand Mapping</a:t>
            </a:r>
          </a:p>
        </p:txBody>
      </p:sp>
      <p:sp>
        <p:nvSpPr>
          <p:cNvPr id="11" name="Rectangle 10"/>
          <p:cNvSpPr/>
          <p:nvPr/>
        </p:nvSpPr>
        <p:spPr>
          <a:xfrm>
            <a:off x="836579" y="2698236"/>
            <a:ext cx="6096000" cy="923330"/>
          </a:xfrm>
          <a:prstGeom prst="rect">
            <a:avLst/>
          </a:prstGeom>
        </p:spPr>
        <p:txBody>
          <a:bodyPr>
            <a:spAutoFit/>
          </a:bodyPr>
          <a:lstStyle/>
          <a:p>
            <a:pPr marL="285750" indent="-285750">
              <a:buFont typeface="Arial" panose="020B0604020202020204" pitchFamily="34" charset="0"/>
              <a:buChar char="•"/>
            </a:pPr>
            <a:r>
              <a:rPr lang="en-US" dirty="0">
                <a:solidFill>
                  <a:srgbClr val="FF0000"/>
                </a:solidFill>
                <a:latin typeface="Trebuchet MS" panose="020B0603020202020204" pitchFamily="34" charset="0"/>
              </a:rPr>
              <a:t>Emergency Card</a:t>
            </a:r>
          </a:p>
          <a:p>
            <a:pPr marL="285750" indent="-285750">
              <a:buFont typeface="Arial" panose="020B0604020202020204" pitchFamily="34" charset="0"/>
              <a:buChar char="•"/>
            </a:pPr>
            <a:r>
              <a:rPr lang="en-US" dirty="0">
                <a:solidFill>
                  <a:srgbClr val="FF0000"/>
                </a:solidFill>
                <a:latin typeface="Trebuchet MS" panose="020B0603020202020204" pitchFamily="34" charset="0"/>
              </a:rPr>
              <a:t>Geolocation of companies</a:t>
            </a:r>
          </a:p>
          <a:p>
            <a:pPr marL="285750" indent="-285750">
              <a:buFont typeface="Arial" panose="020B0604020202020204" pitchFamily="34" charset="0"/>
              <a:buChar char="•"/>
            </a:pPr>
            <a:r>
              <a:rPr lang="en-US" dirty="0">
                <a:solidFill>
                  <a:srgbClr val="FF0000"/>
                </a:solidFill>
                <a:latin typeface="Trebuchet MS" panose="020B0603020202020204" pitchFamily="34" charset="0"/>
              </a:rPr>
              <a:t>Dashboard</a:t>
            </a:r>
            <a:endParaRPr lang="fr-FR" dirty="0">
              <a:solidFill>
                <a:srgbClr val="FF0000"/>
              </a:solidFill>
              <a:latin typeface="Trebuchet MS" panose="020B0603020202020204" pitchFamily="34" charset="0"/>
            </a:endParaRPr>
          </a:p>
        </p:txBody>
      </p:sp>
      <p:sp>
        <p:nvSpPr>
          <p:cNvPr id="14" name="Rectangle 13"/>
          <p:cNvSpPr/>
          <p:nvPr/>
        </p:nvSpPr>
        <p:spPr>
          <a:xfrm>
            <a:off x="836579" y="3621566"/>
            <a:ext cx="3696511" cy="923330"/>
          </a:xfrm>
          <a:prstGeom prst="rect">
            <a:avLst/>
          </a:prstGeom>
        </p:spPr>
        <p:txBody>
          <a:bodyPr wrap="square">
            <a:spAutoFit/>
          </a:bodyPr>
          <a:lstStyle/>
          <a:p>
            <a:pPr marL="285750" indent="-285750">
              <a:buFont typeface="Arial" panose="020B0604020202020204" pitchFamily="34" charset="0"/>
              <a:buChar char="•"/>
            </a:pPr>
            <a:r>
              <a:rPr lang="en-US" dirty="0">
                <a:solidFill>
                  <a:srgbClr val="FF0000"/>
                </a:solidFill>
                <a:latin typeface="Trebuchet MS" panose="020B0603020202020204" pitchFamily="34" charset="0"/>
              </a:rPr>
              <a:t>Thematic analysis</a:t>
            </a:r>
          </a:p>
          <a:p>
            <a:pPr marL="285750" indent="-285750">
              <a:buFont typeface="Arial" panose="020B0604020202020204" pitchFamily="34" charset="0"/>
              <a:buChar char="•"/>
            </a:pPr>
            <a:r>
              <a:rPr lang="en-US" dirty="0">
                <a:solidFill>
                  <a:srgbClr val="FF0000"/>
                </a:solidFill>
                <a:latin typeface="Trebuchet MS" panose="020B0603020202020204" pitchFamily="34" charset="0"/>
              </a:rPr>
              <a:t>Opinion polls and elections</a:t>
            </a:r>
          </a:p>
          <a:p>
            <a:pPr marL="285750" indent="-285750">
              <a:buFont typeface="Arial" panose="020B0604020202020204" pitchFamily="34" charset="0"/>
              <a:buChar char="•"/>
            </a:pPr>
            <a:r>
              <a:rPr lang="en-US" dirty="0">
                <a:solidFill>
                  <a:srgbClr val="FF0000"/>
                </a:solidFill>
                <a:latin typeface="Trebuchet MS" panose="020B0603020202020204" pitchFamily="34" charset="0"/>
              </a:rPr>
              <a:t>Households and cost of living…</a:t>
            </a:r>
            <a:endParaRPr lang="fr-FR" dirty="0">
              <a:solidFill>
                <a:srgbClr val="FF0000"/>
              </a:solidFill>
              <a:latin typeface="Trebuchet MS" panose="020B0603020202020204" pitchFamily="34" charset="0"/>
            </a:endParaRPr>
          </a:p>
        </p:txBody>
      </p:sp>
      <p:pic>
        <p:nvPicPr>
          <p:cNvPr id="16" name="Image 15"/>
          <p:cNvPicPr/>
          <p:nvPr/>
        </p:nvPicPr>
        <p:blipFill rotWithShape="1">
          <a:blip r:embed="rId4">
            <a:extLst>
              <a:ext uri="{28A0092B-C50C-407E-A947-70E740481C1C}">
                <a14:useLocalDpi xmlns:a14="http://schemas.microsoft.com/office/drawing/2010/main" val="0"/>
              </a:ext>
            </a:extLst>
          </a:blip>
          <a:srcRect l="2646" t="8846" r="1124" b="1484"/>
          <a:stretch/>
        </p:blipFill>
        <p:spPr bwMode="auto">
          <a:xfrm>
            <a:off x="5525311" y="1685365"/>
            <a:ext cx="6540123" cy="4489739"/>
          </a:xfrm>
          <a:prstGeom prst="rect">
            <a:avLst/>
          </a:prstGeom>
          <a:ln>
            <a:noFill/>
          </a:ln>
          <a:extLst>
            <a:ext uri="{53640926-AAD7-44D8-BBD7-CCE9431645EC}">
              <a14:shadowObscured xmlns:a14="http://schemas.microsoft.com/office/drawing/2010/main"/>
            </a:ext>
          </a:extLst>
        </p:spPr>
      </p:pic>
      <p:cxnSp>
        <p:nvCxnSpPr>
          <p:cNvPr id="17" name="Connecteur droit 16"/>
          <p:cNvCxnSpPr/>
          <p:nvPr/>
        </p:nvCxnSpPr>
        <p:spPr>
          <a:xfrm flipV="1">
            <a:off x="544750" y="977209"/>
            <a:ext cx="9275540" cy="2009"/>
          </a:xfrm>
          <a:prstGeom prst="line">
            <a:avLst/>
          </a:prstGeom>
          <a:ln>
            <a:solidFill>
              <a:schemeClr val="tx1"/>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7300097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37C4765D-26B1-4EAB-876B-75EF37149BFC}" type="slidenum">
              <a:rPr lang="fr-FR" sz="1800" b="1" smtClean="0"/>
              <a:pPr/>
              <a:t>15</a:t>
            </a:fld>
            <a:endParaRPr lang="fr-FR" sz="1800" b="1" dirty="0"/>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31834" y="-42857"/>
            <a:ext cx="960166" cy="939383"/>
          </a:xfrm>
          <a:prstGeom prst="rect">
            <a:avLst/>
          </a:prstGeom>
        </p:spPr>
      </p:pic>
      <p:sp>
        <p:nvSpPr>
          <p:cNvPr id="8" name="Titre 2"/>
          <p:cNvSpPr txBox="1">
            <a:spLocks/>
          </p:cNvSpPr>
          <p:nvPr/>
        </p:nvSpPr>
        <p:spPr>
          <a:xfrm>
            <a:off x="544750" y="236020"/>
            <a:ext cx="9433155" cy="654908"/>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fr-FR" sz="2200" b="1" dirty="0">
                <a:solidFill>
                  <a:schemeClr val="tx1"/>
                </a:solidFill>
                <a:latin typeface="Trebuchet MS" panose="020B0603020202020204" pitchFamily="34" charset="0"/>
                <a:cs typeface="Arial" panose="020B0604020202020204" pitchFamily="34" charset="0"/>
              </a:rPr>
              <a:t>6. </a:t>
            </a:r>
            <a:r>
              <a:rPr lang="en-US" sz="2200" b="1" dirty="0">
                <a:solidFill>
                  <a:schemeClr val="tx1"/>
                </a:solidFill>
                <a:latin typeface="Trebuchet MS" panose="020B0603020202020204" pitchFamily="34" charset="0"/>
                <a:cs typeface="Arial" panose="020B0604020202020204" pitchFamily="34" charset="0"/>
              </a:rPr>
              <a:t>BUILDING A National Infrastructure for Geospatial and Statistical Data and Services( INDGS)</a:t>
            </a:r>
          </a:p>
        </p:txBody>
      </p:sp>
      <p:sp>
        <p:nvSpPr>
          <p:cNvPr id="12" name="内容占位符 4"/>
          <p:cNvSpPr txBox="1">
            <a:spLocks/>
          </p:cNvSpPr>
          <p:nvPr/>
        </p:nvSpPr>
        <p:spPr>
          <a:xfrm>
            <a:off x="544750" y="979218"/>
            <a:ext cx="9417459" cy="595485"/>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lnSpc>
                <a:spcPct val="150000"/>
              </a:lnSpc>
              <a:buClrTx/>
              <a:buNone/>
            </a:pPr>
            <a:r>
              <a:rPr lang="en-US" altLang="zh-CN" b="1" dirty="0" smtClean="0">
                <a:solidFill>
                  <a:srgbClr val="FF0000"/>
                </a:solidFill>
                <a:latin typeface="Trebuchet MS" panose="020B0603020202020204" pitchFamily="34" charset="0"/>
                <a:cs typeface="Arial" panose="020B0604020202020204" pitchFamily="34" charset="0"/>
              </a:rPr>
              <a:t>DATA AVAILABLE</a:t>
            </a:r>
            <a:endParaRPr lang="en-US" altLang="zh-CN" sz="1800" b="1" dirty="0" smtClean="0">
              <a:solidFill>
                <a:srgbClr val="FF0000"/>
              </a:solidFill>
              <a:latin typeface="Trebuchet MS" panose="020B0603020202020204" pitchFamily="34" charset="0"/>
              <a:cs typeface="Arial" panose="020B0604020202020204" pitchFamily="34" charset="0"/>
            </a:endParaRPr>
          </a:p>
        </p:txBody>
      </p:sp>
      <p:sp>
        <p:nvSpPr>
          <p:cNvPr id="11" name="内容占位符 4"/>
          <p:cNvSpPr txBox="1">
            <a:spLocks/>
          </p:cNvSpPr>
          <p:nvPr/>
        </p:nvSpPr>
        <p:spPr>
          <a:xfrm>
            <a:off x="544749" y="1433719"/>
            <a:ext cx="9417459" cy="641198"/>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lnSpc>
                <a:spcPct val="150000"/>
              </a:lnSpc>
              <a:buClrTx/>
              <a:buNone/>
            </a:pPr>
            <a:r>
              <a:rPr lang="en-US" altLang="zh-CN" dirty="0">
                <a:solidFill>
                  <a:schemeClr val="tx1"/>
                </a:solidFill>
                <a:latin typeface="Trebuchet MS" panose="020B0603020202020204" pitchFamily="34" charset="0"/>
                <a:cs typeface="Arial" panose="020B0604020202020204" pitchFamily="34" charset="0"/>
              </a:rPr>
              <a:t>The data shared on the INDGS is diverse and covers all sectors of activity:</a:t>
            </a:r>
          </a:p>
        </p:txBody>
      </p:sp>
      <p:sp>
        <p:nvSpPr>
          <p:cNvPr id="14" name="Rectangle 13"/>
          <p:cNvSpPr/>
          <p:nvPr/>
        </p:nvSpPr>
        <p:spPr>
          <a:xfrm>
            <a:off x="865034" y="1889708"/>
            <a:ext cx="9217024" cy="4247317"/>
          </a:xfrm>
          <a:prstGeom prst="rect">
            <a:avLst/>
          </a:prstGeom>
        </p:spPr>
        <p:txBody>
          <a:bodyPr wrap="square">
            <a:spAutoFit/>
          </a:bodyPr>
          <a:lstStyle/>
          <a:p>
            <a:pPr marL="342900" lvl="0" indent="-342900" algn="just">
              <a:lnSpc>
                <a:spcPct val="150000"/>
              </a:lnSpc>
              <a:buFont typeface="Arial" panose="020B0604020202020204" pitchFamily="34" charset="0"/>
              <a:buChar char="•"/>
            </a:pPr>
            <a:r>
              <a:rPr lang="en-US" sz="2000" b="1" dirty="0">
                <a:latin typeface="Trebuchet MS" panose="020B0603020202020204" pitchFamily="34" charset="0"/>
              </a:rPr>
              <a:t>INFRASTRUCTURES: communication routes, networks, service stations, underground networks…;</a:t>
            </a:r>
          </a:p>
          <a:p>
            <a:pPr marL="342900" lvl="0" indent="-342900" algn="just">
              <a:lnSpc>
                <a:spcPct val="150000"/>
              </a:lnSpc>
              <a:buFont typeface="Arial" panose="020B0604020202020204" pitchFamily="34" charset="0"/>
              <a:buChar char="•"/>
            </a:pPr>
            <a:r>
              <a:rPr lang="en-US" sz="2000" b="1" dirty="0">
                <a:latin typeface="Trebuchet MS" panose="020B0603020202020204" pitchFamily="34" charset="0"/>
              </a:rPr>
              <a:t>LAND COVER: type of vegetation, hydrography, orography, </a:t>
            </a:r>
            <a:r>
              <a:rPr lang="en-US" sz="2000" b="1" dirty="0" err="1">
                <a:latin typeface="Trebuchet MS" panose="020B0603020202020204" pitchFamily="34" charset="0"/>
              </a:rPr>
              <a:t>pedology</a:t>
            </a:r>
            <a:r>
              <a:rPr lang="en-US" sz="2000" b="1" dirty="0">
                <a:latin typeface="Trebuchet MS" panose="020B0603020202020204" pitchFamily="34" charset="0"/>
              </a:rPr>
              <a:t>…;</a:t>
            </a:r>
          </a:p>
          <a:p>
            <a:pPr marL="342900" lvl="0" indent="-342900" algn="just">
              <a:lnSpc>
                <a:spcPct val="150000"/>
              </a:lnSpc>
              <a:buFont typeface="Arial" panose="020B0604020202020204" pitchFamily="34" charset="0"/>
              <a:buChar char="•"/>
            </a:pPr>
            <a:r>
              <a:rPr lang="en-US" sz="2000" b="1" dirty="0">
                <a:latin typeface="Trebuchet MS" panose="020B0603020202020204" pitchFamily="34" charset="0"/>
              </a:rPr>
              <a:t>SOCIAL AND SECURITY: Health, Electrification, Water Supply, Security…;</a:t>
            </a:r>
          </a:p>
          <a:p>
            <a:pPr marL="342900" lvl="0" indent="-342900" algn="just">
              <a:lnSpc>
                <a:spcPct val="150000"/>
              </a:lnSpc>
              <a:buFont typeface="Arial" panose="020B0604020202020204" pitchFamily="34" charset="0"/>
              <a:buChar char="•"/>
            </a:pPr>
            <a:r>
              <a:rPr lang="en-US" sz="2000" b="1" dirty="0">
                <a:latin typeface="Trebuchet MS" panose="020B0603020202020204" pitchFamily="34" charset="0"/>
              </a:rPr>
              <a:t>DEMOGRAPHY: population, population density…;</a:t>
            </a:r>
          </a:p>
          <a:p>
            <a:pPr marL="342900" lvl="0" indent="-342900" algn="just">
              <a:lnSpc>
                <a:spcPct val="150000"/>
              </a:lnSpc>
              <a:buFont typeface="Arial" panose="020B0604020202020204" pitchFamily="34" charset="0"/>
              <a:buChar char="•"/>
            </a:pPr>
            <a:r>
              <a:rPr lang="en-US" sz="2000" b="1" dirty="0">
                <a:latin typeface="Trebuchet MS" panose="020B0603020202020204" pitchFamily="34" charset="0"/>
              </a:rPr>
              <a:t>TRAINING: Education, higher education…;</a:t>
            </a:r>
          </a:p>
          <a:p>
            <a:pPr marL="342900" lvl="0" indent="-342900" algn="just">
              <a:lnSpc>
                <a:spcPct val="150000"/>
              </a:lnSpc>
              <a:buFont typeface="Arial" panose="020B0604020202020204" pitchFamily="34" charset="0"/>
              <a:buChar char="•"/>
            </a:pPr>
            <a:r>
              <a:rPr lang="en-US" sz="2000" b="1" dirty="0">
                <a:latin typeface="Trebuchet MS" panose="020B0603020202020204" pitchFamily="34" charset="0"/>
              </a:rPr>
              <a:t>LAND USE: Agriculture, Protected areas</a:t>
            </a:r>
            <a:r>
              <a:rPr lang="en-US" sz="2000" b="1" dirty="0" smtClean="0">
                <a:latin typeface="Trebuchet MS" panose="020B0603020202020204" pitchFamily="34" charset="0"/>
              </a:rPr>
              <a:t>;</a:t>
            </a:r>
          </a:p>
          <a:p>
            <a:pPr marL="342900" lvl="0" indent="-342900" algn="just">
              <a:lnSpc>
                <a:spcPct val="150000"/>
              </a:lnSpc>
              <a:buFont typeface="Arial" panose="020B0604020202020204" pitchFamily="34" charset="0"/>
              <a:buChar char="•"/>
            </a:pPr>
            <a:r>
              <a:rPr lang="en-US" sz="2000" b="1" dirty="0" smtClean="0">
                <a:latin typeface="Trebuchet MS" panose="020B0603020202020204" pitchFamily="34" charset="0"/>
              </a:rPr>
              <a:t>ECONOMIC</a:t>
            </a:r>
            <a:r>
              <a:rPr lang="en-US" sz="2000" b="1" dirty="0">
                <a:latin typeface="Trebuchet MS" panose="020B0603020202020204" pitchFamily="34" charset="0"/>
              </a:rPr>
              <a:t>: </a:t>
            </a:r>
            <a:r>
              <a:rPr lang="en-US" sz="2000" b="1" dirty="0" smtClean="0">
                <a:latin typeface="Trebuchet MS" panose="020B0603020202020204" pitchFamily="34" charset="0"/>
              </a:rPr>
              <a:t>income</a:t>
            </a:r>
            <a:r>
              <a:rPr lang="en-US" sz="2000" b="1" dirty="0">
                <a:latin typeface="Trebuchet MS" panose="020B0603020202020204" pitchFamily="34" charset="0"/>
              </a:rPr>
              <a:t>, </a:t>
            </a:r>
            <a:r>
              <a:rPr lang="en-US" sz="2000" b="1" dirty="0" smtClean="0">
                <a:latin typeface="Trebuchet MS" panose="020B0603020202020204" pitchFamily="34" charset="0"/>
              </a:rPr>
              <a:t>expense</a:t>
            </a:r>
            <a:r>
              <a:rPr lang="en-US" sz="2000" b="1" dirty="0">
                <a:latin typeface="Trebuchet MS" panose="020B0603020202020204" pitchFamily="34" charset="0"/>
              </a:rPr>
              <a:t>, </a:t>
            </a:r>
            <a:r>
              <a:rPr lang="en-US" sz="2000" b="1" dirty="0" smtClean="0">
                <a:latin typeface="Trebuchet MS" panose="020B0603020202020204" pitchFamily="34" charset="0"/>
              </a:rPr>
              <a:t>employment,…</a:t>
            </a:r>
          </a:p>
          <a:p>
            <a:pPr marL="342900" lvl="0" indent="-342900" algn="just">
              <a:lnSpc>
                <a:spcPct val="150000"/>
              </a:lnSpc>
              <a:buFont typeface="Arial" panose="020B0604020202020204" pitchFamily="34" charset="0"/>
              <a:buChar char="•"/>
            </a:pPr>
            <a:r>
              <a:rPr lang="en-US" sz="2000" b="1" dirty="0" smtClean="0">
                <a:latin typeface="Trebuchet MS" panose="020B0603020202020204" pitchFamily="34" charset="0"/>
              </a:rPr>
              <a:t>Etc.</a:t>
            </a:r>
            <a:endParaRPr lang="fr-FR" sz="2000" dirty="0">
              <a:latin typeface="Trebuchet MS" panose="020B0603020202020204" pitchFamily="34" charset="0"/>
              <a:cs typeface="Arial" panose="020B0604020202020204" pitchFamily="34" charset="0"/>
            </a:endParaRPr>
          </a:p>
        </p:txBody>
      </p:sp>
      <p:cxnSp>
        <p:nvCxnSpPr>
          <p:cNvPr id="15" name="Connecteur droit 14"/>
          <p:cNvCxnSpPr/>
          <p:nvPr/>
        </p:nvCxnSpPr>
        <p:spPr>
          <a:xfrm flipV="1">
            <a:off x="544750" y="977209"/>
            <a:ext cx="9275540" cy="2009"/>
          </a:xfrm>
          <a:prstGeom prst="line">
            <a:avLst/>
          </a:prstGeom>
          <a:ln>
            <a:solidFill>
              <a:schemeClr val="tx1"/>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2212307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37C4765D-26B1-4EAB-876B-75EF37149BFC}" type="slidenum">
              <a:rPr lang="fr-FR" sz="1800" b="1" smtClean="0"/>
              <a:pPr/>
              <a:t>16</a:t>
            </a:fld>
            <a:endParaRPr lang="fr-FR" sz="1800" b="1" dirty="0"/>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31834" y="-42857"/>
            <a:ext cx="960166" cy="939383"/>
          </a:xfrm>
          <a:prstGeom prst="rect">
            <a:avLst/>
          </a:prstGeom>
        </p:spPr>
      </p:pic>
      <p:sp>
        <p:nvSpPr>
          <p:cNvPr id="8" name="Titre 2"/>
          <p:cNvSpPr txBox="1">
            <a:spLocks/>
          </p:cNvSpPr>
          <p:nvPr/>
        </p:nvSpPr>
        <p:spPr>
          <a:xfrm>
            <a:off x="465942" y="221090"/>
            <a:ext cx="9433155" cy="654908"/>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fr-FR" sz="2200" b="1" dirty="0">
                <a:solidFill>
                  <a:schemeClr val="tx1"/>
                </a:solidFill>
                <a:latin typeface="Trebuchet MS" panose="020B0603020202020204" pitchFamily="34" charset="0"/>
                <a:cs typeface="Arial" panose="020B0604020202020204" pitchFamily="34" charset="0"/>
              </a:rPr>
              <a:t>6. </a:t>
            </a:r>
            <a:r>
              <a:rPr lang="en-US" sz="2200" b="1" dirty="0">
                <a:solidFill>
                  <a:schemeClr val="tx1"/>
                </a:solidFill>
                <a:latin typeface="Trebuchet MS" panose="020B0603020202020204" pitchFamily="34" charset="0"/>
                <a:cs typeface="Arial" panose="020B0604020202020204" pitchFamily="34" charset="0"/>
              </a:rPr>
              <a:t>BUILDING A National Infrastructure for Geospatial and Statistical Data and Services( INDGS)</a:t>
            </a:r>
          </a:p>
        </p:txBody>
      </p:sp>
      <p:sp>
        <p:nvSpPr>
          <p:cNvPr id="12" name="内容占位符 4"/>
          <p:cNvSpPr txBox="1">
            <a:spLocks/>
          </p:cNvSpPr>
          <p:nvPr/>
        </p:nvSpPr>
        <p:spPr>
          <a:xfrm>
            <a:off x="544750" y="1415631"/>
            <a:ext cx="10750196" cy="874272"/>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lnSpc>
                <a:spcPct val="150000"/>
              </a:lnSpc>
              <a:buClrTx/>
              <a:buNone/>
            </a:pPr>
            <a:r>
              <a:rPr lang="en-US" altLang="zh-CN" sz="1800" dirty="0">
                <a:solidFill>
                  <a:schemeClr val="tx1"/>
                </a:solidFill>
                <a:latin typeface="Trebuchet MS" panose="020B0603020202020204" pitchFamily="34" charset="0"/>
                <a:cs typeface="Arial" panose="020B0604020202020204" pitchFamily="34" charset="0"/>
              </a:rPr>
              <a:t>The </a:t>
            </a:r>
            <a:r>
              <a:rPr lang="en-US" altLang="zh-CN" sz="1800" dirty="0" smtClean="0">
                <a:solidFill>
                  <a:schemeClr val="tx1"/>
                </a:solidFill>
                <a:latin typeface="Trebuchet MS" panose="020B0603020202020204" pitchFamily="34" charset="0"/>
                <a:cs typeface="Arial" panose="020B0604020202020204" pitchFamily="34" charset="0"/>
              </a:rPr>
              <a:t>INDGS platform, </a:t>
            </a:r>
            <a:r>
              <a:rPr lang="en-US" altLang="zh-CN" sz="1800" dirty="0">
                <a:solidFill>
                  <a:schemeClr val="tx1"/>
                </a:solidFill>
                <a:latin typeface="Trebuchet MS" panose="020B0603020202020204" pitchFamily="34" charset="0"/>
                <a:cs typeface="Arial" panose="020B0604020202020204" pitchFamily="34" charset="0"/>
              </a:rPr>
              <a:t>performs statistical analysis and modeling </a:t>
            </a:r>
            <a:r>
              <a:rPr lang="en-US" altLang="zh-CN" sz="1800" dirty="0" smtClean="0">
                <a:solidFill>
                  <a:schemeClr val="tx1"/>
                </a:solidFill>
                <a:latin typeface="Trebuchet MS" panose="020B0603020202020204" pitchFamily="34" charset="0"/>
                <a:cs typeface="Arial" panose="020B0604020202020204" pitchFamily="34" charset="0"/>
              </a:rPr>
              <a:t>of </a:t>
            </a:r>
            <a:r>
              <a:rPr lang="en-US" altLang="zh-CN" sz="1800" dirty="0">
                <a:solidFill>
                  <a:schemeClr val="tx1"/>
                </a:solidFill>
                <a:latin typeface="Trebuchet MS" panose="020B0603020202020204" pitchFamily="34" charset="0"/>
                <a:cs typeface="Arial" panose="020B0604020202020204" pitchFamily="34" charset="0"/>
              </a:rPr>
              <a:t>data to generate additional </a:t>
            </a:r>
            <a:r>
              <a:rPr lang="en-US" altLang="zh-CN" sz="1800" dirty="0" err="1">
                <a:solidFill>
                  <a:schemeClr val="tx1"/>
                </a:solidFill>
                <a:latin typeface="Trebuchet MS" panose="020B0603020202020204" pitchFamily="34" charset="0"/>
                <a:cs typeface="Arial" panose="020B0604020202020204" pitchFamily="34" charset="0"/>
              </a:rPr>
              <a:t>geomarketing</a:t>
            </a:r>
            <a:r>
              <a:rPr lang="en-US" altLang="zh-CN" sz="1800" dirty="0">
                <a:solidFill>
                  <a:schemeClr val="tx1"/>
                </a:solidFill>
                <a:latin typeface="Trebuchet MS" panose="020B0603020202020204" pitchFamily="34" charset="0"/>
                <a:cs typeface="Arial" panose="020B0604020202020204" pitchFamily="34" charset="0"/>
              </a:rPr>
              <a:t> </a:t>
            </a:r>
            <a:r>
              <a:rPr lang="en-US" altLang="zh-CN" sz="1800" dirty="0" smtClean="0">
                <a:solidFill>
                  <a:schemeClr val="tx1"/>
                </a:solidFill>
                <a:latin typeface="Trebuchet MS" panose="020B0603020202020204" pitchFamily="34" charset="0"/>
                <a:cs typeface="Arial" panose="020B0604020202020204" pitchFamily="34" charset="0"/>
              </a:rPr>
              <a:t>service: </a:t>
            </a:r>
          </a:p>
        </p:txBody>
      </p:sp>
      <p:cxnSp>
        <p:nvCxnSpPr>
          <p:cNvPr id="13" name="Connecteur droit 12"/>
          <p:cNvCxnSpPr/>
          <p:nvPr/>
        </p:nvCxnSpPr>
        <p:spPr>
          <a:xfrm flipV="1">
            <a:off x="544750" y="977209"/>
            <a:ext cx="9275540" cy="2009"/>
          </a:xfrm>
          <a:prstGeom prst="line">
            <a:avLst/>
          </a:prstGeom>
          <a:ln>
            <a:solidFill>
              <a:schemeClr val="tx1"/>
            </a:solidFill>
          </a:ln>
        </p:spPr>
        <p:style>
          <a:lnRef idx="2">
            <a:schemeClr val="accent6"/>
          </a:lnRef>
          <a:fillRef idx="0">
            <a:schemeClr val="accent6"/>
          </a:fillRef>
          <a:effectRef idx="1">
            <a:schemeClr val="accent6"/>
          </a:effectRef>
          <a:fontRef idx="minor">
            <a:schemeClr val="tx1"/>
          </a:fontRef>
        </p:style>
      </p:cxnSp>
      <p:sp>
        <p:nvSpPr>
          <p:cNvPr id="4" name="Rectangle 3"/>
          <p:cNvSpPr/>
          <p:nvPr/>
        </p:nvSpPr>
        <p:spPr>
          <a:xfrm>
            <a:off x="1822347" y="3928120"/>
            <a:ext cx="3512886" cy="338554"/>
          </a:xfrm>
          <a:prstGeom prst="rect">
            <a:avLst/>
          </a:prstGeom>
          <a:solidFill>
            <a:srgbClr val="00B050"/>
          </a:solidFill>
        </p:spPr>
        <p:txBody>
          <a:bodyPr wrap="square">
            <a:spAutoFit/>
          </a:bodyPr>
          <a:lstStyle/>
          <a:p>
            <a:pPr algn="ctr"/>
            <a:r>
              <a:rPr lang="fr-FR" sz="1600" dirty="0" err="1" smtClean="0">
                <a:latin typeface="Trebuchet MS" panose="020B0603020202020204" pitchFamily="34" charset="0"/>
              </a:rPr>
              <a:t>Neighborhood</a:t>
            </a:r>
            <a:r>
              <a:rPr lang="fr-FR" sz="1600" dirty="0" smtClean="0">
                <a:latin typeface="Trebuchet MS" panose="020B0603020202020204" pitchFamily="34" charset="0"/>
              </a:rPr>
              <a:t> </a:t>
            </a:r>
            <a:r>
              <a:rPr lang="fr-FR" sz="1600" dirty="0">
                <a:latin typeface="Trebuchet MS" panose="020B0603020202020204" pitchFamily="34" charset="0"/>
              </a:rPr>
              <a:t>segmentation</a:t>
            </a:r>
          </a:p>
        </p:txBody>
      </p:sp>
      <p:sp>
        <p:nvSpPr>
          <p:cNvPr id="18" name="Rectangle 17"/>
          <p:cNvSpPr/>
          <p:nvPr/>
        </p:nvSpPr>
        <p:spPr>
          <a:xfrm>
            <a:off x="6260350" y="3928120"/>
            <a:ext cx="3512885" cy="338554"/>
          </a:xfrm>
          <a:prstGeom prst="rect">
            <a:avLst/>
          </a:prstGeom>
          <a:solidFill>
            <a:srgbClr val="00B050"/>
          </a:solidFill>
        </p:spPr>
        <p:txBody>
          <a:bodyPr wrap="square">
            <a:spAutoFit/>
          </a:bodyPr>
          <a:lstStyle/>
          <a:p>
            <a:pPr algn="ctr"/>
            <a:r>
              <a:rPr lang="fr-FR" sz="1600" dirty="0" smtClean="0">
                <a:latin typeface="Trebuchet MS" panose="020B0603020202020204" pitchFamily="34" charset="0"/>
              </a:rPr>
              <a:t> </a:t>
            </a:r>
            <a:r>
              <a:rPr lang="fr-FR" sz="1600" dirty="0" err="1" smtClean="0">
                <a:latin typeface="Trebuchet MS" panose="020B0603020202020204" pitchFamily="34" charset="0"/>
              </a:rPr>
              <a:t>wealth</a:t>
            </a:r>
            <a:r>
              <a:rPr lang="fr-FR" sz="1600" dirty="0" smtClean="0">
                <a:latin typeface="Trebuchet MS" panose="020B0603020202020204" pitchFamily="34" charset="0"/>
              </a:rPr>
              <a:t> and </a:t>
            </a:r>
            <a:r>
              <a:rPr lang="fr-FR" sz="1600" dirty="0" err="1" smtClean="0">
                <a:latin typeface="Trebuchet MS" panose="020B0603020202020204" pitchFamily="34" charset="0"/>
              </a:rPr>
              <a:t>growth</a:t>
            </a:r>
            <a:r>
              <a:rPr lang="fr-FR" sz="1600" dirty="0" smtClean="0">
                <a:latin typeface="Trebuchet MS" panose="020B0603020202020204" pitchFamily="34" charset="0"/>
              </a:rPr>
              <a:t> </a:t>
            </a:r>
            <a:r>
              <a:rPr lang="fr-FR" sz="1600" dirty="0">
                <a:latin typeface="Trebuchet MS" panose="020B0603020202020204" pitchFamily="34" charset="0"/>
              </a:rPr>
              <a:t>model</a:t>
            </a:r>
          </a:p>
        </p:txBody>
      </p:sp>
      <p:sp>
        <p:nvSpPr>
          <p:cNvPr id="19" name="Rectangle 18"/>
          <p:cNvSpPr/>
          <p:nvPr/>
        </p:nvSpPr>
        <p:spPr>
          <a:xfrm>
            <a:off x="1822347" y="5967667"/>
            <a:ext cx="3512886" cy="338554"/>
          </a:xfrm>
          <a:prstGeom prst="rect">
            <a:avLst/>
          </a:prstGeom>
          <a:solidFill>
            <a:srgbClr val="00B050"/>
          </a:solidFill>
        </p:spPr>
        <p:txBody>
          <a:bodyPr wrap="square">
            <a:spAutoFit/>
          </a:bodyPr>
          <a:lstStyle/>
          <a:p>
            <a:r>
              <a:rPr lang="fr-FR" sz="1600" dirty="0">
                <a:latin typeface="Trebuchet MS" panose="020B0603020202020204" pitchFamily="34" charset="0"/>
              </a:rPr>
              <a:t>Population and Habitat </a:t>
            </a:r>
            <a:r>
              <a:rPr lang="fr-FR" sz="1600" dirty="0" err="1">
                <a:latin typeface="Trebuchet MS" panose="020B0603020202020204" pitchFamily="34" charset="0"/>
              </a:rPr>
              <a:t>Forecast</a:t>
            </a:r>
            <a:endParaRPr lang="fr-FR" sz="1600" dirty="0">
              <a:latin typeface="Trebuchet MS" panose="020B0603020202020204" pitchFamily="34" charset="0"/>
            </a:endParaRPr>
          </a:p>
        </p:txBody>
      </p:sp>
      <p:sp>
        <p:nvSpPr>
          <p:cNvPr id="20" name="Rectangle 19"/>
          <p:cNvSpPr/>
          <p:nvPr/>
        </p:nvSpPr>
        <p:spPr>
          <a:xfrm>
            <a:off x="6260349" y="5967667"/>
            <a:ext cx="3512885" cy="338554"/>
          </a:xfrm>
          <a:prstGeom prst="rect">
            <a:avLst/>
          </a:prstGeom>
          <a:solidFill>
            <a:srgbClr val="00B050"/>
          </a:solidFill>
        </p:spPr>
        <p:txBody>
          <a:bodyPr wrap="square">
            <a:spAutoFit/>
          </a:bodyPr>
          <a:lstStyle/>
          <a:p>
            <a:r>
              <a:rPr lang="fr-FR" sz="1600" dirty="0">
                <a:latin typeface="Trebuchet MS" panose="020B0603020202020204" pitchFamily="34" charset="0"/>
              </a:rPr>
              <a:t>identification of </a:t>
            </a:r>
            <a:r>
              <a:rPr lang="fr-FR" sz="1600" dirty="0" err="1">
                <a:latin typeface="Trebuchet MS" panose="020B0603020202020204" pitchFamily="34" charset="0"/>
              </a:rPr>
              <a:t>potential</a:t>
            </a:r>
            <a:r>
              <a:rPr lang="fr-FR" sz="1600" dirty="0">
                <a:latin typeface="Trebuchet MS" panose="020B0603020202020204" pitchFamily="34" charset="0"/>
              </a:rPr>
              <a:t> areas</a:t>
            </a:r>
          </a:p>
        </p:txBody>
      </p:sp>
      <p:pic>
        <p:nvPicPr>
          <p:cNvPr id="21" name="Image 20"/>
          <p:cNvPicPr>
            <a:picLocks noChangeAspect="1"/>
          </p:cNvPicPr>
          <p:nvPr/>
        </p:nvPicPr>
        <p:blipFill>
          <a:blip r:embed="rId4"/>
          <a:stretch>
            <a:fillRect/>
          </a:stretch>
        </p:blipFill>
        <p:spPr>
          <a:xfrm>
            <a:off x="6134492" y="2289902"/>
            <a:ext cx="3764605" cy="1593651"/>
          </a:xfrm>
          <a:prstGeom prst="rect">
            <a:avLst/>
          </a:prstGeom>
        </p:spPr>
      </p:pic>
      <p:pic>
        <p:nvPicPr>
          <p:cNvPr id="28681" name="Picture 9" descr="Gratuit Photos gratuites de activités, afficher, bitcoin Photos"/>
          <p:cNvPicPr>
            <a:picLocks noChangeAspect="1" noChangeArrowheads="1"/>
          </p:cNvPicPr>
          <p:nvPr/>
        </p:nvPicPr>
        <p:blipFill rotWithShape="1">
          <a:blip r:embed="rId5">
            <a:extLst>
              <a:ext uri="{28A0092B-C50C-407E-A947-70E740481C1C}">
                <a14:useLocalDpi xmlns:a14="http://schemas.microsoft.com/office/drawing/2010/main" val="0"/>
              </a:ext>
            </a:extLst>
          </a:blip>
          <a:srcRect t="7421" r="19224" b="11830"/>
          <a:stretch/>
        </p:blipFill>
        <p:spPr bwMode="auto">
          <a:xfrm>
            <a:off x="1652228" y="4311242"/>
            <a:ext cx="3853124" cy="1622420"/>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 29"/>
          <p:cNvPicPr/>
          <p:nvPr/>
        </p:nvPicPr>
        <p:blipFill>
          <a:blip r:embed="rId6"/>
          <a:stretch>
            <a:fillRect/>
          </a:stretch>
        </p:blipFill>
        <p:spPr>
          <a:xfrm>
            <a:off x="1652228" y="2184517"/>
            <a:ext cx="3853124" cy="1699036"/>
          </a:xfrm>
          <a:prstGeom prst="rect">
            <a:avLst/>
          </a:prstGeom>
        </p:spPr>
      </p:pic>
      <p:pic>
        <p:nvPicPr>
          <p:cNvPr id="32" name="Image 31"/>
          <p:cNvPicPr/>
          <p:nvPr/>
        </p:nvPicPr>
        <p:blipFill>
          <a:blip r:embed="rId7"/>
          <a:stretch>
            <a:fillRect/>
          </a:stretch>
        </p:blipFill>
        <p:spPr>
          <a:xfrm>
            <a:off x="6134490" y="4311241"/>
            <a:ext cx="3764604" cy="1622421"/>
          </a:xfrm>
          <a:prstGeom prst="rect">
            <a:avLst/>
          </a:prstGeom>
        </p:spPr>
      </p:pic>
      <p:sp>
        <p:nvSpPr>
          <p:cNvPr id="33" name="内容占位符 4"/>
          <p:cNvSpPr txBox="1">
            <a:spLocks/>
          </p:cNvSpPr>
          <p:nvPr/>
        </p:nvSpPr>
        <p:spPr>
          <a:xfrm>
            <a:off x="544750" y="979218"/>
            <a:ext cx="9417459" cy="595485"/>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lnSpc>
                <a:spcPct val="150000"/>
              </a:lnSpc>
              <a:buClrTx/>
              <a:buNone/>
            </a:pPr>
            <a:r>
              <a:rPr lang="en-US" altLang="zh-CN" b="1" dirty="0">
                <a:solidFill>
                  <a:srgbClr val="FF0000"/>
                </a:solidFill>
                <a:latin typeface="Trebuchet MS" panose="020B0603020202020204" pitchFamily="34" charset="0"/>
                <a:cs typeface="Arial" panose="020B0604020202020204" pitchFamily="34" charset="0"/>
              </a:rPr>
              <a:t>THEMATIC ANALYSIS</a:t>
            </a:r>
          </a:p>
        </p:txBody>
      </p:sp>
    </p:spTree>
    <p:extLst>
      <p:ext uri="{BB962C8B-B14F-4D97-AF65-F5344CB8AC3E}">
        <p14:creationId xmlns:p14="http://schemas.microsoft.com/office/powerpoint/2010/main" val="34316174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37C4765D-26B1-4EAB-876B-75EF37149BFC}" type="slidenum">
              <a:rPr lang="fr-FR" sz="1800" b="1" smtClean="0"/>
              <a:pPr/>
              <a:t>17</a:t>
            </a:fld>
            <a:endParaRPr lang="fr-FR" sz="1800" b="1" dirty="0"/>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31834" y="-42857"/>
            <a:ext cx="960166" cy="939383"/>
          </a:xfrm>
          <a:prstGeom prst="rect">
            <a:avLst/>
          </a:prstGeom>
        </p:spPr>
      </p:pic>
      <p:sp>
        <p:nvSpPr>
          <p:cNvPr id="8" name="Titre 2"/>
          <p:cNvSpPr txBox="1">
            <a:spLocks/>
          </p:cNvSpPr>
          <p:nvPr/>
        </p:nvSpPr>
        <p:spPr>
          <a:xfrm>
            <a:off x="465942" y="221090"/>
            <a:ext cx="9433155" cy="654908"/>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fr-FR" sz="2200" b="1" dirty="0">
                <a:solidFill>
                  <a:schemeClr val="tx1"/>
                </a:solidFill>
                <a:latin typeface="Trebuchet MS" panose="020B0603020202020204" pitchFamily="34" charset="0"/>
                <a:cs typeface="Arial" panose="020B0604020202020204" pitchFamily="34" charset="0"/>
              </a:rPr>
              <a:t>6. </a:t>
            </a:r>
            <a:r>
              <a:rPr lang="en-US" sz="2200" b="1" dirty="0">
                <a:solidFill>
                  <a:schemeClr val="tx1"/>
                </a:solidFill>
                <a:latin typeface="Trebuchet MS" panose="020B0603020202020204" pitchFamily="34" charset="0"/>
                <a:cs typeface="Arial" panose="020B0604020202020204" pitchFamily="34" charset="0"/>
              </a:rPr>
              <a:t>BUILDING A National Infrastructure for Geospatial and Statistical Data and Services( INDGS)</a:t>
            </a:r>
          </a:p>
        </p:txBody>
      </p:sp>
      <p:sp>
        <p:nvSpPr>
          <p:cNvPr id="12" name="内容占位符 4"/>
          <p:cNvSpPr txBox="1">
            <a:spLocks/>
          </p:cNvSpPr>
          <p:nvPr/>
        </p:nvSpPr>
        <p:spPr>
          <a:xfrm>
            <a:off x="544750" y="1659032"/>
            <a:ext cx="10750196" cy="4378697"/>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lnSpc>
                <a:spcPct val="150000"/>
              </a:lnSpc>
              <a:buClrTx/>
              <a:buFont typeface="Arial" panose="020B0604020202020204" pitchFamily="34" charset="0"/>
              <a:buChar char="•"/>
            </a:pPr>
            <a:r>
              <a:rPr lang="en-US" altLang="zh-CN" dirty="0">
                <a:solidFill>
                  <a:schemeClr val="tx1"/>
                </a:solidFill>
                <a:latin typeface="Trebuchet MS" panose="020B0603020202020204" pitchFamily="34" charset="0"/>
                <a:cs typeface="Arial" panose="020B0604020202020204" pitchFamily="34" charset="0"/>
              </a:rPr>
              <a:t>Access to data on the INDGS platform is free of charge. </a:t>
            </a:r>
            <a:endParaRPr lang="en-US" altLang="zh-CN" dirty="0" smtClean="0">
              <a:solidFill>
                <a:schemeClr val="tx1"/>
              </a:solidFill>
              <a:latin typeface="Trebuchet MS" panose="020B0603020202020204" pitchFamily="34" charset="0"/>
              <a:cs typeface="Arial" panose="020B0604020202020204" pitchFamily="34" charset="0"/>
            </a:endParaRPr>
          </a:p>
          <a:p>
            <a:pPr algn="just">
              <a:lnSpc>
                <a:spcPct val="150000"/>
              </a:lnSpc>
              <a:buClrTx/>
              <a:buFont typeface="Arial" panose="020B0604020202020204" pitchFamily="34" charset="0"/>
              <a:buChar char="•"/>
            </a:pPr>
            <a:r>
              <a:rPr lang="en-US" altLang="zh-CN" dirty="0" smtClean="0">
                <a:solidFill>
                  <a:schemeClr val="tx1"/>
                </a:solidFill>
                <a:latin typeface="Trebuchet MS" panose="020B0603020202020204" pitchFamily="34" charset="0"/>
                <a:cs typeface="Arial" panose="020B0604020202020204" pitchFamily="34" charset="0"/>
              </a:rPr>
              <a:t>Users </a:t>
            </a:r>
            <a:r>
              <a:rPr lang="en-US" altLang="zh-CN" dirty="0">
                <a:solidFill>
                  <a:schemeClr val="tx1"/>
                </a:solidFill>
                <a:latin typeface="Trebuchet MS" panose="020B0603020202020204" pitchFamily="34" charset="0"/>
                <a:cs typeface="Arial" panose="020B0604020202020204" pitchFamily="34" charset="0"/>
              </a:rPr>
              <a:t>can access online data and use map services by adding their own </a:t>
            </a:r>
            <a:r>
              <a:rPr lang="en-US" altLang="zh-CN" dirty="0" smtClean="0">
                <a:solidFill>
                  <a:schemeClr val="tx1"/>
                </a:solidFill>
                <a:latin typeface="Trebuchet MS" panose="020B0603020202020204" pitchFamily="34" charset="0"/>
                <a:cs typeface="Arial" panose="020B0604020202020204" pitchFamily="34" charset="0"/>
              </a:rPr>
              <a:t>data</a:t>
            </a:r>
            <a:r>
              <a:rPr lang="en-US" altLang="zh-CN" dirty="0">
                <a:solidFill>
                  <a:schemeClr val="tx1"/>
                </a:solidFill>
                <a:latin typeface="Trebuchet MS" panose="020B0603020202020204" pitchFamily="34" charset="0"/>
                <a:cs typeface="Arial" panose="020B0604020202020204" pitchFamily="34" charset="0"/>
              </a:rPr>
              <a:t>;</a:t>
            </a:r>
            <a:endParaRPr lang="en-US" altLang="zh-CN" dirty="0" smtClean="0">
              <a:solidFill>
                <a:schemeClr val="tx1"/>
              </a:solidFill>
              <a:latin typeface="Trebuchet MS" panose="020B0603020202020204" pitchFamily="34" charset="0"/>
              <a:cs typeface="Arial" panose="020B0604020202020204" pitchFamily="34" charset="0"/>
            </a:endParaRPr>
          </a:p>
          <a:p>
            <a:pPr algn="just">
              <a:lnSpc>
                <a:spcPct val="150000"/>
              </a:lnSpc>
              <a:buClrTx/>
              <a:buFont typeface="Arial" panose="020B0604020202020204" pitchFamily="34" charset="0"/>
              <a:buChar char="•"/>
            </a:pPr>
            <a:r>
              <a:rPr lang="en-US" altLang="zh-CN" dirty="0">
                <a:solidFill>
                  <a:schemeClr val="tx1"/>
                </a:solidFill>
                <a:latin typeface="Trebuchet MS" panose="020B0603020202020204" pitchFamily="34" charset="0"/>
                <a:cs typeface="Arial" panose="020B0604020202020204" pitchFamily="34" charset="0"/>
              </a:rPr>
              <a:t>The data exchanged on the platform makes it possible to enrich it and provide the CNTIG with resources to create additional services</a:t>
            </a:r>
            <a:r>
              <a:rPr lang="en-US" altLang="zh-CN" dirty="0" smtClean="0">
                <a:solidFill>
                  <a:schemeClr val="tx1"/>
                </a:solidFill>
                <a:latin typeface="Trebuchet MS" panose="020B0603020202020204" pitchFamily="34" charset="0"/>
                <a:cs typeface="Arial" panose="020B0604020202020204" pitchFamily="34" charset="0"/>
              </a:rPr>
              <a:t>;</a:t>
            </a:r>
          </a:p>
          <a:p>
            <a:pPr algn="just">
              <a:lnSpc>
                <a:spcPct val="150000"/>
              </a:lnSpc>
              <a:buClrTx/>
              <a:buFont typeface="Arial" panose="020B0604020202020204" pitchFamily="34" charset="0"/>
              <a:buChar char="•"/>
            </a:pPr>
            <a:r>
              <a:rPr lang="en-US" altLang="zh-CN" dirty="0" smtClean="0">
                <a:solidFill>
                  <a:schemeClr val="tx1"/>
                </a:solidFill>
                <a:latin typeface="Trebuchet MS" panose="020B0603020202020204" pitchFamily="34" charset="0"/>
                <a:cs typeface="Arial" panose="020B0604020202020204" pitchFamily="34" charset="0"/>
              </a:rPr>
              <a:t>access </a:t>
            </a:r>
            <a:r>
              <a:rPr lang="en-US" altLang="zh-CN" dirty="0">
                <a:solidFill>
                  <a:schemeClr val="tx1"/>
                </a:solidFill>
                <a:latin typeface="Trebuchet MS" panose="020B0603020202020204" pitchFamily="34" charset="0"/>
                <a:cs typeface="Arial" panose="020B0604020202020204" pitchFamily="34" charset="0"/>
              </a:rPr>
              <a:t>to these additional services is via </a:t>
            </a:r>
            <a:r>
              <a:rPr lang="en-US" altLang="zh-CN" dirty="0" smtClean="0">
                <a:solidFill>
                  <a:schemeClr val="tx1"/>
                </a:solidFill>
                <a:latin typeface="Trebuchet MS" panose="020B0603020202020204" pitchFamily="34" charset="0"/>
                <a:cs typeface="Arial" panose="020B0604020202020204" pitchFamily="34" charset="0"/>
              </a:rPr>
              <a:t>a paid </a:t>
            </a:r>
            <a:r>
              <a:rPr lang="en-US" altLang="zh-CN" dirty="0">
                <a:solidFill>
                  <a:schemeClr val="tx1"/>
                </a:solidFill>
                <a:latin typeface="Trebuchet MS" panose="020B0603020202020204" pitchFamily="34" charset="0"/>
                <a:cs typeface="Arial" panose="020B0604020202020204" pitchFamily="34" charset="0"/>
              </a:rPr>
              <a:t>monthly subscription. The monthly subscription to CNTIG allows business sectors to benefit from market analyses, sector studies, economic forecasts, </a:t>
            </a:r>
            <a:endParaRPr lang="en-US" altLang="zh-CN" dirty="0" smtClean="0">
              <a:solidFill>
                <a:schemeClr val="tx1"/>
              </a:solidFill>
              <a:latin typeface="Trebuchet MS" panose="020B0603020202020204" pitchFamily="34" charset="0"/>
              <a:cs typeface="Arial" panose="020B0604020202020204" pitchFamily="34" charset="0"/>
            </a:endParaRPr>
          </a:p>
          <a:p>
            <a:pPr algn="just">
              <a:lnSpc>
                <a:spcPct val="150000"/>
              </a:lnSpc>
              <a:buClrTx/>
              <a:buFont typeface="Arial" panose="020B0604020202020204" pitchFamily="34" charset="0"/>
              <a:buChar char="•"/>
            </a:pPr>
            <a:r>
              <a:rPr lang="en-US" altLang="zh-CN" dirty="0" smtClean="0">
                <a:solidFill>
                  <a:schemeClr val="tx1"/>
                </a:solidFill>
                <a:latin typeface="Trebuchet MS" panose="020B0603020202020204" pitchFamily="34" charset="0"/>
                <a:cs typeface="Arial" panose="020B0604020202020204" pitchFamily="34" charset="0"/>
              </a:rPr>
              <a:t> Third parties applications can used </a:t>
            </a:r>
            <a:r>
              <a:rPr lang="en-US" altLang="zh-CN" dirty="0">
                <a:solidFill>
                  <a:schemeClr val="tx1"/>
                </a:solidFill>
                <a:latin typeface="Trebuchet MS" panose="020B0603020202020204" pitchFamily="34" charset="0"/>
                <a:cs typeface="Arial" panose="020B0604020202020204" pitchFamily="34" charset="0"/>
              </a:rPr>
              <a:t>the resources via a paid monthly subscription </a:t>
            </a:r>
            <a:r>
              <a:rPr lang="en-US" altLang="zh-CN" dirty="0" smtClean="0">
                <a:solidFill>
                  <a:schemeClr val="tx1"/>
                </a:solidFill>
                <a:latin typeface="Trebuchet MS" panose="020B0603020202020204" pitchFamily="34" charset="0"/>
                <a:cs typeface="Arial" panose="020B0604020202020204" pitchFamily="34" charset="0"/>
              </a:rPr>
              <a:t>.</a:t>
            </a:r>
          </a:p>
        </p:txBody>
      </p:sp>
      <p:cxnSp>
        <p:nvCxnSpPr>
          <p:cNvPr id="13" name="Connecteur droit 12"/>
          <p:cNvCxnSpPr/>
          <p:nvPr/>
        </p:nvCxnSpPr>
        <p:spPr>
          <a:xfrm flipV="1">
            <a:off x="544750" y="977209"/>
            <a:ext cx="9275540" cy="2009"/>
          </a:xfrm>
          <a:prstGeom prst="line">
            <a:avLst/>
          </a:prstGeom>
          <a:ln>
            <a:solidFill>
              <a:schemeClr val="tx1"/>
            </a:solidFill>
          </a:ln>
        </p:spPr>
        <p:style>
          <a:lnRef idx="2">
            <a:schemeClr val="accent6"/>
          </a:lnRef>
          <a:fillRef idx="0">
            <a:schemeClr val="accent6"/>
          </a:fillRef>
          <a:effectRef idx="1">
            <a:schemeClr val="accent6"/>
          </a:effectRef>
          <a:fontRef idx="minor">
            <a:schemeClr val="tx1"/>
          </a:fontRef>
        </p:style>
      </p:cxnSp>
      <p:sp>
        <p:nvSpPr>
          <p:cNvPr id="17" name="内容占位符 4"/>
          <p:cNvSpPr txBox="1">
            <a:spLocks/>
          </p:cNvSpPr>
          <p:nvPr/>
        </p:nvSpPr>
        <p:spPr>
          <a:xfrm>
            <a:off x="683898" y="1080429"/>
            <a:ext cx="9417459" cy="595485"/>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lnSpc>
                <a:spcPct val="150000"/>
              </a:lnSpc>
              <a:buClrTx/>
              <a:buNone/>
            </a:pPr>
            <a:r>
              <a:rPr lang="en-US" altLang="zh-CN" b="1" dirty="0" smtClean="0">
                <a:solidFill>
                  <a:srgbClr val="FF0000"/>
                </a:solidFill>
                <a:latin typeface="Trebuchet MS" panose="020B0603020202020204" pitchFamily="34" charset="0"/>
                <a:cs typeface="Arial" panose="020B0604020202020204" pitchFamily="34" charset="0"/>
              </a:rPr>
              <a:t>ECONOMIC MODEL :</a:t>
            </a:r>
            <a:endParaRPr lang="en-US" altLang="zh-CN" sz="1800" b="1" dirty="0" smtClean="0">
              <a:solidFill>
                <a:srgbClr val="FF0000"/>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825406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37C4765D-26B1-4EAB-876B-75EF37149BFC}" type="slidenum">
              <a:rPr lang="fr-FR" sz="1800" b="1" smtClean="0"/>
              <a:pPr/>
              <a:t>18</a:t>
            </a:fld>
            <a:endParaRPr lang="fr-FR" sz="1800" b="1" dirty="0"/>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31834" y="-42857"/>
            <a:ext cx="960166" cy="939383"/>
          </a:xfrm>
          <a:prstGeom prst="rect">
            <a:avLst/>
          </a:prstGeom>
        </p:spPr>
      </p:pic>
      <p:sp>
        <p:nvSpPr>
          <p:cNvPr id="8" name="Titre 2"/>
          <p:cNvSpPr txBox="1">
            <a:spLocks/>
          </p:cNvSpPr>
          <p:nvPr/>
        </p:nvSpPr>
        <p:spPr>
          <a:xfrm>
            <a:off x="465942" y="410780"/>
            <a:ext cx="9433155" cy="654908"/>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fr-FR" sz="2200" b="1" dirty="0">
                <a:solidFill>
                  <a:schemeClr val="tx1"/>
                </a:solidFill>
                <a:latin typeface="Trebuchet MS" panose="020B0603020202020204" pitchFamily="34" charset="0"/>
                <a:ea typeface="+mn-ea"/>
                <a:cs typeface="Arial" panose="020B0604020202020204" pitchFamily="34" charset="0"/>
              </a:rPr>
              <a:t>7</a:t>
            </a:r>
            <a:r>
              <a:rPr lang="fr-FR" sz="2200" b="1" dirty="0" smtClean="0">
                <a:solidFill>
                  <a:schemeClr val="tx1"/>
                </a:solidFill>
                <a:latin typeface="Trebuchet MS" panose="020B0603020202020204" pitchFamily="34" charset="0"/>
                <a:ea typeface="+mn-ea"/>
                <a:cs typeface="Arial" panose="020B0604020202020204" pitchFamily="34" charset="0"/>
              </a:rPr>
              <a:t>. </a:t>
            </a:r>
            <a:r>
              <a:rPr lang="en-US" sz="2200" b="1" dirty="0" smtClean="0">
                <a:solidFill>
                  <a:schemeClr val="tx1"/>
                </a:solidFill>
                <a:latin typeface="Trebuchet MS" panose="020B0603020202020204" pitchFamily="34" charset="0"/>
                <a:ea typeface="+mn-ea"/>
                <a:cs typeface="Arial" panose="020B0604020202020204" pitchFamily="34" charset="0"/>
              </a:rPr>
              <a:t>PERSPECTIVE </a:t>
            </a:r>
            <a:r>
              <a:rPr lang="en-US" sz="2200" b="1" dirty="0">
                <a:solidFill>
                  <a:schemeClr val="tx1"/>
                </a:solidFill>
                <a:latin typeface="Trebuchet MS" panose="020B0603020202020204" pitchFamily="34" charset="0"/>
                <a:ea typeface="+mn-ea"/>
                <a:cs typeface="Arial" panose="020B0604020202020204" pitchFamily="34" charset="0"/>
              </a:rPr>
              <a:t>2030: SMART  CITY, IA and IOT, 3D Modeling </a:t>
            </a:r>
          </a:p>
        </p:txBody>
      </p:sp>
      <p:sp>
        <p:nvSpPr>
          <p:cNvPr id="7" name="内容占位符 4"/>
          <p:cNvSpPr txBox="1">
            <a:spLocks/>
          </p:cNvSpPr>
          <p:nvPr/>
        </p:nvSpPr>
        <p:spPr>
          <a:xfrm>
            <a:off x="465942" y="992578"/>
            <a:ext cx="9417459" cy="595485"/>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lnSpc>
                <a:spcPct val="150000"/>
              </a:lnSpc>
              <a:buClrTx/>
              <a:buNone/>
            </a:pPr>
            <a:r>
              <a:rPr lang="en-US" altLang="zh-CN" b="1" dirty="0" smtClean="0">
                <a:solidFill>
                  <a:srgbClr val="FF0000"/>
                </a:solidFill>
                <a:latin typeface="Trebuchet MS" panose="020B0603020202020204" pitchFamily="34" charset="0"/>
                <a:cs typeface="Arial" panose="020B0604020202020204" pitchFamily="34" charset="0"/>
              </a:rPr>
              <a:t>EXAMPLE 1: INTEGRATED CAMPUS MANAGEMENT SYSTEM</a:t>
            </a:r>
            <a:endParaRPr lang="en-US" altLang="zh-CN" sz="1800" b="1" dirty="0" smtClean="0">
              <a:solidFill>
                <a:srgbClr val="FF0000"/>
              </a:solidFill>
              <a:latin typeface="Trebuchet MS" panose="020B0603020202020204" pitchFamily="34" charset="0"/>
              <a:cs typeface="Arial" panose="020B0604020202020204" pitchFamily="34" charset="0"/>
            </a:endParaRPr>
          </a:p>
        </p:txBody>
      </p:sp>
      <p:pic>
        <p:nvPicPr>
          <p:cNvPr id="10" name="Image 9"/>
          <p:cNvPicPr/>
          <p:nvPr/>
        </p:nvPicPr>
        <p:blipFill>
          <a:blip r:embed="rId4">
            <a:extLst>
              <a:ext uri="{28A0092B-C50C-407E-A947-70E740481C1C}">
                <a14:useLocalDpi xmlns:a14="http://schemas.microsoft.com/office/drawing/2010/main" val="0"/>
              </a:ext>
            </a:extLst>
          </a:blip>
          <a:stretch>
            <a:fillRect/>
          </a:stretch>
        </p:blipFill>
        <p:spPr>
          <a:xfrm>
            <a:off x="1790162" y="1692596"/>
            <a:ext cx="8110295" cy="4662656"/>
          </a:xfrm>
          <a:prstGeom prst="rect">
            <a:avLst/>
          </a:prstGeom>
        </p:spPr>
      </p:pic>
      <p:cxnSp>
        <p:nvCxnSpPr>
          <p:cNvPr id="12" name="Connecteur droit 11"/>
          <p:cNvCxnSpPr/>
          <p:nvPr/>
        </p:nvCxnSpPr>
        <p:spPr>
          <a:xfrm flipV="1">
            <a:off x="544750" y="977209"/>
            <a:ext cx="9275540" cy="2009"/>
          </a:xfrm>
          <a:prstGeom prst="line">
            <a:avLst/>
          </a:prstGeom>
          <a:ln>
            <a:solidFill>
              <a:schemeClr val="tx1"/>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2827509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37C4765D-26B1-4EAB-876B-75EF37149BFC}" type="slidenum">
              <a:rPr lang="fr-FR" sz="1800" b="1" smtClean="0"/>
              <a:pPr/>
              <a:t>19</a:t>
            </a:fld>
            <a:endParaRPr lang="fr-FR" sz="1800" b="1" dirty="0"/>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31834" y="-42857"/>
            <a:ext cx="960166" cy="939383"/>
          </a:xfrm>
          <a:prstGeom prst="rect">
            <a:avLst/>
          </a:prstGeom>
        </p:spPr>
      </p:pic>
      <p:sp>
        <p:nvSpPr>
          <p:cNvPr id="8" name="Titre 2"/>
          <p:cNvSpPr txBox="1">
            <a:spLocks/>
          </p:cNvSpPr>
          <p:nvPr/>
        </p:nvSpPr>
        <p:spPr>
          <a:xfrm>
            <a:off x="519216" y="439435"/>
            <a:ext cx="9433155" cy="654908"/>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fr-FR" sz="2200" b="1" dirty="0">
                <a:solidFill>
                  <a:schemeClr val="tx1"/>
                </a:solidFill>
                <a:latin typeface="Trebuchet MS" panose="020B0603020202020204" pitchFamily="34" charset="0"/>
                <a:cs typeface="Arial" panose="020B0604020202020204" pitchFamily="34" charset="0"/>
              </a:rPr>
              <a:t>7. </a:t>
            </a:r>
            <a:r>
              <a:rPr lang="en-US" sz="2200" b="1" dirty="0">
                <a:solidFill>
                  <a:schemeClr val="tx1"/>
                </a:solidFill>
                <a:latin typeface="Trebuchet MS" panose="020B0603020202020204" pitchFamily="34" charset="0"/>
                <a:cs typeface="Arial" panose="020B0604020202020204" pitchFamily="34" charset="0"/>
              </a:rPr>
              <a:t>PERSPECTIVE 2030: SMART  CITY, IA and IOT, 3D Modeling </a:t>
            </a:r>
          </a:p>
        </p:txBody>
      </p:sp>
      <p:sp>
        <p:nvSpPr>
          <p:cNvPr id="7" name="内容占位符 4"/>
          <p:cNvSpPr txBox="1">
            <a:spLocks/>
          </p:cNvSpPr>
          <p:nvPr/>
        </p:nvSpPr>
        <p:spPr>
          <a:xfrm>
            <a:off x="556690" y="1036631"/>
            <a:ext cx="9417459" cy="595485"/>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lnSpc>
                <a:spcPct val="150000"/>
              </a:lnSpc>
              <a:buClrTx/>
              <a:buNone/>
            </a:pPr>
            <a:r>
              <a:rPr lang="en-US" altLang="zh-CN" b="1" dirty="0" smtClean="0">
                <a:solidFill>
                  <a:srgbClr val="FF0000"/>
                </a:solidFill>
                <a:latin typeface="Trebuchet MS" panose="020B0603020202020204" pitchFamily="34" charset="0"/>
                <a:cs typeface="Arial" panose="020B0604020202020204" pitchFamily="34" charset="0"/>
              </a:rPr>
              <a:t>EXAMPLE 2: </a:t>
            </a:r>
            <a:r>
              <a:rPr lang="en-US" altLang="zh-CN" b="1" dirty="0">
                <a:solidFill>
                  <a:srgbClr val="FF0000"/>
                </a:solidFill>
                <a:latin typeface="Trebuchet MS" panose="020B0603020202020204" pitchFamily="34" charset="0"/>
                <a:cs typeface="Arial" panose="020B0604020202020204" pitchFamily="34" charset="0"/>
              </a:rPr>
              <a:t>MOBILE </a:t>
            </a:r>
            <a:r>
              <a:rPr lang="en-US" altLang="zh-CN" b="1" dirty="0" smtClean="0">
                <a:solidFill>
                  <a:srgbClr val="FF0000"/>
                </a:solidFill>
                <a:latin typeface="Trebuchet MS" panose="020B0603020202020204" pitchFamily="34" charset="0"/>
                <a:cs typeface="Arial" panose="020B0604020202020204" pitchFamily="34" charset="0"/>
              </a:rPr>
              <a:t> APPLICATION (ANDROID/IOS)</a:t>
            </a:r>
            <a:endParaRPr lang="en-US" altLang="zh-CN" b="1" dirty="0">
              <a:solidFill>
                <a:srgbClr val="FF0000"/>
              </a:solidFill>
              <a:latin typeface="Trebuchet MS" panose="020B0603020202020204" pitchFamily="34" charset="0"/>
              <a:cs typeface="Arial" panose="020B0604020202020204" pitchFamily="34" charset="0"/>
            </a:endParaRPr>
          </a:p>
        </p:txBody>
      </p:sp>
      <p:pic>
        <p:nvPicPr>
          <p:cNvPr id="9" name="Image 8"/>
          <p:cNvPicPr/>
          <p:nvPr/>
        </p:nvPicPr>
        <p:blipFill>
          <a:blip r:embed="rId4">
            <a:extLst>
              <a:ext uri="{28A0092B-C50C-407E-A947-70E740481C1C}">
                <a14:useLocalDpi xmlns:a14="http://schemas.microsoft.com/office/drawing/2010/main" val="0"/>
              </a:ext>
            </a:extLst>
          </a:blip>
          <a:stretch>
            <a:fillRect/>
          </a:stretch>
        </p:blipFill>
        <p:spPr>
          <a:xfrm>
            <a:off x="1837245" y="1632116"/>
            <a:ext cx="8136904" cy="4651952"/>
          </a:xfrm>
          <a:prstGeom prst="rect">
            <a:avLst/>
          </a:prstGeom>
        </p:spPr>
      </p:pic>
      <p:cxnSp>
        <p:nvCxnSpPr>
          <p:cNvPr id="11" name="Connecteur droit 10"/>
          <p:cNvCxnSpPr/>
          <p:nvPr/>
        </p:nvCxnSpPr>
        <p:spPr>
          <a:xfrm flipV="1">
            <a:off x="544750" y="977209"/>
            <a:ext cx="9275540" cy="2009"/>
          </a:xfrm>
          <a:prstGeom prst="line">
            <a:avLst/>
          </a:prstGeom>
          <a:ln>
            <a:solidFill>
              <a:schemeClr val="tx1"/>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5550973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37C4765D-26B1-4EAB-876B-75EF37149BFC}" type="slidenum">
              <a:rPr lang="fr-FR" sz="1800" b="1" smtClean="0"/>
              <a:pPr/>
              <a:t>2</a:t>
            </a:fld>
            <a:endParaRPr lang="fr-FR" sz="1800" b="1"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31834" y="-42857"/>
            <a:ext cx="960166" cy="939383"/>
          </a:xfrm>
          <a:prstGeom prst="rect">
            <a:avLst/>
          </a:prstGeom>
        </p:spPr>
      </p:pic>
      <p:cxnSp>
        <p:nvCxnSpPr>
          <p:cNvPr id="4" name="Connecteur droit 3"/>
          <p:cNvCxnSpPr/>
          <p:nvPr/>
        </p:nvCxnSpPr>
        <p:spPr>
          <a:xfrm flipV="1">
            <a:off x="544750" y="977209"/>
            <a:ext cx="9275540" cy="2009"/>
          </a:xfrm>
          <a:prstGeom prst="line">
            <a:avLst/>
          </a:prstGeom>
          <a:ln>
            <a:solidFill>
              <a:schemeClr val="tx1"/>
            </a:solidFill>
          </a:ln>
        </p:spPr>
        <p:style>
          <a:lnRef idx="2">
            <a:schemeClr val="accent6"/>
          </a:lnRef>
          <a:fillRef idx="0">
            <a:schemeClr val="accent6"/>
          </a:fillRef>
          <a:effectRef idx="1">
            <a:schemeClr val="accent6"/>
          </a:effectRef>
          <a:fontRef idx="minor">
            <a:schemeClr val="tx1"/>
          </a:fontRef>
        </p:style>
      </p:cxnSp>
      <p:sp>
        <p:nvSpPr>
          <p:cNvPr id="10" name="Rectangle 9"/>
          <p:cNvSpPr/>
          <p:nvPr/>
        </p:nvSpPr>
        <p:spPr>
          <a:xfrm>
            <a:off x="774552" y="216406"/>
            <a:ext cx="5328592" cy="523220"/>
          </a:xfrm>
          <a:prstGeom prst="rect">
            <a:avLst/>
          </a:prstGeom>
        </p:spPr>
        <p:txBody>
          <a:bodyPr wrap="square">
            <a:spAutoFit/>
          </a:bodyPr>
          <a:lstStyle/>
          <a:p>
            <a:pPr>
              <a:spcBef>
                <a:spcPct val="0"/>
              </a:spcBef>
            </a:pPr>
            <a:r>
              <a:rPr lang="fr-FR" altLang="en-US" sz="2800" b="1" dirty="0">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PRESENTATION </a:t>
            </a:r>
            <a:r>
              <a:rPr lang="fr-FR" altLang="en-US" sz="2800" b="1" dirty="0" smtClean="0">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  PLAN</a:t>
            </a:r>
            <a:endParaRPr lang="fr-FR" altLang="en-US" sz="2800" b="1" dirty="0">
              <a:effectLst>
                <a:outerShdw blurRad="38100" dist="38100" dir="2700000" algn="tl">
                  <a:srgbClr val="000000">
                    <a:alpha val="43137"/>
                  </a:srgbClr>
                </a:outerShdw>
              </a:effectLst>
              <a:latin typeface="Trebuchet MS" panose="020B0603020202020204" pitchFamily="34" charset="0"/>
              <a:cs typeface="Arial" panose="020B0604020202020204" pitchFamily="34" charset="0"/>
            </a:endParaRPr>
          </a:p>
        </p:txBody>
      </p:sp>
      <p:sp>
        <p:nvSpPr>
          <p:cNvPr id="11" name="Espace réservé du contenu 20"/>
          <p:cNvSpPr txBox="1">
            <a:spLocks/>
          </p:cNvSpPr>
          <p:nvPr/>
        </p:nvSpPr>
        <p:spPr>
          <a:xfrm>
            <a:off x="623392" y="1052736"/>
            <a:ext cx="10236968" cy="614144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nSpc>
                <a:spcPct val="150000"/>
              </a:lnSpc>
              <a:buAutoNum type="arabicPeriod"/>
            </a:pPr>
            <a:r>
              <a:rPr lang="en-US" sz="1800" b="1" dirty="0" smtClean="0">
                <a:latin typeface="Trebuchet MS" panose="020B0603020202020204" pitchFamily="34" charset="0"/>
                <a:cs typeface="Arial" panose="020B0604020202020204" pitchFamily="34" charset="0"/>
              </a:rPr>
              <a:t>THE </a:t>
            </a:r>
            <a:r>
              <a:rPr lang="en-US" sz="1800" b="1" dirty="0">
                <a:latin typeface="Trebuchet MS" panose="020B0603020202020204" pitchFamily="34" charset="0"/>
                <a:cs typeface="Arial" panose="020B0604020202020204" pitchFamily="34" charset="0"/>
              </a:rPr>
              <a:t>ROLES OF NATIONAL GEOSPATIAL </a:t>
            </a:r>
            <a:r>
              <a:rPr lang="en-US" sz="1800" b="1" dirty="0" smtClean="0">
                <a:latin typeface="Trebuchet MS" panose="020B0603020202020204" pitchFamily="34" charset="0"/>
                <a:cs typeface="Arial" panose="020B0604020202020204" pitchFamily="34" charset="0"/>
              </a:rPr>
              <a:t>ORGANISATIONS</a:t>
            </a:r>
            <a:endParaRPr lang="fr-FR" sz="1800" b="1" dirty="0">
              <a:latin typeface="Trebuchet MS" panose="020B0603020202020204" pitchFamily="34" charset="0"/>
              <a:cs typeface="Arial" panose="020B0604020202020204" pitchFamily="34" charset="0"/>
            </a:endParaRPr>
          </a:p>
          <a:p>
            <a:pPr marL="0" indent="0">
              <a:lnSpc>
                <a:spcPct val="150000"/>
              </a:lnSpc>
              <a:buNone/>
            </a:pPr>
            <a:r>
              <a:rPr lang="fr-FR" sz="1800" b="1" dirty="0">
                <a:latin typeface="Trebuchet MS" panose="020B0603020202020204" pitchFamily="34" charset="0"/>
                <a:cs typeface="Arial" panose="020B0604020202020204" pitchFamily="34" charset="0"/>
              </a:rPr>
              <a:t>2. NEEDS FOR GEOSPATIAL DATA COLLECTION AND MANAGEMENT</a:t>
            </a:r>
          </a:p>
          <a:p>
            <a:pPr marL="0" indent="0">
              <a:lnSpc>
                <a:spcPct val="150000"/>
              </a:lnSpc>
              <a:buNone/>
            </a:pPr>
            <a:r>
              <a:rPr lang="fr-FR" sz="1800" b="1" dirty="0">
                <a:latin typeface="Trebuchet MS" panose="020B0603020202020204" pitchFamily="34" charset="0"/>
                <a:cs typeface="Arial" panose="020B0604020202020204" pitchFamily="34" charset="0"/>
              </a:rPr>
              <a:t>3. CHALLENGES OF BUILDING AND MANAGING GEOSPATIAL ENVIRONEMENTS  </a:t>
            </a:r>
          </a:p>
          <a:p>
            <a:pPr marL="0" indent="0">
              <a:lnSpc>
                <a:spcPct val="150000"/>
              </a:lnSpc>
              <a:buNone/>
            </a:pPr>
            <a:r>
              <a:rPr lang="en-US" sz="1800" b="1" dirty="0">
                <a:latin typeface="Trebuchet MS" panose="020B0603020202020204" pitchFamily="34" charset="0"/>
                <a:cs typeface="Arial" panose="020B0604020202020204" pitchFamily="34" charset="0"/>
              </a:rPr>
              <a:t>4.  A  BUSINESS ORIENTED  APPROACHES</a:t>
            </a:r>
            <a:endParaRPr lang="fr-FR" sz="1800" b="1" dirty="0">
              <a:latin typeface="Trebuchet MS" panose="020B0603020202020204" pitchFamily="34" charset="0"/>
              <a:cs typeface="Arial" panose="020B0604020202020204" pitchFamily="34" charset="0"/>
            </a:endParaRPr>
          </a:p>
          <a:p>
            <a:pPr marL="0" indent="0">
              <a:lnSpc>
                <a:spcPct val="150000"/>
              </a:lnSpc>
              <a:buNone/>
            </a:pPr>
            <a:r>
              <a:rPr lang="fr-FR" sz="1800" b="1" dirty="0">
                <a:latin typeface="Trebuchet MS" panose="020B0603020202020204" pitchFamily="34" charset="0"/>
                <a:cs typeface="Arial" panose="020B0604020202020204" pitchFamily="34" charset="0"/>
              </a:rPr>
              <a:t>5. E-COMMUNE: An Integrated system for </a:t>
            </a:r>
            <a:r>
              <a:rPr lang="fr-FR" sz="1800" b="1" dirty="0" err="1">
                <a:latin typeface="Trebuchet MS" panose="020B0603020202020204" pitchFamily="34" charset="0"/>
                <a:cs typeface="Arial" panose="020B0604020202020204" pitchFamily="34" charset="0"/>
              </a:rPr>
              <a:t>cadaster</a:t>
            </a:r>
            <a:r>
              <a:rPr lang="fr-FR" sz="1800" b="1" dirty="0">
                <a:latin typeface="Trebuchet MS" panose="020B0603020202020204" pitchFamily="34" charset="0"/>
                <a:cs typeface="Arial" panose="020B0604020202020204" pitchFamily="34" charset="0"/>
              </a:rPr>
              <a:t>, taxation and </a:t>
            </a:r>
            <a:r>
              <a:rPr lang="fr-FR" sz="1800" b="1" dirty="0" err="1">
                <a:latin typeface="Trebuchet MS" panose="020B0603020202020204" pitchFamily="34" charset="0"/>
                <a:cs typeface="Arial" panose="020B0604020202020204" pitchFamily="34" charset="0"/>
              </a:rPr>
              <a:t>mobilization</a:t>
            </a:r>
            <a:r>
              <a:rPr lang="fr-FR" sz="1800" b="1" dirty="0">
                <a:latin typeface="Trebuchet MS" panose="020B0603020202020204" pitchFamily="34" charset="0"/>
                <a:cs typeface="Arial" panose="020B0604020202020204" pitchFamily="34" charset="0"/>
              </a:rPr>
              <a:t> system for the </a:t>
            </a:r>
            <a:r>
              <a:rPr lang="fr-FR" sz="1800" b="1" dirty="0" err="1" smtClean="0">
                <a:latin typeface="Trebuchet MS" panose="020B0603020202020204" pitchFamily="34" charset="0"/>
                <a:cs typeface="Arial" panose="020B0604020202020204" pitchFamily="34" charset="0"/>
              </a:rPr>
              <a:t>municipalities</a:t>
            </a:r>
            <a:endParaRPr lang="fr-FR" sz="1800" b="1" dirty="0" smtClean="0">
              <a:latin typeface="Trebuchet MS" panose="020B0603020202020204" pitchFamily="34" charset="0"/>
              <a:cs typeface="Arial" panose="020B0604020202020204" pitchFamily="34" charset="0"/>
            </a:endParaRPr>
          </a:p>
          <a:p>
            <a:pPr marL="0" indent="0">
              <a:lnSpc>
                <a:spcPct val="150000"/>
              </a:lnSpc>
              <a:buNone/>
            </a:pPr>
            <a:r>
              <a:rPr lang="fr-FR" sz="1800" b="1" dirty="0">
                <a:latin typeface="Trebuchet MS" panose="020B0603020202020204" pitchFamily="34" charset="0"/>
                <a:cs typeface="Arial" panose="020B0604020202020204" pitchFamily="34" charset="0"/>
              </a:rPr>
              <a:t>6. </a:t>
            </a:r>
            <a:r>
              <a:rPr lang="en-US" sz="1800" b="1" dirty="0">
                <a:latin typeface="Trebuchet MS" panose="020B0603020202020204" pitchFamily="34" charset="0"/>
                <a:cs typeface="Arial" panose="020B0604020202020204" pitchFamily="34" charset="0"/>
              </a:rPr>
              <a:t>BUILDING A National Infrastructure for Geospatial and Statistical Data and Services( INDGS)</a:t>
            </a:r>
          </a:p>
          <a:p>
            <a:pPr marL="0" indent="0">
              <a:lnSpc>
                <a:spcPct val="150000"/>
              </a:lnSpc>
              <a:buNone/>
            </a:pPr>
            <a:r>
              <a:rPr lang="fr-FR" sz="1800" b="1" dirty="0">
                <a:latin typeface="Trebuchet MS" panose="020B0603020202020204" pitchFamily="34" charset="0"/>
                <a:cs typeface="Arial" panose="020B0604020202020204" pitchFamily="34" charset="0"/>
              </a:rPr>
              <a:t>7. </a:t>
            </a:r>
            <a:r>
              <a:rPr lang="en-US" sz="1800" b="1" dirty="0">
                <a:latin typeface="Trebuchet MS" panose="020B0603020202020204" pitchFamily="34" charset="0"/>
                <a:cs typeface="Arial" panose="020B0604020202020204" pitchFamily="34" charset="0"/>
              </a:rPr>
              <a:t>PERSPECTIVE 2030: SMART  CITY, IA and IOT, 3D Modeling </a:t>
            </a:r>
            <a:endParaRPr lang="fr-FR" sz="1800" b="1" dirty="0">
              <a:latin typeface="Trebuchet MS" panose="020B0603020202020204" pitchFamily="34" charset="0"/>
              <a:cs typeface="Arial" panose="020B0604020202020204" pitchFamily="34" charset="0"/>
            </a:endParaRPr>
          </a:p>
          <a:p>
            <a:pPr marL="0" indent="0">
              <a:lnSpc>
                <a:spcPct val="150000"/>
              </a:lnSpc>
              <a:buNone/>
            </a:pPr>
            <a:r>
              <a:rPr lang="fr-FR" sz="1800" b="1" dirty="0">
                <a:latin typeface="Trebuchet MS" panose="020B0603020202020204" pitchFamily="34" charset="0"/>
                <a:cs typeface="Arial" panose="020B0604020202020204" pitchFamily="34" charset="0"/>
              </a:rPr>
              <a:t>8. </a:t>
            </a:r>
            <a:r>
              <a:rPr lang="en-US" sz="1800" b="1" dirty="0">
                <a:latin typeface="Trebuchet MS" panose="020B0603020202020204" pitchFamily="34" charset="0"/>
                <a:cs typeface="Arial" panose="020B0604020202020204" pitchFamily="34" charset="0"/>
              </a:rPr>
              <a:t>EVIDENCE FROM DECISION MAKERS</a:t>
            </a:r>
          </a:p>
          <a:p>
            <a:pPr marL="0" indent="0">
              <a:lnSpc>
                <a:spcPct val="150000"/>
              </a:lnSpc>
              <a:buNone/>
            </a:pPr>
            <a:r>
              <a:rPr lang="fr-FR" sz="1800" b="1" dirty="0">
                <a:latin typeface="Trebuchet MS" panose="020B0603020202020204" pitchFamily="34" charset="0"/>
                <a:cs typeface="Arial" panose="020B0604020202020204" pitchFamily="34" charset="0"/>
              </a:rPr>
              <a:t>9. </a:t>
            </a:r>
            <a:r>
              <a:rPr lang="en-US" sz="1800" b="1" dirty="0">
                <a:latin typeface="Trebuchet MS" panose="020B0603020202020204" pitchFamily="34" charset="0"/>
                <a:cs typeface="Arial" panose="020B0604020202020204" pitchFamily="34" charset="0"/>
              </a:rPr>
              <a:t>PROMOTION OF GEOSPATIAL  INFORMATION AND TOOLS</a:t>
            </a:r>
          </a:p>
          <a:p>
            <a:pPr marL="0" indent="0">
              <a:lnSpc>
                <a:spcPct val="150000"/>
              </a:lnSpc>
              <a:buClr>
                <a:schemeClr val="tx1"/>
              </a:buClr>
              <a:buNone/>
            </a:pPr>
            <a:r>
              <a:rPr lang="en-GB" sz="1800" b="1" dirty="0" smtClean="0">
                <a:latin typeface="Trebuchet MS" panose="020B0603020202020204" pitchFamily="34" charset="0"/>
                <a:cs typeface="Arial" panose="020B0604020202020204" pitchFamily="34" charset="0"/>
              </a:rPr>
              <a:t>10</a:t>
            </a:r>
            <a:r>
              <a:rPr lang="fr-FR" sz="1800" b="1" dirty="0">
                <a:latin typeface="Trebuchet MS" panose="020B0603020202020204" pitchFamily="34" charset="0"/>
                <a:cs typeface="Arial" panose="020B0604020202020204" pitchFamily="34" charset="0"/>
              </a:rPr>
              <a:t> . </a:t>
            </a:r>
            <a:r>
              <a:rPr lang="en-GB" sz="1800" b="1" dirty="0" smtClean="0">
                <a:latin typeface="Trebuchet MS" panose="020B0603020202020204" pitchFamily="34" charset="0"/>
                <a:cs typeface="Arial" panose="020B0604020202020204" pitchFamily="34" charset="0"/>
              </a:rPr>
              <a:t>EXCHANGES</a:t>
            </a:r>
            <a:endParaRPr lang="en-GB" sz="1800" b="1" dirty="0">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25596591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37C4765D-26B1-4EAB-876B-75EF37149BFC}" type="slidenum">
              <a:rPr lang="fr-FR" sz="1800" b="1" smtClean="0"/>
              <a:pPr/>
              <a:t>20</a:t>
            </a:fld>
            <a:endParaRPr lang="fr-FR" sz="1800" b="1" dirty="0"/>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31834" y="-42857"/>
            <a:ext cx="960166" cy="939383"/>
          </a:xfrm>
          <a:prstGeom prst="rect">
            <a:avLst/>
          </a:prstGeom>
        </p:spPr>
      </p:pic>
      <p:sp>
        <p:nvSpPr>
          <p:cNvPr id="8" name="Titre 2"/>
          <p:cNvSpPr txBox="1">
            <a:spLocks/>
          </p:cNvSpPr>
          <p:nvPr/>
        </p:nvSpPr>
        <p:spPr>
          <a:xfrm>
            <a:off x="465942" y="426834"/>
            <a:ext cx="9433155" cy="654908"/>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fr-FR" sz="2200" b="1" dirty="0">
                <a:solidFill>
                  <a:schemeClr val="tx1"/>
                </a:solidFill>
                <a:latin typeface="Trebuchet MS" panose="020B0603020202020204" pitchFamily="34" charset="0"/>
                <a:cs typeface="Arial" panose="020B0604020202020204" pitchFamily="34" charset="0"/>
              </a:rPr>
              <a:t>7. </a:t>
            </a:r>
            <a:r>
              <a:rPr lang="en-US" sz="2200" b="1" dirty="0">
                <a:solidFill>
                  <a:schemeClr val="tx1"/>
                </a:solidFill>
                <a:latin typeface="Trebuchet MS" panose="020B0603020202020204" pitchFamily="34" charset="0"/>
                <a:cs typeface="Arial" panose="020B0604020202020204" pitchFamily="34" charset="0"/>
              </a:rPr>
              <a:t>PERSPECTIVE 2030: SMART  CITY, IA and IOT, 3D Modeling </a:t>
            </a:r>
          </a:p>
        </p:txBody>
      </p:sp>
      <p:sp>
        <p:nvSpPr>
          <p:cNvPr id="7" name="内容占位符 4"/>
          <p:cNvSpPr txBox="1">
            <a:spLocks/>
          </p:cNvSpPr>
          <p:nvPr/>
        </p:nvSpPr>
        <p:spPr>
          <a:xfrm>
            <a:off x="544750" y="1024075"/>
            <a:ext cx="9417459" cy="595485"/>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lnSpc>
                <a:spcPct val="150000"/>
              </a:lnSpc>
              <a:buClrTx/>
              <a:buNone/>
            </a:pPr>
            <a:r>
              <a:rPr lang="en-US" altLang="zh-CN" b="1" dirty="0" smtClean="0">
                <a:solidFill>
                  <a:srgbClr val="FF0000"/>
                </a:solidFill>
                <a:latin typeface="Trebuchet MS" panose="020B0603020202020204" pitchFamily="34" charset="0"/>
                <a:cs typeface="Arial" panose="020B0604020202020204" pitchFamily="34" charset="0"/>
              </a:rPr>
              <a:t>EXAMPLE 4: </a:t>
            </a:r>
            <a:r>
              <a:rPr lang="fr-FR" altLang="zh-CN" b="1" dirty="0">
                <a:solidFill>
                  <a:srgbClr val="FF0000"/>
                </a:solidFill>
                <a:latin typeface="Trebuchet MS" panose="020B0603020202020204" pitchFamily="34" charset="0"/>
                <a:cs typeface="Arial" panose="020B0604020202020204" pitchFamily="34" charset="0"/>
              </a:rPr>
              <a:t>SYSTÈME DE GESTION DE LA VILLE: CONSOMMATION D’ENERGIE</a:t>
            </a:r>
          </a:p>
        </p:txBody>
      </p:sp>
      <p:pic>
        <p:nvPicPr>
          <p:cNvPr id="9" name="Image 8"/>
          <p:cNvPicPr/>
          <p:nvPr/>
        </p:nvPicPr>
        <p:blipFill>
          <a:blip r:embed="rId4">
            <a:extLst>
              <a:ext uri="{28A0092B-C50C-407E-A947-70E740481C1C}">
                <a14:useLocalDpi xmlns:a14="http://schemas.microsoft.com/office/drawing/2010/main" val="0"/>
              </a:ext>
            </a:extLst>
          </a:blip>
          <a:stretch>
            <a:fillRect/>
          </a:stretch>
        </p:blipFill>
        <p:spPr>
          <a:xfrm>
            <a:off x="2447366" y="1674731"/>
            <a:ext cx="7920880" cy="4680521"/>
          </a:xfrm>
          <a:prstGeom prst="rect">
            <a:avLst/>
          </a:prstGeom>
        </p:spPr>
      </p:pic>
      <p:cxnSp>
        <p:nvCxnSpPr>
          <p:cNvPr id="11" name="Connecteur droit 10"/>
          <p:cNvCxnSpPr/>
          <p:nvPr/>
        </p:nvCxnSpPr>
        <p:spPr>
          <a:xfrm flipV="1">
            <a:off x="544750" y="977209"/>
            <a:ext cx="9275540" cy="2009"/>
          </a:xfrm>
          <a:prstGeom prst="line">
            <a:avLst/>
          </a:prstGeom>
          <a:ln>
            <a:solidFill>
              <a:schemeClr val="tx1"/>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5011199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37C4765D-26B1-4EAB-876B-75EF37149BFC}" type="slidenum">
              <a:rPr lang="fr-FR" sz="1800" b="1" smtClean="0"/>
              <a:pPr/>
              <a:t>21</a:t>
            </a:fld>
            <a:endParaRPr lang="fr-FR" sz="1800" b="1" dirty="0"/>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31834" y="-42857"/>
            <a:ext cx="960166" cy="939383"/>
          </a:xfrm>
          <a:prstGeom prst="rect">
            <a:avLst/>
          </a:prstGeom>
        </p:spPr>
      </p:pic>
      <p:sp>
        <p:nvSpPr>
          <p:cNvPr id="8" name="Titre 2"/>
          <p:cNvSpPr txBox="1">
            <a:spLocks/>
          </p:cNvSpPr>
          <p:nvPr/>
        </p:nvSpPr>
        <p:spPr>
          <a:xfrm>
            <a:off x="467303" y="426834"/>
            <a:ext cx="9433155" cy="654908"/>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fr-FR" sz="2200" b="1" dirty="0">
                <a:solidFill>
                  <a:schemeClr val="tx1"/>
                </a:solidFill>
                <a:latin typeface="Trebuchet MS" panose="020B0603020202020204" pitchFamily="34" charset="0"/>
                <a:cs typeface="Arial" panose="020B0604020202020204" pitchFamily="34" charset="0"/>
              </a:rPr>
              <a:t>7. </a:t>
            </a:r>
            <a:r>
              <a:rPr lang="en-US" sz="2200" b="1" dirty="0">
                <a:solidFill>
                  <a:schemeClr val="tx1"/>
                </a:solidFill>
                <a:latin typeface="Trebuchet MS" panose="020B0603020202020204" pitchFamily="34" charset="0"/>
                <a:cs typeface="Arial" panose="020B0604020202020204" pitchFamily="34" charset="0"/>
              </a:rPr>
              <a:t>PERSPECTIVE 2030: SMART  CITY, IA and IOT, 3D Modeling </a:t>
            </a:r>
          </a:p>
        </p:txBody>
      </p:sp>
      <p:sp>
        <p:nvSpPr>
          <p:cNvPr id="7" name="内容占位符 4"/>
          <p:cNvSpPr txBox="1">
            <a:spLocks/>
          </p:cNvSpPr>
          <p:nvPr/>
        </p:nvSpPr>
        <p:spPr>
          <a:xfrm>
            <a:off x="482999" y="1067787"/>
            <a:ext cx="9417459" cy="595485"/>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lnSpc>
                <a:spcPct val="150000"/>
              </a:lnSpc>
              <a:buClrTx/>
              <a:buNone/>
            </a:pPr>
            <a:r>
              <a:rPr lang="en-US" altLang="zh-CN" b="1" dirty="0" smtClean="0">
                <a:solidFill>
                  <a:srgbClr val="FF0000"/>
                </a:solidFill>
                <a:latin typeface="Trebuchet MS" panose="020B0603020202020204" pitchFamily="34" charset="0"/>
                <a:cs typeface="Arial" panose="020B0604020202020204" pitchFamily="34" charset="0"/>
              </a:rPr>
              <a:t>EXAMPLE 5: </a:t>
            </a:r>
            <a:r>
              <a:rPr lang="fr-FR" altLang="zh-CN" b="1" dirty="0">
                <a:solidFill>
                  <a:srgbClr val="FF0000"/>
                </a:solidFill>
                <a:latin typeface="Trebuchet MS" panose="020B0603020202020204" pitchFamily="34" charset="0"/>
                <a:cs typeface="Arial" panose="020B0604020202020204" pitchFamily="34" charset="0"/>
              </a:rPr>
              <a:t>LA DISTRIBUTION SPATIALE DES RESSOURCES DES BÂTIMENTS: JAUNES-RÉSIDENT, VERT-BUREAU, ROUGE-COMMERCIAL</a:t>
            </a:r>
          </a:p>
        </p:txBody>
      </p:sp>
      <p:pic>
        <p:nvPicPr>
          <p:cNvPr id="9" name="Image 8"/>
          <p:cNvPicPr/>
          <p:nvPr/>
        </p:nvPicPr>
        <p:blipFill>
          <a:blip r:embed="rId4">
            <a:extLst>
              <a:ext uri="{28A0092B-C50C-407E-A947-70E740481C1C}">
                <a14:useLocalDpi xmlns:a14="http://schemas.microsoft.com/office/drawing/2010/main" val="0"/>
              </a:ext>
            </a:extLst>
          </a:blip>
          <a:stretch>
            <a:fillRect/>
          </a:stretch>
        </p:blipFill>
        <p:spPr>
          <a:xfrm>
            <a:off x="1916966" y="2050549"/>
            <a:ext cx="8280920" cy="4196374"/>
          </a:xfrm>
          <a:prstGeom prst="rect">
            <a:avLst/>
          </a:prstGeom>
        </p:spPr>
      </p:pic>
      <p:cxnSp>
        <p:nvCxnSpPr>
          <p:cNvPr id="11" name="Connecteur droit 10"/>
          <p:cNvCxnSpPr/>
          <p:nvPr/>
        </p:nvCxnSpPr>
        <p:spPr>
          <a:xfrm flipV="1">
            <a:off x="544750" y="977209"/>
            <a:ext cx="9275540" cy="2009"/>
          </a:xfrm>
          <a:prstGeom prst="line">
            <a:avLst/>
          </a:prstGeom>
          <a:ln>
            <a:solidFill>
              <a:schemeClr val="tx1"/>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5555910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37C4765D-26B1-4EAB-876B-75EF37149BFC}" type="slidenum">
              <a:rPr lang="fr-FR" sz="1800" b="1" smtClean="0"/>
              <a:pPr/>
              <a:t>22</a:t>
            </a:fld>
            <a:endParaRPr lang="fr-FR" sz="1800" b="1" dirty="0"/>
          </a:p>
        </p:txBody>
      </p:sp>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31834" y="-42857"/>
            <a:ext cx="960166" cy="939383"/>
          </a:xfrm>
          <a:prstGeom prst="rect">
            <a:avLst/>
          </a:prstGeom>
        </p:spPr>
      </p:pic>
      <p:sp>
        <p:nvSpPr>
          <p:cNvPr id="8" name="Titre 2"/>
          <p:cNvSpPr txBox="1">
            <a:spLocks/>
          </p:cNvSpPr>
          <p:nvPr/>
        </p:nvSpPr>
        <p:spPr>
          <a:xfrm>
            <a:off x="467303" y="498534"/>
            <a:ext cx="9433155" cy="397992"/>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fr-FR" sz="2200" b="1" dirty="0">
                <a:solidFill>
                  <a:schemeClr val="tx1"/>
                </a:solidFill>
                <a:latin typeface="Trebuchet MS" panose="020B0603020202020204" pitchFamily="34" charset="0"/>
                <a:ea typeface="+mn-ea"/>
                <a:cs typeface="Arial" panose="020B0604020202020204" pitchFamily="34" charset="0"/>
              </a:rPr>
              <a:t>8</a:t>
            </a:r>
            <a:r>
              <a:rPr lang="fr-FR" sz="2200" b="1" dirty="0" smtClean="0">
                <a:solidFill>
                  <a:schemeClr val="tx1"/>
                </a:solidFill>
                <a:latin typeface="Trebuchet MS" panose="020B0603020202020204" pitchFamily="34" charset="0"/>
                <a:ea typeface="+mn-ea"/>
                <a:cs typeface="Arial" panose="020B0604020202020204" pitchFamily="34" charset="0"/>
              </a:rPr>
              <a:t>. </a:t>
            </a:r>
            <a:r>
              <a:rPr lang="en-US" sz="2200" b="1" dirty="0" smtClean="0">
                <a:solidFill>
                  <a:schemeClr val="tx1"/>
                </a:solidFill>
                <a:latin typeface="Trebuchet MS" panose="020B0603020202020204" pitchFamily="34" charset="0"/>
                <a:ea typeface="+mn-ea"/>
                <a:cs typeface="Arial" panose="020B0604020202020204" pitchFamily="34" charset="0"/>
              </a:rPr>
              <a:t>EVIDENCE FROM DECISION MAKERS</a:t>
            </a:r>
            <a:endParaRPr lang="en-US" sz="2200" b="1" dirty="0">
              <a:solidFill>
                <a:schemeClr val="tx1"/>
              </a:solidFill>
              <a:latin typeface="Trebuchet MS" panose="020B0603020202020204" pitchFamily="34" charset="0"/>
              <a:ea typeface="+mn-ea"/>
              <a:cs typeface="Arial" panose="020B0604020202020204" pitchFamily="34" charset="0"/>
            </a:endParaRPr>
          </a:p>
        </p:txBody>
      </p:sp>
      <p:cxnSp>
        <p:nvCxnSpPr>
          <p:cNvPr id="10" name="Connecteur droit 9"/>
          <p:cNvCxnSpPr/>
          <p:nvPr/>
        </p:nvCxnSpPr>
        <p:spPr>
          <a:xfrm flipV="1">
            <a:off x="544750" y="977209"/>
            <a:ext cx="9275540" cy="2009"/>
          </a:xfrm>
          <a:prstGeom prst="line">
            <a:avLst/>
          </a:prstGeom>
          <a:ln>
            <a:solidFill>
              <a:schemeClr val="tx1"/>
            </a:solidFill>
          </a:ln>
        </p:spPr>
        <p:style>
          <a:lnRef idx="2">
            <a:schemeClr val="accent6"/>
          </a:lnRef>
          <a:fillRef idx="0">
            <a:schemeClr val="accent6"/>
          </a:fillRef>
          <a:effectRef idx="1">
            <a:schemeClr val="accent6"/>
          </a:effectRef>
          <a:fontRef idx="minor">
            <a:schemeClr val="tx1"/>
          </a:fontRef>
        </p:style>
      </p:cxnSp>
      <p:pic>
        <p:nvPicPr>
          <p:cNvPr id="3" name="Témoignage M. DANHO PAULI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40260" y="1166905"/>
            <a:ext cx="7164000" cy="4029750"/>
          </a:xfrm>
          <a:prstGeom prst="rect">
            <a:avLst/>
          </a:prstGeom>
        </p:spPr>
      </p:pic>
      <p:sp>
        <p:nvSpPr>
          <p:cNvPr id="12" name="ZoneTexte 11"/>
          <p:cNvSpPr txBox="1"/>
          <p:nvPr/>
        </p:nvSpPr>
        <p:spPr>
          <a:xfrm>
            <a:off x="2222294" y="5384342"/>
            <a:ext cx="7181966" cy="307777"/>
          </a:xfrm>
          <a:prstGeom prst="rect">
            <a:avLst/>
          </a:prstGeom>
          <a:noFill/>
        </p:spPr>
        <p:txBody>
          <a:bodyPr wrap="none" rtlCol="0">
            <a:spAutoFit/>
          </a:bodyPr>
          <a:lstStyle/>
          <a:p>
            <a:r>
              <a:rPr lang="fr-FR" sz="1400" dirty="0" smtClean="0">
                <a:latin typeface="Trebuchet MS" panose="020B0603020202020204" pitchFamily="34" charset="0"/>
              </a:rPr>
              <a:t>M. DAHON PAULIN, PRESIDENT DE L’UNION DES VILLES ET COMMUNES DE CÔTE D’IVOIRE</a:t>
            </a:r>
            <a:endParaRPr lang="fr-FR" sz="1400" dirty="0">
              <a:latin typeface="Trebuchet MS" panose="020B0603020202020204" pitchFamily="34" charset="0"/>
            </a:endParaRPr>
          </a:p>
        </p:txBody>
      </p:sp>
    </p:spTree>
    <p:extLst>
      <p:ext uri="{BB962C8B-B14F-4D97-AF65-F5344CB8AC3E}">
        <p14:creationId xmlns:p14="http://schemas.microsoft.com/office/powerpoint/2010/main" val="227702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37C4765D-26B1-4EAB-876B-75EF37149BFC}" type="slidenum">
              <a:rPr lang="fr-FR" sz="1800" b="1" smtClean="0"/>
              <a:pPr/>
              <a:t>23</a:t>
            </a:fld>
            <a:endParaRPr lang="fr-FR" sz="1800" b="1" dirty="0"/>
          </a:p>
        </p:txBody>
      </p:sp>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31834" y="-42857"/>
            <a:ext cx="960166" cy="939383"/>
          </a:xfrm>
          <a:prstGeom prst="rect">
            <a:avLst/>
          </a:prstGeom>
        </p:spPr>
      </p:pic>
      <p:sp>
        <p:nvSpPr>
          <p:cNvPr id="8" name="Titre 2"/>
          <p:cNvSpPr txBox="1">
            <a:spLocks/>
          </p:cNvSpPr>
          <p:nvPr/>
        </p:nvSpPr>
        <p:spPr>
          <a:xfrm>
            <a:off x="467303" y="498534"/>
            <a:ext cx="9433155" cy="397992"/>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fr-FR" sz="2200" b="1" dirty="0">
                <a:solidFill>
                  <a:schemeClr val="tx1"/>
                </a:solidFill>
                <a:latin typeface="Trebuchet MS" panose="020B0603020202020204" pitchFamily="34" charset="0"/>
                <a:ea typeface="+mn-ea"/>
                <a:cs typeface="Arial" panose="020B0604020202020204" pitchFamily="34" charset="0"/>
              </a:rPr>
              <a:t>8</a:t>
            </a:r>
            <a:r>
              <a:rPr lang="fr-FR" sz="2200" b="1" dirty="0" smtClean="0">
                <a:solidFill>
                  <a:schemeClr val="tx1"/>
                </a:solidFill>
                <a:latin typeface="Trebuchet MS" panose="020B0603020202020204" pitchFamily="34" charset="0"/>
                <a:ea typeface="+mn-ea"/>
                <a:cs typeface="Arial" panose="020B0604020202020204" pitchFamily="34" charset="0"/>
              </a:rPr>
              <a:t>. </a:t>
            </a:r>
            <a:r>
              <a:rPr lang="en-US" sz="2200" b="1" dirty="0" smtClean="0">
                <a:solidFill>
                  <a:schemeClr val="tx1"/>
                </a:solidFill>
                <a:latin typeface="Trebuchet MS" panose="020B0603020202020204" pitchFamily="34" charset="0"/>
                <a:ea typeface="+mn-ea"/>
                <a:cs typeface="Arial" panose="020B0604020202020204" pitchFamily="34" charset="0"/>
              </a:rPr>
              <a:t>EVIDENCE FROM DECISION MAKERS</a:t>
            </a:r>
            <a:endParaRPr lang="en-US" sz="2200" b="1" dirty="0">
              <a:solidFill>
                <a:schemeClr val="tx1"/>
              </a:solidFill>
              <a:latin typeface="Trebuchet MS" panose="020B0603020202020204" pitchFamily="34" charset="0"/>
              <a:ea typeface="+mn-ea"/>
              <a:cs typeface="Arial" panose="020B0604020202020204" pitchFamily="34" charset="0"/>
            </a:endParaRPr>
          </a:p>
        </p:txBody>
      </p:sp>
      <p:cxnSp>
        <p:nvCxnSpPr>
          <p:cNvPr id="10" name="Connecteur droit 9"/>
          <p:cNvCxnSpPr/>
          <p:nvPr/>
        </p:nvCxnSpPr>
        <p:spPr>
          <a:xfrm flipV="1">
            <a:off x="544750" y="977209"/>
            <a:ext cx="9275540" cy="2009"/>
          </a:xfrm>
          <a:prstGeom prst="line">
            <a:avLst/>
          </a:prstGeom>
          <a:ln>
            <a:solidFill>
              <a:schemeClr val="tx1"/>
            </a:solidFill>
          </a:ln>
        </p:spPr>
        <p:style>
          <a:lnRef idx="2">
            <a:schemeClr val="accent6"/>
          </a:lnRef>
          <a:fillRef idx="0">
            <a:schemeClr val="accent6"/>
          </a:fillRef>
          <a:effectRef idx="1">
            <a:schemeClr val="accent6"/>
          </a:effectRef>
          <a:fontRef idx="minor">
            <a:schemeClr val="tx1"/>
          </a:fontRef>
        </p:style>
      </p:cxnSp>
      <p:sp>
        <p:nvSpPr>
          <p:cNvPr id="12" name="ZoneTexte 11"/>
          <p:cNvSpPr txBox="1"/>
          <p:nvPr/>
        </p:nvSpPr>
        <p:spPr>
          <a:xfrm>
            <a:off x="2747588" y="5369833"/>
            <a:ext cx="5986960" cy="307777"/>
          </a:xfrm>
          <a:prstGeom prst="rect">
            <a:avLst/>
          </a:prstGeom>
          <a:noFill/>
        </p:spPr>
        <p:txBody>
          <a:bodyPr wrap="none" rtlCol="0">
            <a:spAutoFit/>
          </a:bodyPr>
          <a:lstStyle/>
          <a:p>
            <a:r>
              <a:rPr lang="fr-FR" sz="1400" dirty="0" smtClean="0">
                <a:latin typeface="Trebuchet MS" panose="020B0603020202020204" pitchFamily="34" charset="0"/>
              </a:rPr>
              <a:t>M. KONE IDRISSA, MAIRE DE LA COMMUNE DE TOUMODI, CÔTE D’IVOIRE</a:t>
            </a:r>
            <a:endParaRPr lang="fr-FR" sz="1400" dirty="0">
              <a:latin typeface="Trebuchet MS" panose="020B0603020202020204" pitchFamily="34" charset="0"/>
            </a:endParaRPr>
          </a:p>
        </p:txBody>
      </p:sp>
      <p:pic>
        <p:nvPicPr>
          <p:cNvPr id="2" name="témoignage maire de toumodi e-commun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54093" y="1167580"/>
            <a:ext cx="7161600" cy="4028400"/>
          </a:xfrm>
          <a:prstGeom prst="rect">
            <a:avLst/>
          </a:prstGeom>
        </p:spPr>
      </p:pic>
    </p:spTree>
    <p:extLst>
      <p:ext uri="{BB962C8B-B14F-4D97-AF65-F5344CB8AC3E}">
        <p14:creationId xmlns:p14="http://schemas.microsoft.com/office/powerpoint/2010/main" val="97657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9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37C4765D-26B1-4EAB-876B-75EF37149BFC}" type="slidenum">
              <a:rPr lang="fr-FR" sz="1800" b="1" smtClean="0"/>
              <a:pPr/>
              <a:t>24</a:t>
            </a:fld>
            <a:endParaRPr lang="fr-FR" sz="1800" b="1" dirty="0"/>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31834" y="-42857"/>
            <a:ext cx="960166" cy="939383"/>
          </a:xfrm>
          <a:prstGeom prst="rect">
            <a:avLst/>
          </a:prstGeom>
        </p:spPr>
      </p:pic>
      <p:sp>
        <p:nvSpPr>
          <p:cNvPr id="8" name="Titre 2"/>
          <p:cNvSpPr txBox="1">
            <a:spLocks/>
          </p:cNvSpPr>
          <p:nvPr/>
        </p:nvSpPr>
        <p:spPr>
          <a:xfrm>
            <a:off x="467303" y="498534"/>
            <a:ext cx="9433155" cy="397992"/>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fr-FR" sz="2200" b="1" dirty="0">
                <a:solidFill>
                  <a:schemeClr val="tx1"/>
                </a:solidFill>
                <a:latin typeface="Trebuchet MS" panose="020B0603020202020204" pitchFamily="34" charset="0"/>
                <a:ea typeface="+mn-ea"/>
                <a:cs typeface="Arial" panose="020B0604020202020204" pitchFamily="34" charset="0"/>
              </a:rPr>
              <a:t>9</a:t>
            </a:r>
            <a:r>
              <a:rPr lang="fr-FR" sz="2200" b="1" dirty="0" smtClean="0">
                <a:solidFill>
                  <a:schemeClr val="tx1"/>
                </a:solidFill>
                <a:latin typeface="Trebuchet MS" panose="020B0603020202020204" pitchFamily="34" charset="0"/>
                <a:ea typeface="+mn-ea"/>
                <a:cs typeface="Arial" panose="020B0604020202020204" pitchFamily="34" charset="0"/>
              </a:rPr>
              <a:t>. </a:t>
            </a:r>
            <a:r>
              <a:rPr lang="en-US" sz="2200" b="1" dirty="0" smtClean="0">
                <a:solidFill>
                  <a:schemeClr val="tx1"/>
                </a:solidFill>
                <a:latin typeface="Trebuchet MS" panose="020B0603020202020204" pitchFamily="34" charset="0"/>
                <a:ea typeface="+mn-ea"/>
                <a:cs typeface="Arial" panose="020B0604020202020204" pitchFamily="34" charset="0"/>
              </a:rPr>
              <a:t>PROMOTION OF GEOSPATIAL  INFORMATION AND TOOLS</a:t>
            </a:r>
            <a:endParaRPr lang="en-US" sz="2200" b="1" dirty="0">
              <a:solidFill>
                <a:schemeClr val="tx1"/>
              </a:solidFill>
              <a:latin typeface="Trebuchet MS" panose="020B0603020202020204" pitchFamily="34" charset="0"/>
              <a:ea typeface="+mn-ea"/>
              <a:cs typeface="Arial" panose="020B0604020202020204" pitchFamily="34" charset="0"/>
            </a:endParaRPr>
          </a:p>
        </p:txBody>
      </p:sp>
      <p:cxnSp>
        <p:nvCxnSpPr>
          <p:cNvPr id="10" name="Connecteur droit 9"/>
          <p:cNvCxnSpPr/>
          <p:nvPr/>
        </p:nvCxnSpPr>
        <p:spPr>
          <a:xfrm flipV="1">
            <a:off x="544750" y="977209"/>
            <a:ext cx="9275540" cy="2009"/>
          </a:xfrm>
          <a:prstGeom prst="line">
            <a:avLst/>
          </a:prstGeom>
          <a:ln>
            <a:solidFill>
              <a:schemeClr val="tx1"/>
            </a:solidFill>
          </a:ln>
        </p:spPr>
        <p:style>
          <a:lnRef idx="2">
            <a:schemeClr val="accent6"/>
          </a:lnRef>
          <a:fillRef idx="0">
            <a:schemeClr val="accent6"/>
          </a:fillRef>
          <a:effectRef idx="1">
            <a:schemeClr val="accent6"/>
          </a:effectRef>
          <a:fontRef idx="minor">
            <a:schemeClr val="tx1"/>
          </a:fontRef>
        </p:style>
      </p:cxnSp>
      <p:sp>
        <p:nvSpPr>
          <p:cNvPr id="9" name="内容占位符 4"/>
          <p:cNvSpPr txBox="1">
            <a:spLocks/>
          </p:cNvSpPr>
          <p:nvPr/>
        </p:nvSpPr>
        <p:spPr>
          <a:xfrm>
            <a:off x="544751" y="1081742"/>
            <a:ext cx="10164280" cy="1890058"/>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lnSpc>
                <a:spcPct val="150000"/>
              </a:lnSpc>
              <a:buClr>
                <a:schemeClr val="tx1"/>
              </a:buClr>
              <a:buNone/>
            </a:pPr>
            <a:r>
              <a:rPr lang="en-US" altLang="zh-CN" dirty="0">
                <a:solidFill>
                  <a:schemeClr val="tx1"/>
                </a:solidFill>
                <a:latin typeface="Trebuchet MS" panose="020B0603020202020204" pitchFamily="34" charset="0"/>
                <a:cs typeface="Arial" panose="020B0604020202020204" pitchFamily="34" charset="0"/>
              </a:rPr>
              <a:t>Each year, the CNTIG promotes </a:t>
            </a:r>
            <a:r>
              <a:rPr lang="en-US" altLang="zh-CN" dirty="0" smtClean="0">
                <a:solidFill>
                  <a:schemeClr val="tx1"/>
                </a:solidFill>
                <a:latin typeface="Trebuchet MS" panose="020B0603020202020204" pitchFamily="34" charset="0"/>
                <a:cs typeface="Arial" panose="020B0604020202020204" pitchFamily="34" charset="0"/>
              </a:rPr>
              <a:t>geo-information </a:t>
            </a:r>
            <a:r>
              <a:rPr lang="en-US" altLang="zh-CN" dirty="0">
                <a:solidFill>
                  <a:schemeClr val="tx1"/>
                </a:solidFill>
                <a:latin typeface="Trebuchet MS" panose="020B0603020202020204" pitchFamily="34" charset="0"/>
                <a:cs typeface="Arial" panose="020B0604020202020204" pitchFamily="34" charset="0"/>
              </a:rPr>
              <a:t>technologies to Ministries, local authorities, geomatics players and large public. </a:t>
            </a:r>
            <a:r>
              <a:rPr lang="en-US" altLang="zh-CN" dirty="0" smtClean="0">
                <a:solidFill>
                  <a:schemeClr val="tx1"/>
                </a:solidFill>
                <a:latin typeface="Trebuchet MS" panose="020B0603020202020204" pitchFamily="34" charset="0"/>
                <a:cs typeface="Arial" panose="020B0604020202020204" pitchFamily="34" charset="0"/>
              </a:rPr>
              <a:t>To </a:t>
            </a:r>
            <a:r>
              <a:rPr lang="en-US" altLang="zh-CN" dirty="0">
                <a:solidFill>
                  <a:schemeClr val="tx1"/>
                </a:solidFill>
                <a:latin typeface="Trebuchet MS" panose="020B0603020202020204" pitchFamily="34" charset="0"/>
                <a:cs typeface="Arial" panose="020B0604020202020204" pitchFamily="34" charset="0"/>
              </a:rPr>
              <a:t>this end, we have initiated the International Geomatics Exhibition which brings together geomatics experts who come from all over the world to offer </a:t>
            </a:r>
            <a:r>
              <a:rPr lang="en-US" altLang="zh-CN" dirty="0" err="1">
                <a:solidFill>
                  <a:schemeClr val="tx1"/>
                </a:solidFill>
                <a:latin typeface="Trebuchet MS" panose="020B0603020202020204" pitchFamily="34" charset="0"/>
                <a:cs typeface="Arial" panose="020B0604020202020204" pitchFamily="34" charset="0"/>
              </a:rPr>
              <a:t>geoinformation</a:t>
            </a:r>
            <a:r>
              <a:rPr lang="en-US" altLang="zh-CN" dirty="0">
                <a:solidFill>
                  <a:schemeClr val="tx1"/>
                </a:solidFill>
                <a:latin typeface="Trebuchet MS" panose="020B0603020202020204" pitchFamily="34" charset="0"/>
                <a:cs typeface="Arial" panose="020B0604020202020204" pitchFamily="34" charset="0"/>
              </a:rPr>
              <a:t> solutions to users.</a:t>
            </a:r>
          </a:p>
        </p:txBody>
      </p:sp>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750" y="3074324"/>
            <a:ext cx="4414112" cy="2886861"/>
          </a:xfrm>
          <a:prstGeom prst="rect">
            <a:avLst/>
          </a:prstGeom>
        </p:spPr>
      </p:pic>
      <p:sp>
        <p:nvSpPr>
          <p:cNvPr id="14" name="内容占位符 4"/>
          <p:cNvSpPr txBox="1">
            <a:spLocks/>
          </p:cNvSpPr>
          <p:nvPr/>
        </p:nvSpPr>
        <p:spPr>
          <a:xfrm>
            <a:off x="697150" y="5925037"/>
            <a:ext cx="3778135" cy="432519"/>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lnSpc>
                <a:spcPct val="150000"/>
              </a:lnSpc>
              <a:buClr>
                <a:schemeClr val="tx1"/>
              </a:buClr>
              <a:buNone/>
            </a:pPr>
            <a:r>
              <a:rPr lang="en-US" altLang="zh-CN" sz="1800" dirty="0" err="1" smtClean="0">
                <a:solidFill>
                  <a:srgbClr val="FF0000"/>
                </a:solidFill>
                <a:latin typeface="Trebuchet MS" panose="020B0603020202020204" pitchFamily="34" charset="0"/>
                <a:cs typeface="Arial" panose="020B0604020202020204" pitchFamily="34" charset="0"/>
              </a:rPr>
              <a:t>Geomatic</a:t>
            </a:r>
            <a:r>
              <a:rPr lang="en-US" altLang="zh-CN" sz="1800" dirty="0" smtClean="0">
                <a:solidFill>
                  <a:srgbClr val="FF0000"/>
                </a:solidFill>
                <a:latin typeface="Trebuchet MS" panose="020B0603020202020204" pitchFamily="34" charset="0"/>
                <a:cs typeface="Arial" panose="020B0604020202020204" pitchFamily="34" charset="0"/>
              </a:rPr>
              <a:t> 2018</a:t>
            </a:r>
            <a:endParaRPr lang="en-US" altLang="zh-CN" sz="1800" dirty="0">
              <a:solidFill>
                <a:srgbClr val="FF0000"/>
              </a:solidFill>
              <a:latin typeface="Trebuchet MS" panose="020B0603020202020204" pitchFamily="34" charset="0"/>
              <a:cs typeface="Arial" panose="020B0604020202020204" pitchFamily="34" charset="0"/>
            </a:endParaRPr>
          </a:p>
        </p:txBody>
      </p:sp>
      <p:pic>
        <p:nvPicPr>
          <p:cNvPr id="16" name="Imag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3984" y="3074324"/>
            <a:ext cx="4818185" cy="2886861"/>
          </a:xfrm>
          <a:prstGeom prst="rect">
            <a:avLst/>
          </a:prstGeom>
        </p:spPr>
      </p:pic>
      <p:sp>
        <p:nvSpPr>
          <p:cNvPr id="17" name="内容占位符 4"/>
          <p:cNvSpPr txBox="1">
            <a:spLocks/>
          </p:cNvSpPr>
          <p:nvPr/>
        </p:nvSpPr>
        <p:spPr>
          <a:xfrm>
            <a:off x="6122323" y="5915266"/>
            <a:ext cx="3778135" cy="432519"/>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lnSpc>
                <a:spcPct val="150000"/>
              </a:lnSpc>
              <a:buClr>
                <a:schemeClr val="tx1"/>
              </a:buClr>
              <a:buNone/>
            </a:pPr>
            <a:r>
              <a:rPr lang="en-US" altLang="zh-CN" sz="1800" dirty="0" err="1" smtClean="0">
                <a:solidFill>
                  <a:srgbClr val="FF0000"/>
                </a:solidFill>
                <a:latin typeface="Trebuchet MS" panose="020B0603020202020204" pitchFamily="34" charset="0"/>
                <a:cs typeface="Arial" panose="020B0604020202020204" pitchFamily="34" charset="0"/>
              </a:rPr>
              <a:t>Geomatic</a:t>
            </a:r>
            <a:r>
              <a:rPr lang="en-US" altLang="zh-CN" sz="1800" dirty="0" smtClean="0">
                <a:solidFill>
                  <a:srgbClr val="FF0000"/>
                </a:solidFill>
                <a:latin typeface="Trebuchet MS" panose="020B0603020202020204" pitchFamily="34" charset="0"/>
                <a:cs typeface="Arial" panose="020B0604020202020204" pitchFamily="34" charset="0"/>
              </a:rPr>
              <a:t> 2023</a:t>
            </a:r>
            <a:endParaRPr lang="en-US" altLang="zh-CN" sz="1800" dirty="0">
              <a:solidFill>
                <a:srgbClr val="FF0000"/>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11040738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37C4765D-26B1-4EAB-876B-75EF37149BFC}" type="slidenum">
              <a:rPr lang="fr-FR" sz="1800" b="1" smtClean="0"/>
              <a:pPr/>
              <a:t>25</a:t>
            </a:fld>
            <a:endParaRPr lang="fr-FR" sz="1800" b="1" dirty="0"/>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31834" y="-42857"/>
            <a:ext cx="960166" cy="939383"/>
          </a:xfrm>
          <a:prstGeom prst="rect">
            <a:avLst/>
          </a:prstGeom>
        </p:spPr>
      </p:pic>
      <p:sp>
        <p:nvSpPr>
          <p:cNvPr id="8" name="Titre 2"/>
          <p:cNvSpPr txBox="1">
            <a:spLocks/>
          </p:cNvSpPr>
          <p:nvPr/>
        </p:nvSpPr>
        <p:spPr>
          <a:xfrm>
            <a:off x="467303" y="498534"/>
            <a:ext cx="9433155" cy="397992"/>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fr-FR" sz="2200" b="1" dirty="0">
                <a:solidFill>
                  <a:schemeClr val="tx1"/>
                </a:solidFill>
                <a:latin typeface="Trebuchet MS" panose="020B0603020202020204" pitchFamily="34" charset="0"/>
                <a:cs typeface="Arial" panose="020B0604020202020204" pitchFamily="34" charset="0"/>
              </a:rPr>
              <a:t>9. </a:t>
            </a:r>
            <a:r>
              <a:rPr lang="en-US" sz="2200" b="1" dirty="0">
                <a:solidFill>
                  <a:schemeClr val="tx1"/>
                </a:solidFill>
                <a:latin typeface="Trebuchet MS" panose="020B0603020202020204" pitchFamily="34" charset="0"/>
                <a:cs typeface="Arial" panose="020B0604020202020204" pitchFamily="34" charset="0"/>
              </a:rPr>
              <a:t>PROMOTION OF GEOSPATIAL  INFORMATION AND TOOLS</a:t>
            </a:r>
          </a:p>
        </p:txBody>
      </p:sp>
      <p:cxnSp>
        <p:nvCxnSpPr>
          <p:cNvPr id="10" name="Connecteur droit 9"/>
          <p:cNvCxnSpPr/>
          <p:nvPr/>
        </p:nvCxnSpPr>
        <p:spPr>
          <a:xfrm flipV="1">
            <a:off x="544750" y="977209"/>
            <a:ext cx="9275540" cy="2009"/>
          </a:xfrm>
          <a:prstGeom prst="line">
            <a:avLst/>
          </a:prstGeom>
          <a:ln>
            <a:solidFill>
              <a:schemeClr val="tx1"/>
            </a:solidFill>
          </a:ln>
        </p:spPr>
        <p:style>
          <a:lnRef idx="2">
            <a:schemeClr val="accent6"/>
          </a:lnRef>
          <a:fillRef idx="0">
            <a:schemeClr val="accent6"/>
          </a:fillRef>
          <a:effectRef idx="1">
            <a:schemeClr val="accent6"/>
          </a:effectRef>
          <a:fontRef idx="minor">
            <a:schemeClr val="tx1"/>
          </a:fontRef>
        </p:style>
      </p:cxnSp>
      <p:pic>
        <p:nvPicPr>
          <p:cNvPr id="12" name="Image 11" descr="D:\2023\Geomatique 2023\commission scientifique\mai\IMAGES JOUR 2 GEO 2023\IMG_425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9255" y="1531391"/>
            <a:ext cx="5354514" cy="4100097"/>
          </a:xfrm>
          <a:prstGeom prst="rect">
            <a:avLst/>
          </a:prstGeom>
          <a:noFill/>
          <a:ln>
            <a:noFill/>
          </a:ln>
        </p:spPr>
      </p:pic>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303" y="1531391"/>
            <a:ext cx="5391975" cy="4100097"/>
          </a:xfrm>
          <a:prstGeom prst="rect">
            <a:avLst/>
          </a:prstGeom>
        </p:spPr>
      </p:pic>
      <p:sp>
        <p:nvSpPr>
          <p:cNvPr id="15" name="Zone de texte 6"/>
          <p:cNvSpPr txBox="1"/>
          <p:nvPr/>
        </p:nvSpPr>
        <p:spPr>
          <a:xfrm>
            <a:off x="6339255" y="5631488"/>
            <a:ext cx="5149850" cy="28892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fr-FR" sz="1000" dirty="0">
                <a:effectLst/>
                <a:latin typeface="Times New Roman" panose="02020603050405020304" pitchFamily="18" charset="0"/>
                <a:ea typeface="Calibri" panose="020F0502020204030204" pitchFamily="34" charset="0"/>
                <a:cs typeface="Times New Roman" panose="02020603050405020304" pitchFamily="18" charset="0"/>
              </a:rPr>
              <a:t>Photo de Famille de Clôture du Salon International de la Géomatique </a:t>
            </a:r>
            <a:r>
              <a:rPr lang="fr-FR" sz="1000" dirty="0" smtClean="0">
                <a:effectLst/>
                <a:latin typeface="Times New Roman" panose="02020603050405020304" pitchFamily="18" charset="0"/>
                <a:ea typeface="Calibri" panose="020F0502020204030204" pitchFamily="34" charset="0"/>
                <a:cs typeface="Times New Roman" panose="02020603050405020304" pitchFamily="18" charset="0"/>
              </a:rPr>
              <a:t>2023</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Zone de texte 6"/>
          <p:cNvSpPr txBox="1"/>
          <p:nvPr/>
        </p:nvSpPr>
        <p:spPr>
          <a:xfrm>
            <a:off x="882162" y="5631488"/>
            <a:ext cx="5149850" cy="28892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fr-FR" sz="1000" dirty="0">
                <a:latin typeface="Times New Roman" panose="02020603050405020304" pitchFamily="18" charset="0"/>
                <a:ea typeface="Calibri" panose="020F0502020204030204" pitchFamily="34" charset="0"/>
                <a:cs typeface="Times New Roman" panose="02020603050405020304" pitchFamily="18" charset="0"/>
              </a:rPr>
              <a:t>Participants lors des Panels au Palais de Congrès -  Sofitel Hôtel- 28 Avril 2023</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4956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37C4765D-26B1-4EAB-876B-75EF37149BFC}" type="slidenum">
              <a:rPr lang="fr-FR" sz="1800" b="1" smtClean="0"/>
              <a:pPr/>
              <a:t>26</a:t>
            </a:fld>
            <a:endParaRPr lang="fr-FR" sz="1800" b="1" dirty="0"/>
          </a:p>
        </p:txBody>
      </p:sp>
      <p:sp>
        <p:nvSpPr>
          <p:cNvPr id="3" name="ZoneTexte 2"/>
          <p:cNvSpPr txBox="1"/>
          <p:nvPr/>
        </p:nvSpPr>
        <p:spPr>
          <a:xfrm>
            <a:off x="2462542" y="2743200"/>
            <a:ext cx="7161291" cy="720197"/>
          </a:xfrm>
          <a:prstGeom prst="rect">
            <a:avLst/>
          </a:prstGeom>
          <a:noFill/>
        </p:spPr>
        <p:txBody>
          <a:bodyPr wrap="square" rtlCol="0">
            <a:spAutoFit/>
          </a:bodyPr>
          <a:lstStyle/>
          <a:p>
            <a:pPr algn="ctr">
              <a:lnSpc>
                <a:spcPct val="85000"/>
              </a:lnSpc>
              <a:spcBef>
                <a:spcPct val="0"/>
              </a:spcBef>
            </a:pPr>
            <a:r>
              <a:rPr lang="fr-FR" sz="4800" b="1" spc="-50" dirty="0" err="1" smtClean="0">
                <a:solidFill>
                  <a:srgbClr val="002060"/>
                </a:solidFill>
                <a:latin typeface="Trebuchet MS" panose="020B0603020202020204" pitchFamily="34" charset="0"/>
                <a:ea typeface="+mj-ea"/>
                <a:cs typeface="+mj-cs"/>
              </a:rPr>
              <a:t>Thank</a:t>
            </a:r>
            <a:r>
              <a:rPr lang="fr-FR" sz="4800" b="1" spc="-50" dirty="0" smtClean="0">
                <a:solidFill>
                  <a:srgbClr val="002060"/>
                </a:solidFill>
                <a:latin typeface="Trebuchet MS" panose="020B0603020202020204" pitchFamily="34" charset="0"/>
                <a:ea typeface="+mj-ea"/>
                <a:cs typeface="+mj-cs"/>
              </a:rPr>
              <a:t> You All!</a:t>
            </a:r>
            <a:endParaRPr lang="fr-FR" sz="4800" b="1" spc="-50" dirty="0">
              <a:solidFill>
                <a:srgbClr val="002060"/>
              </a:solidFill>
              <a:latin typeface="Trebuchet MS" panose="020B0603020202020204" pitchFamily="34" charset="0"/>
              <a:ea typeface="+mj-ea"/>
              <a:cs typeface="+mj-cs"/>
            </a:endParaRPr>
          </a:p>
        </p:txBody>
      </p:sp>
      <p:sp>
        <p:nvSpPr>
          <p:cNvPr id="5" name="Rectangle 4"/>
          <p:cNvSpPr/>
          <p:nvPr/>
        </p:nvSpPr>
        <p:spPr>
          <a:xfrm>
            <a:off x="2583515" y="3587223"/>
            <a:ext cx="7655324" cy="584775"/>
          </a:xfrm>
          <a:prstGeom prst="rect">
            <a:avLst/>
          </a:prstGeom>
        </p:spPr>
        <p:txBody>
          <a:bodyPr wrap="square">
            <a:spAutoFit/>
          </a:bodyPr>
          <a:lstStyle/>
          <a:p>
            <a:pPr algn="ctr"/>
            <a:r>
              <a:rPr lang="en-US" sz="1600" b="1" dirty="0">
                <a:latin typeface="Trebuchet MS" panose="020B0603020202020204" pitchFamily="34" charset="0"/>
              </a:rPr>
              <a:t>Eighth Session of the United Nations Global Geospatial Information Management for Africa (UN-GGIM: Africa</a:t>
            </a:r>
            <a:r>
              <a:rPr lang="en-US" sz="1600" b="1" dirty="0" smtClean="0">
                <a:latin typeface="Trebuchet MS" panose="020B0603020202020204" pitchFamily="34" charset="0"/>
              </a:rPr>
              <a:t>). </a:t>
            </a:r>
            <a:endParaRPr lang="fr-FR" sz="1600" b="1" dirty="0">
              <a:latin typeface="Trebuchet MS" panose="020B0603020202020204" pitchFamily="34" charset="0"/>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31834" y="-42857"/>
            <a:ext cx="960166" cy="939383"/>
          </a:xfrm>
          <a:prstGeom prst="rect">
            <a:avLst/>
          </a:prstGeom>
        </p:spPr>
      </p:pic>
    </p:spTree>
    <p:extLst>
      <p:ext uri="{BB962C8B-B14F-4D97-AF65-F5344CB8AC3E}">
        <p14:creationId xmlns:p14="http://schemas.microsoft.com/office/powerpoint/2010/main" val="34737482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37C4765D-26B1-4EAB-876B-75EF37149BFC}" type="slidenum">
              <a:rPr lang="fr-FR" sz="1800" b="1" smtClean="0"/>
              <a:pPr/>
              <a:t>3</a:t>
            </a:fld>
            <a:endParaRPr lang="fr-FR" sz="1800" b="1"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31834" y="-42857"/>
            <a:ext cx="960166" cy="939383"/>
          </a:xfrm>
          <a:prstGeom prst="rect">
            <a:avLst/>
          </a:prstGeom>
        </p:spPr>
      </p:pic>
      <p:sp>
        <p:nvSpPr>
          <p:cNvPr id="7" name="Rectangle 6"/>
          <p:cNvSpPr/>
          <p:nvPr/>
        </p:nvSpPr>
        <p:spPr>
          <a:xfrm>
            <a:off x="544750" y="124864"/>
            <a:ext cx="8865005" cy="430887"/>
          </a:xfrm>
          <a:prstGeom prst="rect">
            <a:avLst/>
          </a:prstGeom>
        </p:spPr>
        <p:txBody>
          <a:bodyPr wrap="square">
            <a:spAutoFit/>
          </a:bodyPr>
          <a:lstStyle/>
          <a:p>
            <a:r>
              <a:rPr lang="en-US" sz="2200" b="1" dirty="0" smtClean="0">
                <a:latin typeface="Trebuchet MS" panose="020B0603020202020204" pitchFamily="34" charset="0"/>
                <a:cs typeface="Arial" panose="020B0604020202020204" pitchFamily="34" charset="0"/>
              </a:rPr>
              <a:t>1. THE ROLES OF NATIONAL GEOSPATIAL ORGANISATIONS</a:t>
            </a:r>
            <a:endParaRPr lang="fr-FR" sz="2200" b="1" dirty="0">
              <a:latin typeface="Trebuchet MS" panose="020B0603020202020204" pitchFamily="34" charset="0"/>
              <a:cs typeface="Arial" panose="020B0604020202020204" pitchFamily="34" charset="0"/>
            </a:endParaRPr>
          </a:p>
        </p:txBody>
      </p:sp>
      <p:cxnSp>
        <p:nvCxnSpPr>
          <p:cNvPr id="4" name="Connecteur droit 3"/>
          <p:cNvCxnSpPr/>
          <p:nvPr/>
        </p:nvCxnSpPr>
        <p:spPr>
          <a:xfrm flipV="1">
            <a:off x="544750" y="977209"/>
            <a:ext cx="9275540" cy="2009"/>
          </a:xfrm>
          <a:prstGeom prst="line">
            <a:avLst/>
          </a:prstGeom>
          <a:ln>
            <a:solidFill>
              <a:schemeClr val="tx1"/>
            </a:solidFill>
          </a:ln>
        </p:spPr>
        <p:style>
          <a:lnRef idx="2">
            <a:schemeClr val="accent6"/>
          </a:lnRef>
          <a:fillRef idx="0">
            <a:schemeClr val="accent6"/>
          </a:fillRef>
          <a:effectRef idx="1">
            <a:schemeClr val="accent6"/>
          </a:effectRef>
          <a:fontRef idx="minor">
            <a:schemeClr val="tx1"/>
          </a:fontRef>
        </p:style>
      </p:cxnSp>
      <p:sp>
        <p:nvSpPr>
          <p:cNvPr id="9" name="Rectangle 8"/>
          <p:cNvSpPr/>
          <p:nvPr/>
        </p:nvSpPr>
        <p:spPr>
          <a:xfrm>
            <a:off x="544750" y="1062333"/>
            <a:ext cx="11055168" cy="4652492"/>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altLang="zh-CN" sz="2000" b="1" dirty="0" smtClean="0">
                <a:latin typeface="Trebuchet MS" panose="020B0603020202020204" pitchFamily="34" charset="0"/>
                <a:cs typeface="Arial" panose="020B0604020202020204" pitchFamily="34" charset="0"/>
              </a:rPr>
              <a:t>Geospatial information collection and management</a:t>
            </a:r>
          </a:p>
          <a:p>
            <a:pPr marL="285750" indent="-285750" algn="just">
              <a:lnSpc>
                <a:spcPct val="150000"/>
              </a:lnSpc>
              <a:buFont typeface="Arial" panose="020B0604020202020204" pitchFamily="34" charset="0"/>
              <a:buChar char="•"/>
            </a:pPr>
            <a:r>
              <a:rPr lang="en-US" sz="2000" b="1" kern="100" dirty="0">
                <a:uFill>
                  <a:solidFill>
                    <a:srgbClr val="000000"/>
                  </a:solidFill>
                </a:uFill>
                <a:latin typeface="Trebuchet MS" panose="020B0603020202020204" pitchFamily="34" charset="0"/>
                <a:ea typeface="Arial" panose="020B0604020202020204" pitchFamily="34" charset="0"/>
                <a:cs typeface="Arial" panose="020B0604020202020204" pitchFamily="34" charset="0"/>
              </a:rPr>
              <a:t>implementation of a smart Spatial Data Infrastructures (SDI). SDI delivers services and data that help solving many specific issues such as road planning, environment, security </a:t>
            </a:r>
            <a:r>
              <a:rPr lang="en-US" sz="2000" b="1" kern="100" dirty="0" smtClean="0">
                <a:uFill>
                  <a:solidFill>
                    <a:srgbClr val="000000"/>
                  </a:solidFill>
                </a:uFill>
                <a:latin typeface="Trebuchet MS" panose="020B0603020202020204" pitchFamily="34" charset="0"/>
                <a:ea typeface="Arial" panose="020B0604020202020204" pitchFamily="34" charset="0"/>
                <a:cs typeface="Arial" panose="020B0604020202020204" pitchFamily="34" charset="0"/>
              </a:rPr>
              <a:t>matters </a:t>
            </a:r>
            <a:r>
              <a:rPr lang="en-US" sz="2000" b="1" kern="100" dirty="0" err="1" smtClean="0">
                <a:uFill>
                  <a:solidFill>
                    <a:srgbClr val="000000"/>
                  </a:solidFill>
                </a:uFill>
                <a:latin typeface="Trebuchet MS" panose="020B0603020202020204" pitchFamily="34" charset="0"/>
                <a:ea typeface="Arial" panose="020B0604020202020204" pitchFamily="34" charset="0"/>
                <a:cs typeface="Arial" panose="020B0604020202020204" pitchFamily="34" charset="0"/>
              </a:rPr>
              <a:t>etc</a:t>
            </a:r>
            <a:r>
              <a:rPr lang="en-US" sz="2000" b="1" kern="100" dirty="0" smtClean="0">
                <a:uFill>
                  <a:solidFill>
                    <a:srgbClr val="000000"/>
                  </a:solidFill>
                </a:uFill>
                <a:latin typeface="Trebuchet MS" panose="020B0603020202020204" pitchFamily="34" charset="0"/>
                <a:ea typeface="Arial" panose="020B0604020202020204" pitchFamily="34" charset="0"/>
                <a:cs typeface="Arial" panose="020B0604020202020204" pitchFamily="34" charset="0"/>
              </a:rPr>
              <a:t>, </a:t>
            </a:r>
            <a:endParaRPr lang="en-US" altLang="zh-CN" sz="2000" b="1" dirty="0" smtClean="0">
              <a:latin typeface="Trebuchet MS" panose="020B060302020202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en-US" altLang="zh-CN" sz="2000" b="1" dirty="0" smtClean="0">
                <a:latin typeface="Trebuchet MS" panose="020B0603020202020204" pitchFamily="34" charset="0"/>
                <a:cs typeface="Arial" panose="020B0604020202020204" pitchFamily="34" charset="0"/>
              </a:rPr>
              <a:t>Develop </a:t>
            </a:r>
            <a:r>
              <a:rPr lang="en-US" altLang="zh-CN" sz="2000" b="1" dirty="0">
                <a:latin typeface="Trebuchet MS" panose="020B0603020202020204" pitchFamily="34" charset="0"/>
                <a:cs typeface="Arial" panose="020B0604020202020204" pitchFamily="34" charset="0"/>
              </a:rPr>
              <a:t>and strengthen their geospatial information infrastructures in support of census and statistical activities.</a:t>
            </a:r>
          </a:p>
          <a:p>
            <a:pPr marL="285750" indent="-285750" algn="just">
              <a:lnSpc>
                <a:spcPct val="150000"/>
              </a:lnSpc>
              <a:buClr>
                <a:schemeClr val="tx1"/>
              </a:buClr>
              <a:buFont typeface="Arial" panose="020B0604020202020204" pitchFamily="34" charset="0"/>
              <a:buChar char="•"/>
            </a:pPr>
            <a:r>
              <a:rPr lang="en-US" altLang="zh-CN" sz="2000" b="1" dirty="0" smtClean="0">
                <a:latin typeface="Trebuchet MS" panose="020B0603020202020204" pitchFamily="34" charset="0"/>
                <a:cs typeface="Arial" panose="020B0604020202020204" pitchFamily="34" charset="0"/>
              </a:rPr>
              <a:t>Updating regularly of </a:t>
            </a:r>
            <a:r>
              <a:rPr lang="en-US" altLang="zh-CN" sz="2000" b="1" dirty="0">
                <a:latin typeface="Trebuchet MS" panose="020B0603020202020204" pitchFamily="34" charset="0"/>
                <a:cs typeface="Arial" panose="020B0604020202020204" pitchFamily="34" charset="0"/>
              </a:rPr>
              <a:t>socio-economic infrastructures databases ,</a:t>
            </a:r>
          </a:p>
          <a:p>
            <a:pPr marL="285750" indent="-285750" algn="just">
              <a:lnSpc>
                <a:spcPct val="150000"/>
              </a:lnSpc>
              <a:buClr>
                <a:schemeClr val="tx1"/>
              </a:buClr>
              <a:buFont typeface="Arial" panose="020B0604020202020204" pitchFamily="34" charset="0"/>
              <a:buChar char="•"/>
            </a:pPr>
            <a:r>
              <a:rPr lang="en-US" altLang="zh-CN" sz="2000" b="1" dirty="0">
                <a:latin typeface="Trebuchet MS" panose="020B0603020202020204" pitchFamily="34" charset="0"/>
                <a:cs typeface="Arial" panose="020B0604020202020204" pitchFamily="34" charset="0"/>
              </a:rPr>
              <a:t> Developing innovative geospatial applications for better decision-making process for the benefit of public and private sectors.</a:t>
            </a:r>
          </a:p>
          <a:p>
            <a:pPr marL="285750" indent="-285750" algn="just">
              <a:lnSpc>
                <a:spcPct val="150000"/>
              </a:lnSpc>
              <a:buClr>
                <a:schemeClr val="tx1"/>
              </a:buClr>
              <a:buFont typeface="Arial" panose="020B0604020202020204" pitchFamily="34" charset="0"/>
              <a:buChar char="•"/>
            </a:pPr>
            <a:r>
              <a:rPr lang="en-US" altLang="zh-CN" sz="2000" b="1" dirty="0">
                <a:latin typeface="Trebuchet MS" panose="020B0603020202020204" pitchFamily="34" charset="0"/>
                <a:cs typeface="Arial" panose="020B0604020202020204" pitchFamily="34" charset="0"/>
              </a:rPr>
              <a:t>Etc.</a:t>
            </a:r>
            <a:endParaRPr lang="en-GB" altLang="zh-CN" sz="2000" b="1" dirty="0">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13526257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37C4765D-26B1-4EAB-876B-75EF37149BFC}" type="slidenum">
              <a:rPr lang="fr-FR" sz="1800" b="1" smtClean="0"/>
              <a:pPr/>
              <a:t>4</a:t>
            </a:fld>
            <a:endParaRPr lang="fr-FR" sz="1800" b="1"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31834" y="-42857"/>
            <a:ext cx="960166" cy="939383"/>
          </a:xfrm>
          <a:prstGeom prst="rect">
            <a:avLst/>
          </a:prstGeom>
        </p:spPr>
      </p:pic>
      <p:sp>
        <p:nvSpPr>
          <p:cNvPr id="9" name="Rectangle 8"/>
          <p:cNvSpPr/>
          <p:nvPr/>
        </p:nvSpPr>
        <p:spPr>
          <a:xfrm>
            <a:off x="479376" y="1196752"/>
            <a:ext cx="10914353" cy="4926541"/>
          </a:xfrm>
          <a:prstGeom prst="rect">
            <a:avLst/>
          </a:prstGeom>
        </p:spPr>
        <p:txBody>
          <a:bodyPr wrap="square">
            <a:spAutoFit/>
          </a:bodyPr>
          <a:lstStyle/>
          <a:p>
            <a:pPr marL="342900" lvl="0" indent="-342900" algn="just" fontAlgn="base">
              <a:lnSpc>
                <a:spcPct val="100000"/>
              </a:lnSpc>
              <a:spcAft>
                <a:spcPts val="265"/>
              </a:spcAft>
              <a:buClr>
                <a:schemeClr val="tx1"/>
              </a:buClr>
              <a:buSzPts val="1800"/>
              <a:buFont typeface="Arial" panose="020B0604020202020204" pitchFamily="34" charset="0"/>
              <a:buChar char="•"/>
            </a:pPr>
            <a:r>
              <a:rPr lang="en-US" kern="100" dirty="0">
                <a:uFill>
                  <a:solidFill>
                    <a:srgbClr val="000000"/>
                  </a:solidFill>
                </a:uFill>
                <a:latin typeface="Trebuchet MS" panose="020B0603020202020204" pitchFamily="34" charset="0"/>
                <a:ea typeface="Arial" panose="020B0604020202020204" pitchFamily="34" charset="0"/>
                <a:cs typeface="Arial" panose="020B0604020202020204" pitchFamily="34" charset="0"/>
              </a:rPr>
              <a:t>Geospatial information is used by governments to plan and organize development. It’s also used to address issues of governance and poverty reduction. New geospatial technologies and the web, offer the opportunity to make the geospatial data available to everybody at a lower cost.  </a:t>
            </a:r>
            <a:endParaRPr lang="fr-FR" kern="100" dirty="0">
              <a:uFill>
                <a:solidFill>
                  <a:srgbClr val="000000"/>
                </a:solidFill>
              </a:uFill>
              <a:latin typeface="Trebuchet MS" panose="020B0603020202020204" pitchFamily="34" charset="0"/>
              <a:ea typeface="Arial" panose="020B0604020202020204" pitchFamily="34" charset="0"/>
              <a:cs typeface="Arial" panose="020B0604020202020204" pitchFamily="34" charset="0"/>
            </a:endParaRPr>
          </a:p>
          <a:p>
            <a:pPr marL="721360" indent="-171450">
              <a:lnSpc>
                <a:spcPct val="115000"/>
              </a:lnSpc>
              <a:spcAft>
                <a:spcPts val="265"/>
              </a:spcAft>
              <a:buClr>
                <a:schemeClr val="tx1"/>
              </a:buClr>
              <a:buFont typeface="Arial" panose="020B0604020202020204" pitchFamily="34" charset="0"/>
              <a:buChar char="•"/>
            </a:pPr>
            <a:endParaRPr lang="fr-FR" kern="100" dirty="0">
              <a:latin typeface="Trebuchet MS" panose="020B0603020202020204" pitchFamily="34" charset="0"/>
              <a:ea typeface="Calibri" panose="020F0502020204030204" pitchFamily="34" charset="0"/>
              <a:cs typeface="Arial" panose="020B0604020202020204" pitchFamily="34" charset="0"/>
            </a:endParaRPr>
          </a:p>
          <a:p>
            <a:pPr marL="342900" lvl="0" indent="-342900" algn="just" fontAlgn="base">
              <a:lnSpc>
                <a:spcPct val="100000"/>
              </a:lnSpc>
              <a:spcAft>
                <a:spcPts val="265"/>
              </a:spcAft>
              <a:buClr>
                <a:schemeClr val="tx1"/>
              </a:buClr>
              <a:buSzPts val="1800"/>
              <a:buFont typeface="Arial" panose="020B0604020202020204" pitchFamily="34" charset="0"/>
              <a:buChar char="•"/>
            </a:pPr>
            <a:r>
              <a:rPr lang="en-US" kern="100" dirty="0">
                <a:uFill>
                  <a:solidFill>
                    <a:srgbClr val="000000"/>
                  </a:solidFill>
                </a:uFill>
                <a:latin typeface="Trebuchet MS" panose="020B0603020202020204" pitchFamily="34" charset="0"/>
                <a:ea typeface="Arial" panose="020B0604020202020204" pitchFamily="34" charset="0"/>
                <a:cs typeface="Arial" panose="020B0604020202020204" pitchFamily="34" charset="0"/>
              </a:rPr>
              <a:t>This goal is achieved through the implementation of a smart Spatial Data Infrastructures (SDI). SDI delivers services and data that help solving many specific issues such as road planning, environment, security matters and financial resources mobilization for local government.  </a:t>
            </a:r>
            <a:endParaRPr lang="fr-FR" kern="100" dirty="0">
              <a:uFill>
                <a:solidFill>
                  <a:srgbClr val="000000"/>
                </a:solidFill>
              </a:uFill>
              <a:latin typeface="Trebuchet MS" panose="020B0603020202020204" pitchFamily="34" charset="0"/>
              <a:ea typeface="Arial" panose="020B0604020202020204" pitchFamily="34" charset="0"/>
              <a:cs typeface="Arial" panose="020B0604020202020204" pitchFamily="34" charset="0"/>
            </a:endParaRPr>
          </a:p>
          <a:p>
            <a:pPr marL="549910">
              <a:lnSpc>
                <a:spcPct val="115000"/>
              </a:lnSpc>
              <a:spcAft>
                <a:spcPts val="265"/>
              </a:spcAft>
              <a:buClr>
                <a:schemeClr val="tx1"/>
              </a:buClr>
            </a:pPr>
            <a:endParaRPr lang="fr-FR" kern="100" dirty="0">
              <a:latin typeface="Trebuchet MS" panose="020B0603020202020204" pitchFamily="34" charset="0"/>
              <a:ea typeface="Calibri" panose="020F0502020204030204" pitchFamily="34" charset="0"/>
              <a:cs typeface="Arial" panose="020B0604020202020204" pitchFamily="34" charset="0"/>
            </a:endParaRPr>
          </a:p>
          <a:p>
            <a:pPr marL="342900" lvl="0" indent="-342900" algn="just" fontAlgn="base">
              <a:lnSpc>
                <a:spcPct val="100000"/>
              </a:lnSpc>
              <a:spcAft>
                <a:spcPts val="265"/>
              </a:spcAft>
              <a:buClr>
                <a:schemeClr val="tx1"/>
              </a:buClr>
              <a:buSzPts val="1800"/>
              <a:buFont typeface="Arial" panose="020B0604020202020204" pitchFamily="34" charset="0"/>
              <a:buChar char="•"/>
            </a:pPr>
            <a:r>
              <a:rPr lang="en-US" kern="100" dirty="0">
                <a:uFill>
                  <a:solidFill>
                    <a:srgbClr val="000000"/>
                  </a:solidFill>
                </a:uFill>
                <a:latin typeface="Trebuchet MS" panose="020B0603020202020204" pitchFamily="34" charset="0"/>
                <a:ea typeface="Arial" panose="020B0604020202020204" pitchFamily="34" charset="0"/>
                <a:cs typeface="Arial" panose="020B0604020202020204" pitchFamily="34" charset="0"/>
              </a:rPr>
              <a:t>In </a:t>
            </a:r>
            <a:r>
              <a:rPr lang="en-US" kern="100" dirty="0" smtClean="0">
                <a:uFill>
                  <a:solidFill>
                    <a:srgbClr val="000000"/>
                  </a:solidFill>
                </a:uFill>
                <a:latin typeface="Trebuchet MS" panose="020B0603020202020204" pitchFamily="34" charset="0"/>
                <a:ea typeface="Arial" panose="020B0604020202020204" pitchFamily="34" charset="0"/>
                <a:cs typeface="Arial" panose="020B0604020202020204" pitchFamily="34" charset="0"/>
              </a:rPr>
              <a:t>2015, </a:t>
            </a:r>
            <a:r>
              <a:rPr lang="en-US" kern="100" dirty="0">
                <a:uFill>
                  <a:solidFill>
                    <a:srgbClr val="000000"/>
                  </a:solidFill>
                </a:uFill>
                <a:latin typeface="Trebuchet MS" panose="020B0603020202020204" pitchFamily="34" charset="0"/>
                <a:ea typeface="Arial" panose="020B0604020202020204" pitchFamily="34" charset="0"/>
                <a:cs typeface="Arial" panose="020B0604020202020204" pitchFamily="34" charset="0"/>
              </a:rPr>
              <a:t>the Government of Cote d’Ivoire, asked CNTIG to coordinate the implementation of the National Geospatial Data Infrastructure (SDI) and demonstrate how </a:t>
            </a:r>
            <a:r>
              <a:rPr lang="en-US" kern="100" dirty="0" smtClean="0">
                <a:uFill>
                  <a:solidFill>
                    <a:srgbClr val="000000"/>
                  </a:solidFill>
                </a:uFill>
                <a:latin typeface="Trebuchet MS" panose="020B0603020202020204" pitchFamily="34" charset="0"/>
                <a:ea typeface="Arial" panose="020B0604020202020204" pitchFamily="34" charset="0"/>
                <a:cs typeface="Arial" panose="020B0604020202020204" pitchFamily="34" charset="0"/>
              </a:rPr>
              <a:t>this can </a:t>
            </a:r>
            <a:r>
              <a:rPr lang="en-US" kern="100" dirty="0">
                <a:uFill>
                  <a:solidFill>
                    <a:srgbClr val="000000"/>
                  </a:solidFill>
                </a:uFill>
                <a:latin typeface="Trebuchet MS" panose="020B0603020202020204" pitchFamily="34" charset="0"/>
                <a:ea typeface="Arial" panose="020B0604020202020204" pitchFamily="34" charset="0"/>
                <a:cs typeface="Arial" panose="020B0604020202020204" pitchFamily="34" charset="0"/>
              </a:rPr>
              <a:t>be useful for the national economy </a:t>
            </a:r>
            <a:endParaRPr lang="fr-FR" kern="100" dirty="0">
              <a:uFill>
                <a:solidFill>
                  <a:srgbClr val="000000"/>
                </a:solidFill>
              </a:uFill>
              <a:latin typeface="Trebuchet MS" panose="020B0603020202020204" pitchFamily="34" charset="0"/>
              <a:ea typeface="Arial" panose="020B0604020202020204" pitchFamily="34" charset="0"/>
              <a:cs typeface="Arial" panose="020B0604020202020204" pitchFamily="34" charset="0"/>
            </a:endParaRPr>
          </a:p>
          <a:p>
            <a:pPr marL="549910">
              <a:lnSpc>
                <a:spcPct val="115000"/>
              </a:lnSpc>
              <a:spcAft>
                <a:spcPts val="270"/>
              </a:spcAft>
              <a:buClr>
                <a:schemeClr val="tx1"/>
              </a:buClr>
            </a:pPr>
            <a:endParaRPr lang="fr-FR" kern="100" dirty="0">
              <a:latin typeface="Trebuchet MS" panose="020B0603020202020204" pitchFamily="34" charset="0"/>
              <a:ea typeface="Calibri" panose="020F0502020204030204" pitchFamily="34" charset="0"/>
              <a:cs typeface="Arial" panose="020B0604020202020204" pitchFamily="34" charset="0"/>
            </a:endParaRPr>
          </a:p>
          <a:p>
            <a:pPr marL="342900" lvl="0" indent="-342900" algn="just" fontAlgn="base">
              <a:lnSpc>
                <a:spcPct val="101000"/>
              </a:lnSpc>
              <a:spcAft>
                <a:spcPts val="265"/>
              </a:spcAft>
              <a:buClr>
                <a:schemeClr val="tx1"/>
              </a:buClr>
              <a:buSzPts val="1800"/>
              <a:buFont typeface="Arial" panose="020B0604020202020204" pitchFamily="34" charset="0"/>
              <a:buChar char="•"/>
            </a:pPr>
            <a:r>
              <a:rPr lang="en-US" kern="100" dirty="0">
                <a:uFill>
                  <a:solidFill>
                    <a:srgbClr val="000000"/>
                  </a:solidFill>
                </a:uFill>
                <a:latin typeface="Trebuchet MS" panose="020B0603020202020204" pitchFamily="34" charset="0"/>
                <a:ea typeface="Arial" panose="020B0604020202020204" pitchFamily="34" charset="0"/>
                <a:cs typeface="Arial" panose="020B0604020202020204" pitchFamily="34" charset="0"/>
              </a:rPr>
              <a:t>In Cote d’Ivoire, we began then , building our National Geospatial Data Infrastructure (SDI), by a "bottom-up“ approach. Thus, we addressed  governance and business issues by developing specific applications based on the SDI </a:t>
            </a:r>
            <a:endParaRPr lang="fr-FR" kern="100" dirty="0">
              <a:uFill>
                <a:solidFill>
                  <a:srgbClr val="000000"/>
                </a:solidFill>
              </a:uFill>
              <a:latin typeface="Trebuchet MS" panose="020B0603020202020204" pitchFamily="34" charset="0"/>
              <a:ea typeface="Arial" panose="020B0604020202020204" pitchFamily="34" charset="0"/>
              <a:cs typeface="Arial" panose="020B0604020202020204" pitchFamily="34" charset="0"/>
            </a:endParaRPr>
          </a:p>
          <a:p>
            <a:pPr marL="342900" lvl="0" indent="-342900" algn="just" fontAlgn="base">
              <a:lnSpc>
                <a:spcPct val="100000"/>
              </a:lnSpc>
              <a:spcAft>
                <a:spcPts val="265"/>
              </a:spcAft>
              <a:buClr>
                <a:schemeClr val="tx1"/>
              </a:buClr>
              <a:buSzPts val="1800"/>
              <a:buFont typeface="Arial" panose="020B0604020202020204" pitchFamily="34" charset="0"/>
              <a:buChar char="•"/>
            </a:pPr>
            <a:r>
              <a:rPr lang="en-US" kern="100" dirty="0">
                <a:uFill>
                  <a:solidFill>
                    <a:srgbClr val="000000"/>
                  </a:solidFill>
                </a:uFill>
                <a:latin typeface="Trebuchet MS" panose="020B0603020202020204" pitchFamily="34" charset="0"/>
                <a:ea typeface="Arial" panose="020B0604020202020204" pitchFamily="34" charset="0"/>
                <a:cs typeface="Arial" panose="020B0604020202020204" pitchFamily="34" charset="0"/>
              </a:rPr>
              <a:t>The actors  see  their interests  more easily and agreed  to the initiative. </a:t>
            </a:r>
            <a:endParaRPr lang="fr-FR" kern="100" dirty="0">
              <a:uFill>
                <a:solidFill>
                  <a:srgbClr val="000000"/>
                </a:solidFill>
              </a:uFill>
              <a:latin typeface="Trebuchet MS" panose="020B0603020202020204" pitchFamily="34" charset="0"/>
              <a:ea typeface="Arial" panose="020B0604020202020204" pitchFamily="34" charset="0"/>
              <a:cs typeface="Arial" panose="020B0604020202020204" pitchFamily="34" charset="0"/>
            </a:endParaRPr>
          </a:p>
        </p:txBody>
      </p:sp>
      <p:sp>
        <p:nvSpPr>
          <p:cNvPr id="8" name="Titre 2"/>
          <p:cNvSpPr txBox="1">
            <a:spLocks/>
          </p:cNvSpPr>
          <p:nvPr/>
        </p:nvSpPr>
        <p:spPr>
          <a:xfrm>
            <a:off x="544750" y="492573"/>
            <a:ext cx="9433155" cy="403953"/>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fr-FR" sz="2200" b="1" dirty="0">
                <a:solidFill>
                  <a:schemeClr val="tx1"/>
                </a:solidFill>
                <a:latin typeface="Trebuchet MS" panose="020B0603020202020204" pitchFamily="34" charset="0"/>
                <a:ea typeface="+mn-ea"/>
                <a:cs typeface="Arial" panose="020B0604020202020204" pitchFamily="34" charset="0"/>
              </a:rPr>
              <a:t>2. NEEDS FOR GEOSPATIAL DATA COLLECTION AND MANAGEMENT</a:t>
            </a:r>
          </a:p>
        </p:txBody>
      </p:sp>
      <p:cxnSp>
        <p:nvCxnSpPr>
          <p:cNvPr id="11" name="Connecteur droit 10"/>
          <p:cNvCxnSpPr/>
          <p:nvPr/>
        </p:nvCxnSpPr>
        <p:spPr>
          <a:xfrm flipV="1">
            <a:off x="544750" y="977209"/>
            <a:ext cx="9275540" cy="2009"/>
          </a:xfrm>
          <a:prstGeom prst="line">
            <a:avLst/>
          </a:prstGeom>
          <a:ln>
            <a:solidFill>
              <a:schemeClr val="tx1"/>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41686321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37C4765D-26B1-4EAB-876B-75EF37149BFC}" type="slidenum">
              <a:rPr lang="fr-FR" sz="1800" b="1" smtClean="0"/>
              <a:pPr/>
              <a:t>5</a:t>
            </a:fld>
            <a:endParaRPr lang="fr-FR" sz="1800" b="1"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31834" y="-42857"/>
            <a:ext cx="960166" cy="939383"/>
          </a:xfrm>
          <a:prstGeom prst="rect">
            <a:avLst/>
          </a:prstGeom>
        </p:spPr>
      </p:pic>
      <p:sp>
        <p:nvSpPr>
          <p:cNvPr id="9" name="Rectangle 8"/>
          <p:cNvSpPr/>
          <p:nvPr/>
        </p:nvSpPr>
        <p:spPr>
          <a:xfrm>
            <a:off x="479376" y="1196752"/>
            <a:ext cx="10914353" cy="2534027"/>
          </a:xfrm>
          <a:prstGeom prst="rect">
            <a:avLst/>
          </a:prstGeom>
        </p:spPr>
        <p:txBody>
          <a:bodyPr wrap="square">
            <a:spAutoFit/>
          </a:bodyPr>
          <a:lstStyle/>
          <a:p>
            <a:pPr>
              <a:lnSpc>
                <a:spcPct val="150000"/>
              </a:lnSpc>
            </a:pPr>
            <a:r>
              <a:rPr lang="en-US" dirty="0">
                <a:latin typeface="Trebuchet MS" panose="020B0603020202020204" pitchFamily="34" charset="0"/>
                <a:cs typeface="Arial" panose="020B0604020202020204" pitchFamily="34" charset="0"/>
              </a:rPr>
              <a:t>In order to coordinate the implementation of the National Geospatial Data Infrastructure (NSDI) , we used  following approach: </a:t>
            </a:r>
          </a:p>
          <a:p>
            <a:pPr marL="285750" indent="-285750">
              <a:lnSpc>
                <a:spcPct val="150000"/>
              </a:lnSpc>
              <a:buFont typeface="Arial" panose="020B0604020202020204" pitchFamily="34" charset="0"/>
              <a:buChar char="•"/>
            </a:pPr>
            <a:r>
              <a:rPr lang="en-US" dirty="0">
                <a:latin typeface="Trebuchet MS" panose="020B0603020202020204" pitchFamily="34" charset="0"/>
                <a:cs typeface="Arial" panose="020B0604020202020204" pitchFamily="34" charset="0"/>
              </a:rPr>
              <a:t>Initiated  standards and norms for geospatial information  </a:t>
            </a:r>
          </a:p>
          <a:p>
            <a:pPr marL="285750" indent="-285750">
              <a:lnSpc>
                <a:spcPct val="150000"/>
              </a:lnSpc>
              <a:buFont typeface="Arial" panose="020B0604020202020204" pitchFamily="34" charset="0"/>
              <a:buChar char="•"/>
            </a:pPr>
            <a:r>
              <a:rPr lang="en-US" dirty="0">
                <a:latin typeface="Trebuchet MS" panose="020B0603020202020204" pitchFamily="34" charset="0"/>
                <a:cs typeface="Arial" panose="020B0604020202020204" pitchFamily="34" charset="0"/>
              </a:rPr>
              <a:t>Created several working groups that aim to allow the geo-spatial communities members  to collaborate and work together and  attend practical seminars: standardization, Climate change, buried Networks, etc. </a:t>
            </a:r>
          </a:p>
        </p:txBody>
      </p:sp>
      <p:sp>
        <p:nvSpPr>
          <p:cNvPr id="8" name="Titre 2"/>
          <p:cNvSpPr txBox="1">
            <a:spLocks/>
          </p:cNvSpPr>
          <p:nvPr/>
        </p:nvSpPr>
        <p:spPr>
          <a:xfrm>
            <a:off x="465942" y="511151"/>
            <a:ext cx="9433155" cy="403953"/>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fr-FR" sz="2200" b="1" dirty="0">
                <a:solidFill>
                  <a:schemeClr val="tx1"/>
                </a:solidFill>
                <a:latin typeface="Trebuchet MS" panose="020B0603020202020204" pitchFamily="34" charset="0"/>
                <a:ea typeface="+mn-ea"/>
                <a:cs typeface="Arial" panose="020B0604020202020204" pitchFamily="34" charset="0"/>
              </a:rPr>
              <a:t>2. NEEDS FOR GEOSPATIAL DATA COLLECTION AND MANAGEMENT</a:t>
            </a:r>
          </a:p>
        </p:txBody>
      </p:sp>
      <p:sp>
        <p:nvSpPr>
          <p:cNvPr id="7" name="Rectangle 6"/>
          <p:cNvSpPr/>
          <p:nvPr/>
        </p:nvSpPr>
        <p:spPr>
          <a:xfrm>
            <a:off x="479376" y="3728722"/>
            <a:ext cx="5102554" cy="2169825"/>
          </a:xfrm>
          <a:prstGeom prst="rect">
            <a:avLst/>
          </a:prstGeom>
        </p:spPr>
        <p:txBody>
          <a:bodyPr wrap="square">
            <a:spAutoFit/>
          </a:bodyPr>
          <a:lstStyle/>
          <a:p>
            <a:pPr marL="285750" indent="-285750">
              <a:lnSpc>
                <a:spcPct val="150000"/>
              </a:lnSpc>
              <a:buFont typeface="Arial" panose="020B0604020202020204" pitchFamily="34" charset="0"/>
              <a:buChar char="•"/>
            </a:pPr>
            <a:r>
              <a:rPr lang="en-US" dirty="0">
                <a:latin typeface="Trebuchet MS" panose="020B0603020202020204" pitchFamily="34" charset="0"/>
                <a:cs typeface="Arial" panose="020B0604020202020204" pitchFamily="34" charset="0"/>
              </a:rPr>
              <a:t>Mobilize various actors around win-win projects; </a:t>
            </a:r>
          </a:p>
          <a:p>
            <a:pPr marL="285750" indent="-285750">
              <a:lnSpc>
                <a:spcPct val="150000"/>
              </a:lnSpc>
              <a:buFont typeface="Arial" panose="020B0604020202020204" pitchFamily="34" charset="0"/>
              <a:buChar char="•"/>
            </a:pPr>
            <a:r>
              <a:rPr lang="en-US" dirty="0">
                <a:latin typeface="Trebuchet MS" panose="020B0603020202020204" pitchFamily="34" charset="0"/>
                <a:cs typeface="Arial" panose="020B0604020202020204" pitchFamily="34" charset="0"/>
              </a:rPr>
              <a:t>Engage the private sector and strong public  actors with innovative solutions that address their </a:t>
            </a:r>
            <a:r>
              <a:rPr lang="en-US" dirty="0" smtClean="0">
                <a:latin typeface="Trebuchet MS" panose="020B0603020202020204" pitchFamily="34" charset="0"/>
                <a:cs typeface="Arial" panose="020B0604020202020204" pitchFamily="34" charset="0"/>
              </a:rPr>
              <a:t>needs,</a:t>
            </a:r>
            <a:endParaRPr lang="fr-FR" dirty="0">
              <a:latin typeface="Trebuchet MS" panose="020B0603020202020204" pitchFamily="34" charset="0"/>
              <a:cs typeface="Arial" panose="020B0604020202020204" pitchFamily="34" charset="0"/>
            </a:endParaRPr>
          </a:p>
        </p:txBody>
      </p:sp>
      <p:pic>
        <p:nvPicPr>
          <p:cNvPr id="10" name="Picture 6694"/>
          <p:cNvPicPr/>
          <p:nvPr/>
        </p:nvPicPr>
        <p:blipFill>
          <a:blip r:embed="rId3"/>
          <a:stretch>
            <a:fillRect/>
          </a:stretch>
        </p:blipFill>
        <p:spPr>
          <a:xfrm>
            <a:off x="6416697" y="3524765"/>
            <a:ext cx="4464496" cy="2371725"/>
          </a:xfrm>
          <a:prstGeom prst="rect">
            <a:avLst/>
          </a:prstGeom>
        </p:spPr>
      </p:pic>
      <p:cxnSp>
        <p:nvCxnSpPr>
          <p:cNvPr id="11" name="Connecteur droit 10"/>
          <p:cNvCxnSpPr/>
          <p:nvPr/>
        </p:nvCxnSpPr>
        <p:spPr>
          <a:xfrm flipV="1">
            <a:off x="544750" y="977209"/>
            <a:ext cx="9275540" cy="2009"/>
          </a:xfrm>
          <a:prstGeom prst="line">
            <a:avLst/>
          </a:prstGeom>
          <a:ln>
            <a:solidFill>
              <a:schemeClr val="tx1"/>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9984973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37C4765D-26B1-4EAB-876B-75EF37149BFC}" type="slidenum">
              <a:rPr lang="fr-FR" sz="1800" b="1" smtClean="0"/>
              <a:pPr/>
              <a:t>6</a:t>
            </a:fld>
            <a:endParaRPr lang="fr-FR" sz="1800" b="1"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31834" y="-42857"/>
            <a:ext cx="960166" cy="939383"/>
          </a:xfrm>
          <a:prstGeom prst="rect">
            <a:avLst/>
          </a:prstGeom>
        </p:spPr>
      </p:pic>
      <p:sp>
        <p:nvSpPr>
          <p:cNvPr id="8" name="Titre 2"/>
          <p:cNvSpPr txBox="1">
            <a:spLocks/>
          </p:cNvSpPr>
          <p:nvPr/>
        </p:nvSpPr>
        <p:spPr>
          <a:xfrm>
            <a:off x="467303" y="285542"/>
            <a:ext cx="9433155" cy="654908"/>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fr-FR" sz="2200" b="1" dirty="0" smtClean="0">
                <a:solidFill>
                  <a:schemeClr val="tx1"/>
                </a:solidFill>
                <a:latin typeface="Trebuchet MS" panose="020B0603020202020204" pitchFamily="34" charset="0"/>
                <a:ea typeface="+mn-ea"/>
                <a:cs typeface="Arial" panose="020B0604020202020204" pitchFamily="34" charset="0"/>
              </a:rPr>
              <a:t>3. CHALLENGES OF BUILDING AND MANAGING GEOSPATIAL ENVIRONEMENTS  </a:t>
            </a:r>
            <a:endParaRPr lang="fr-FR" sz="2200" b="1" dirty="0">
              <a:solidFill>
                <a:schemeClr val="tx1"/>
              </a:solidFill>
              <a:latin typeface="Trebuchet MS" panose="020B0603020202020204" pitchFamily="34" charset="0"/>
              <a:ea typeface="+mn-ea"/>
              <a:cs typeface="Arial" panose="020B0604020202020204" pitchFamily="34" charset="0"/>
            </a:endParaRPr>
          </a:p>
        </p:txBody>
      </p:sp>
      <p:sp>
        <p:nvSpPr>
          <p:cNvPr id="10" name="Rectangle 9"/>
          <p:cNvSpPr/>
          <p:nvPr/>
        </p:nvSpPr>
        <p:spPr>
          <a:xfrm>
            <a:off x="544750" y="1052736"/>
            <a:ext cx="10375786" cy="4801314"/>
          </a:xfrm>
          <a:prstGeom prst="rect">
            <a:avLst/>
          </a:prstGeom>
        </p:spPr>
        <p:txBody>
          <a:bodyPr wrap="square">
            <a:spAutoFit/>
          </a:bodyPr>
          <a:lstStyle/>
          <a:p>
            <a:pPr algn="just">
              <a:lnSpc>
                <a:spcPct val="150000"/>
              </a:lnSpc>
            </a:pPr>
            <a:endParaRPr lang="en-US" dirty="0" smtClean="0">
              <a:latin typeface="Trebuchet MS" panose="020B0603020202020204" pitchFamily="34" charset="0"/>
              <a:ea typeface="Calibri" panose="020F050202020403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en-US" sz="2000" b="1" dirty="0" smtClean="0">
                <a:latin typeface="Trebuchet MS" panose="020B0603020202020204" pitchFamily="34" charset="0"/>
                <a:ea typeface="Calibri" panose="020F0502020204030204" pitchFamily="34" charset="0"/>
                <a:cs typeface="Arial" panose="020B0604020202020204" pitchFamily="34" charset="0"/>
              </a:rPr>
              <a:t>Budget challenges:</a:t>
            </a:r>
          </a:p>
          <a:p>
            <a:pPr marL="742950" lvl="1" indent="-285750" algn="just">
              <a:lnSpc>
                <a:spcPct val="150000"/>
              </a:lnSpc>
              <a:buFont typeface="Arial" panose="020B0604020202020204" pitchFamily="34" charset="0"/>
              <a:buChar char="•"/>
            </a:pPr>
            <a:r>
              <a:rPr lang="en-US" dirty="0" smtClean="0">
                <a:latin typeface="Trebuchet MS" panose="020B0603020202020204" pitchFamily="34" charset="0"/>
                <a:ea typeface="Calibri" panose="020F0502020204030204" pitchFamily="34" charset="0"/>
                <a:cs typeface="Arial" panose="020B0604020202020204" pitchFamily="34" charset="0"/>
              </a:rPr>
              <a:t> </a:t>
            </a:r>
            <a:r>
              <a:rPr lang="en-US" dirty="0">
                <a:latin typeface="Trebuchet MS" panose="020B0603020202020204" pitchFamily="34" charset="0"/>
                <a:ea typeface="Calibri" panose="020F0502020204030204" pitchFamily="34" charset="0"/>
                <a:cs typeface="Arial" panose="020B0604020202020204" pitchFamily="34" charset="0"/>
              </a:rPr>
              <a:t>N</a:t>
            </a:r>
            <a:r>
              <a:rPr lang="en-US" dirty="0" smtClean="0">
                <a:latin typeface="Trebuchet MS" panose="020B0603020202020204" pitchFamily="34" charset="0"/>
                <a:ea typeface="Calibri" panose="020F0502020204030204" pitchFamily="34" charset="0"/>
                <a:cs typeface="Arial" panose="020B0604020202020204" pitchFamily="34" charset="0"/>
              </a:rPr>
              <a:t>ot all decisions makers understand the need of investing in such projects</a:t>
            </a:r>
          </a:p>
          <a:p>
            <a:pPr marL="742950" lvl="1" indent="-285750" algn="just">
              <a:lnSpc>
                <a:spcPct val="150000"/>
              </a:lnSpc>
              <a:buFont typeface="Arial" panose="020B0604020202020204" pitchFamily="34" charset="0"/>
              <a:buChar char="•"/>
            </a:pPr>
            <a:r>
              <a:rPr lang="en-US" dirty="0" smtClean="0">
                <a:latin typeface="Trebuchet MS" panose="020B0603020202020204" pitchFamily="34" charset="0"/>
                <a:ea typeface="Calibri" panose="020F0502020204030204" pitchFamily="34" charset="0"/>
                <a:cs typeface="Arial" panose="020B0604020202020204" pitchFamily="34" charset="0"/>
              </a:rPr>
              <a:t>Difficulties of continuous effort of supporting the project </a:t>
            </a:r>
            <a:endParaRPr lang="en-US" dirty="0">
              <a:latin typeface="Trebuchet MS" panose="020B0603020202020204" pitchFamily="34" charset="0"/>
              <a:ea typeface="Calibri" panose="020F050202020403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en-US" sz="2000" b="1" dirty="0" smtClean="0">
                <a:latin typeface="Trebuchet MS" panose="020B0603020202020204" pitchFamily="34" charset="0"/>
                <a:ea typeface="Calibri" panose="020F0502020204030204" pitchFamily="34" charset="0"/>
                <a:cs typeface="Arial" panose="020B0604020202020204" pitchFamily="34" charset="0"/>
              </a:rPr>
              <a:t>Changing the Paradigm of thinking:</a:t>
            </a:r>
          </a:p>
          <a:p>
            <a:pPr marL="742950" lvl="1" indent="-285750" algn="just">
              <a:lnSpc>
                <a:spcPct val="150000"/>
              </a:lnSpc>
              <a:buFont typeface="Arial" panose="020B0604020202020204" pitchFamily="34" charset="0"/>
              <a:buChar char="•"/>
            </a:pPr>
            <a:r>
              <a:rPr lang="en-US" dirty="0" smtClean="0">
                <a:latin typeface="Trebuchet MS" panose="020B0603020202020204" pitchFamily="34" charset="0"/>
                <a:ea typeface="Calibri" panose="020F0502020204030204" pitchFamily="34" charset="0"/>
                <a:cs typeface="Arial" panose="020B0604020202020204" pitchFamily="34" charset="0"/>
              </a:rPr>
              <a:t>It is important to move from surveyor or cartographer mindset to business oriented thinking</a:t>
            </a:r>
          </a:p>
          <a:p>
            <a:pPr marL="742950" lvl="1" indent="-285750" algn="just">
              <a:lnSpc>
                <a:spcPct val="150000"/>
              </a:lnSpc>
              <a:buFont typeface="Arial" panose="020B0604020202020204" pitchFamily="34" charset="0"/>
              <a:buChar char="•"/>
            </a:pPr>
            <a:r>
              <a:rPr lang="en-US" dirty="0" smtClean="0">
                <a:latin typeface="Trebuchet MS" panose="020B0603020202020204" pitchFamily="34" charset="0"/>
                <a:ea typeface="Calibri" panose="020F0502020204030204" pitchFamily="34" charset="0"/>
                <a:cs typeface="Arial" panose="020B0604020202020204" pitchFamily="34" charset="0"/>
              </a:rPr>
              <a:t>Create a win- win relation with the decision makers </a:t>
            </a:r>
          </a:p>
          <a:p>
            <a:pPr marL="285750" indent="-285750" algn="just">
              <a:lnSpc>
                <a:spcPct val="150000"/>
              </a:lnSpc>
              <a:buFont typeface="Arial" panose="020B0604020202020204" pitchFamily="34" charset="0"/>
              <a:buChar char="•"/>
            </a:pPr>
            <a:r>
              <a:rPr lang="en-US" sz="2000" b="1" dirty="0" smtClean="0">
                <a:latin typeface="Trebuchet MS" panose="020B0603020202020204" pitchFamily="34" charset="0"/>
                <a:ea typeface="Calibri" panose="020F0502020204030204" pitchFamily="34" charset="0"/>
                <a:cs typeface="Arial" panose="020B0604020202020204" pitchFamily="34" charset="0"/>
              </a:rPr>
              <a:t>Create business cases: </a:t>
            </a:r>
            <a:endParaRPr lang="en-US" sz="2000" b="1" dirty="0">
              <a:latin typeface="Trebuchet MS" panose="020B0603020202020204" pitchFamily="34" charset="0"/>
              <a:ea typeface="Calibri" panose="020F0502020204030204" pitchFamily="34" charset="0"/>
              <a:cs typeface="Arial" panose="020B0604020202020204" pitchFamily="34" charset="0"/>
            </a:endParaRPr>
          </a:p>
          <a:p>
            <a:pPr marL="742950" lvl="1" indent="-285750" algn="just">
              <a:lnSpc>
                <a:spcPct val="150000"/>
              </a:lnSpc>
              <a:buFont typeface="Arial" panose="020B0604020202020204" pitchFamily="34" charset="0"/>
              <a:buChar char="•"/>
            </a:pPr>
            <a:r>
              <a:rPr lang="en-US" dirty="0" smtClean="0">
                <a:latin typeface="Trebuchet MS" panose="020B0603020202020204" pitchFamily="34" charset="0"/>
                <a:ea typeface="Calibri" panose="020F0502020204030204" pitchFamily="34" charset="0"/>
                <a:cs typeface="Arial" panose="020B0604020202020204" pitchFamily="34" charset="0"/>
              </a:rPr>
              <a:t>solve a real problems for publics or private sectors </a:t>
            </a:r>
          </a:p>
          <a:p>
            <a:pPr marL="742950" lvl="1" indent="-285750" algn="just">
              <a:lnSpc>
                <a:spcPct val="150000"/>
              </a:lnSpc>
              <a:buFont typeface="Arial" panose="020B0604020202020204" pitchFamily="34" charset="0"/>
              <a:buChar char="•"/>
            </a:pPr>
            <a:r>
              <a:rPr lang="en-US" dirty="0" smtClean="0">
                <a:latin typeface="Trebuchet MS" panose="020B0603020202020204" pitchFamily="34" charset="0"/>
                <a:ea typeface="Calibri" panose="020F0502020204030204" pitchFamily="34" charset="0"/>
                <a:cs typeface="Arial" panose="020B0604020202020204" pitchFamily="34" charset="0"/>
              </a:rPr>
              <a:t> geospatial applications </a:t>
            </a:r>
            <a:r>
              <a:rPr lang="en-US" dirty="0">
                <a:latin typeface="Trebuchet MS" panose="020B0603020202020204" pitchFamily="34" charset="0"/>
                <a:ea typeface="Calibri" panose="020F0502020204030204" pitchFamily="34" charset="0"/>
                <a:cs typeface="Arial" panose="020B0604020202020204" pitchFamily="34" charset="0"/>
              </a:rPr>
              <a:t>that  help in the decision making process and help address issues of governance. </a:t>
            </a:r>
            <a:endParaRPr lang="en-US" b="1" dirty="0">
              <a:latin typeface="Trebuchet MS" panose="020B0603020202020204" pitchFamily="34" charset="0"/>
              <a:cs typeface="Arial" panose="020B0604020202020204" pitchFamily="34" charset="0"/>
            </a:endParaRPr>
          </a:p>
        </p:txBody>
      </p:sp>
      <p:cxnSp>
        <p:nvCxnSpPr>
          <p:cNvPr id="14" name="Connecteur droit 13"/>
          <p:cNvCxnSpPr/>
          <p:nvPr/>
        </p:nvCxnSpPr>
        <p:spPr>
          <a:xfrm flipV="1">
            <a:off x="544750" y="977209"/>
            <a:ext cx="9275540" cy="2009"/>
          </a:xfrm>
          <a:prstGeom prst="line">
            <a:avLst/>
          </a:prstGeom>
          <a:ln>
            <a:solidFill>
              <a:schemeClr val="tx1"/>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509617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37C4765D-26B1-4EAB-876B-75EF37149BFC}" type="slidenum">
              <a:rPr lang="fr-FR" sz="1800" b="1" smtClean="0"/>
              <a:pPr/>
              <a:t>7</a:t>
            </a:fld>
            <a:endParaRPr lang="fr-FR" sz="1800" b="1"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31834" y="-42857"/>
            <a:ext cx="960166" cy="939383"/>
          </a:xfrm>
          <a:prstGeom prst="rect">
            <a:avLst/>
          </a:prstGeom>
        </p:spPr>
      </p:pic>
      <p:sp>
        <p:nvSpPr>
          <p:cNvPr id="7" name="Rectangle 6"/>
          <p:cNvSpPr/>
          <p:nvPr/>
        </p:nvSpPr>
        <p:spPr>
          <a:xfrm>
            <a:off x="544750" y="124864"/>
            <a:ext cx="8865005" cy="430887"/>
          </a:xfrm>
          <a:prstGeom prst="rect">
            <a:avLst/>
          </a:prstGeom>
        </p:spPr>
        <p:txBody>
          <a:bodyPr wrap="square">
            <a:spAutoFit/>
          </a:bodyPr>
          <a:lstStyle/>
          <a:p>
            <a:r>
              <a:rPr lang="en-US" sz="2200" b="1" dirty="0">
                <a:latin typeface="Trebuchet MS" panose="020B0603020202020204" pitchFamily="34" charset="0"/>
                <a:cs typeface="Arial" panose="020B0604020202020204" pitchFamily="34" charset="0"/>
              </a:rPr>
              <a:t>4</a:t>
            </a:r>
            <a:r>
              <a:rPr lang="en-US" sz="2200" b="1" dirty="0" smtClean="0">
                <a:latin typeface="Trebuchet MS" panose="020B0603020202020204" pitchFamily="34" charset="0"/>
                <a:cs typeface="Arial" panose="020B0604020202020204" pitchFamily="34" charset="0"/>
              </a:rPr>
              <a:t>.  A  BUSINESS ORIENTED  APPROACHES</a:t>
            </a:r>
            <a:endParaRPr lang="fr-FR" sz="2200" b="1" dirty="0">
              <a:latin typeface="Trebuchet MS" panose="020B0603020202020204" pitchFamily="34" charset="0"/>
              <a:cs typeface="Arial" panose="020B0604020202020204" pitchFamily="34" charset="0"/>
            </a:endParaRPr>
          </a:p>
        </p:txBody>
      </p:sp>
      <p:cxnSp>
        <p:nvCxnSpPr>
          <p:cNvPr id="4" name="Connecteur droit 3"/>
          <p:cNvCxnSpPr/>
          <p:nvPr/>
        </p:nvCxnSpPr>
        <p:spPr>
          <a:xfrm flipV="1">
            <a:off x="544750" y="977209"/>
            <a:ext cx="9275540" cy="2009"/>
          </a:xfrm>
          <a:prstGeom prst="line">
            <a:avLst/>
          </a:prstGeom>
          <a:ln>
            <a:solidFill>
              <a:schemeClr val="tx1"/>
            </a:solidFill>
          </a:ln>
        </p:spPr>
        <p:style>
          <a:lnRef idx="2">
            <a:schemeClr val="accent6"/>
          </a:lnRef>
          <a:fillRef idx="0">
            <a:schemeClr val="accent6"/>
          </a:fillRef>
          <a:effectRef idx="1">
            <a:schemeClr val="accent6"/>
          </a:effectRef>
          <a:fontRef idx="minor">
            <a:schemeClr val="tx1"/>
          </a:fontRef>
        </p:style>
      </p:cxnSp>
      <p:sp>
        <p:nvSpPr>
          <p:cNvPr id="9" name="Rectangle 8"/>
          <p:cNvSpPr/>
          <p:nvPr/>
        </p:nvSpPr>
        <p:spPr>
          <a:xfrm>
            <a:off x="544750" y="1062333"/>
            <a:ext cx="11055168" cy="3831818"/>
          </a:xfrm>
          <a:prstGeom prst="rect">
            <a:avLst/>
          </a:prstGeom>
        </p:spPr>
        <p:txBody>
          <a:bodyPr wrap="square">
            <a:spAutoFit/>
          </a:bodyPr>
          <a:lstStyle/>
          <a:p>
            <a:pPr algn="just">
              <a:lnSpc>
                <a:spcPct val="150000"/>
              </a:lnSpc>
            </a:pPr>
            <a:r>
              <a:rPr lang="en-US" altLang="zh-CN" dirty="0" smtClean="0">
                <a:latin typeface="Trebuchet MS" panose="020B0603020202020204" pitchFamily="34" charset="0"/>
                <a:cs typeface="Arial" panose="020B0604020202020204" pitchFamily="34" charset="0"/>
              </a:rPr>
              <a:t>Thus </a:t>
            </a:r>
            <a:r>
              <a:rPr lang="en-US" altLang="zh-CN" dirty="0">
                <a:latin typeface="Trebuchet MS" panose="020B0603020202020204" pitchFamily="34" charset="0"/>
                <a:cs typeface="Arial" panose="020B0604020202020204" pitchFamily="34" charset="0"/>
              </a:rPr>
              <a:t>in Ivory Coast, we </a:t>
            </a:r>
            <a:r>
              <a:rPr lang="en-US" altLang="zh-CN" dirty="0" smtClean="0">
                <a:latin typeface="Trebuchet MS" panose="020B0603020202020204" pitchFamily="34" charset="0"/>
                <a:cs typeface="Arial" panose="020B0604020202020204" pitchFamily="34" charset="0"/>
              </a:rPr>
              <a:t>have focus  </a:t>
            </a:r>
            <a:r>
              <a:rPr lang="en-US" altLang="zh-CN" dirty="0">
                <a:latin typeface="Trebuchet MS" panose="020B0603020202020204" pitchFamily="34" charset="0"/>
                <a:cs typeface="Arial" panose="020B0604020202020204" pitchFamily="34" charset="0"/>
              </a:rPr>
              <a:t>more  </a:t>
            </a:r>
            <a:r>
              <a:rPr lang="en-US" altLang="zh-CN" dirty="0" smtClean="0">
                <a:latin typeface="Trebuchet MS" panose="020B0603020202020204" pitchFamily="34" charset="0"/>
                <a:cs typeface="Arial" panose="020B0604020202020204" pitchFamily="34" charset="0"/>
              </a:rPr>
              <a:t>on customs oriented  </a:t>
            </a:r>
            <a:r>
              <a:rPr lang="en-US" altLang="zh-CN" dirty="0">
                <a:latin typeface="Trebuchet MS" panose="020B0603020202020204" pitchFamily="34" charset="0"/>
                <a:cs typeface="Arial" panose="020B0604020202020204" pitchFamily="34" charset="0"/>
              </a:rPr>
              <a:t>development of </a:t>
            </a:r>
            <a:r>
              <a:rPr lang="en-US" altLang="zh-CN" dirty="0" smtClean="0">
                <a:latin typeface="Trebuchet MS" panose="020B0603020202020204" pitchFamily="34" charset="0"/>
                <a:cs typeface="Arial" panose="020B0604020202020204" pitchFamily="34" charset="0"/>
              </a:rPr>
              <a:t>geospatial and </a:t>
            </a:r>
            <a:r>
              <a:rPr lang="en-US" altLang="zh-CN" dirty="0">
                <a:latin typeface="Trebuchet MS" panose="020B0603020202020204" pitchFamily="34" charset="0"/>
                <a:cs typeface="Arial" panose="020B0604020202020204" pitchFamily="34" charset="0"/>
              </a:rPr>
              <a:t>tools</a:t>
            </a:r>
            <a:r>
              <a:rPr lang="en-US" altLang="zh-CN" dirty="0" smtClean="0">
                <a:latin typeface="Trebuchet MS" panose="020B0603020202020204" pitchFamily="34" charset="0"/>
                <a:cs typeface="Arial" panose="020B0604020202020204" pitchFamily="34" charset="0"/>
              </a:rPr>
              <a:t>, </a:t>
            </a:r>
            <a:r>
              <a:rPr lang="en-US" altLang="zh-CN" dirty="0">
                <a:latin typeface="Trebuchet MS" panose="020B0603020202020204" pitchFamily="34" charset="0"/>
                <a:cs typeface="Arial" panose="020B0604020202020204" pitchFamily="34" charset="0"/>
              </a:rPr>
              <a:t>and  methods </a:t>
            </a:r>
            <a:r>
              <a:rPr lang="en-US" altLang="zh-CN" dirty="0" smtClean="0">
                <a:latin typeface="Trebuchet MS" panose="020B0603020202020204" pitchFamily="34" charset="0"/>
                <a:cs typeface="Arial" panose="020B0604020202020204" pitchFamily="34" charset="0"/>
              </a:rPr>
              <a:t>that cover following:</a:t>
            </a:r>
            <a:endParaRPr lang="en-US" altLang="zh-CN" dirty="0">
              <a:latin typeface="Trebuchet MS" panose="020B0603020202020204" pitchFamily="34" charset="0"/>
              <a:cs typeface="Arial" panose="020B0604020202020204" pitchFamily="34" charset="0"/>
            </a:endParaRPr>
          </a:p>
          <a:p>
            <a:pPr marL="742950" lvl="1" indent="-285750" algn="just">
              <a:lnSpc>
                <a:spcPct val="150000"/>
              </a:lnSpc>
              <a:buClr>
                <a:schemeClr val="tx1"/>
              </a:buClr>
              <a:buFont typeface="Arial" panose="020B0604020202020204" pitchFamily="34" charset="0"/>
              <a:buChar char="•"/>
            </a:pPr>
            <a:r>
              <a:rPr lang="en-US" altLang="zh-CN" dirty="0">
                <a:latin typeface="Trebuchet MS" panose="020B0603020202020204" pitchFamily="34" charset="0"/>
                <a:cs typeface="Arial" panose="020B0604020202020204" pitchFamily="34" charset="0"/>
              </a:rPr>
              <a:t>Modernizing the management of urban and rural land,</a:t>
            </a:r>
          </a:p>
          <a:p>
            <a:pPr marL="742950" lvl="1" indent="-285750" algn="just">
              <a:lnSpc>
                <a:spcPct val="150000"/>
              </a:lnSpc>
              <a:buClr>
                <a:schemeClr val="tx1"/>
              </a:buClr>
              <a:buFont typeface="Arial" panose="020B0604020202020204" pitchFamily="34" charset="0"/>
              <a:buChar char="•"/>
            </a:pPr>
            <a:r>
              <a:rPr lang="en-US" altLang="zh-CN" dirty="0">
                <a:latin typeface="Trebuchet MS" panose="020B0603020202020204" pitchFamily="34" charset="0"/>
                <a:cs typeface="Arial" panose="020B0604020202020204" pitchFamily="34" charset="0"/>
              </a:rPr>
              <a:t>Creating and updating cadastral maps and </a:t>
            </a:r>
            <a:r>
              <a:rPr lang="en-US" altLang="zh-CN" dirty="0" smtClean="0">
                <a:latin typeface="Trebuchet MS" panose="020B0603020202020204" pitchFamily="34" charset="0"/>
                <a:cs typeface="Arial" panose="020B0604020202020204" pitchFamily="34" charset="0"/>
              </a:rPr>
              <a:t>geo-locating land and business owners</a:t>
            </a:r>
            <a:endParaRPr lang="en-US" altLang="zh-CN" dirty="0">
              <a:latin typeface="Trebuchet MS" panose="020B0603020202020204" pitchFamily="34" charset="0"/>
              <a:cs typeface="Arial" panose="020B0604020202020204" pitchFamily="34" charset="0"/>
            </a:endParaRPr>
          </a:p>
          <a:p>
            <a:pPr marL="742950" lvl="1" indent="-285750" algn="just">
              <a:lnSpc>
                <a:spcPct val="150000"/>
              </a:lnSpc>
              <a:buClr>
                <a:schemeClr val="tx1"/>
              </a:buClr>
              <a:buFont typeface="Arial" panose="020B0604020202020204" pitchFamily="34" charset="0"/>
              <a:buChar char="•"/>
            </a:pPr>
            <a:r>
              <a:rPr lang="en-US" altLang="zh-CN" dirty="0">
                <a:latin typeface="Trebuchet MS" panose="020B0603020202020204" pitchFamily="34" charset="0"/>
                <a:cs typeface="Arial" panose="020B0604020202020204" pitchFamily="34" charset="0"/>
              </a:rPr>
              <a:t>Increasing municipal tax revenue and helping local development</a:t>
            </a:r>
          </a:p>
          <a:p>
            <a:pPr marL="742950" lvl="1" indent="-285750" algn="just">
              <a:lnSpc>
                <a:spcPct val="150000"/>
              </a:lnSpc>
              <a:buClr>
                <a:schemeClr val="tx1"/>
              </a:buClr>
              <a:buFont typeface="Arial" panose="020B0604020202020204" pitchFamily="34" charset="0"/>
              <a:buChar char="•"/>
            </a:pPr>
            <a:r>
              <a:rPr lang="en-US" altLang="zh-CN" dirty="0">
                <a:latin typeface="Trebuchet MS" panose="020B0603020202020204" pitchFamily="34" charset="0"/>
                <a:cs typeface="Arial" panose="020B0604020202020204" pitchFamily="34" charset="0"/>
              </a:rPr>
              <a:t>Updating </a:t>
            </a:r>
            <a:r>
              <a:rPr lang="en-US" altLang="zh-CN" dirty="0" smtClean="0">
                <a:latin typeface="Trebuchet MS" panose="020B0603020202020204" pitchFamily="34" charset="0"/>
                <a:cs typeface="Arial" panose="020B0604020202020204" pitchFamily="34" charset="0"/>
              </a:rPr>
              <a:t>regularly of </a:t>
            </a:r>
            <a:r>
              <a:rPr lang="en-US" altLang="zh-CN" dirty="0">
                <a:latin typeface="Trebuchet MS" panose="020B0603020202020204" pitchFamily="34" charset="0"/>
                <a:cs typeface="Arial" panose="020B0604020202020204" pitchFamily="34" charset="0"/>
              </a:rPr>
              <a:t>socio-economic infrastructures databases ,</a:t>
            </a:r>
          </a:p>
          <a:p>
            <a:pPr marL="742950" lvl="1" indent="-285750" algn="just">
              <a:lnSpc>
                <a:spcPct val="150000"/>
              </a:lnSpc>
              <a:buClr>
                <a:schemeClr val="tx1"/>
              </a:buClr>
              <a:buFont typeface="Arial" panose="020B0604020202020204" pitchFamily="34" charset="0"/>
              <a:buChar char="•"/>
            </a:pPr>
            <a:r>
              <a:rPr lang="en-US" altLang="zh-CN" dirty="0">
                <a:latin typeface="Trebuchet MS" panose="020B0603020202020204" pitchFamily="34" charset="0"/>
                <a:cs typeface="Arial" panose="020B0604020202020204" pitchFamily="34" charset="0"/>
              </a:rPr>
              <a:t> Developing innovative geospatial applications for better decision-making process for the benefit of public and private sectors.</a:t>
            </a:r>
          </a:p>
          <a:p>
            <a:pPr marL="742950" lvl="1" indent="-285750" algn="just">
              <a:lnSpc>
                <a:spcPct val="150000"/>
              </a:lnSpc>
              <a:buClr>
                <a:schemeClr val="tx1"/>
              </a:buClr>
              <a:buFont typeface="Arial" panose="020B0604020202020204" pitchFamily="34" charset="0"/>
              <a:buChar char="•"/>
            </a:pPr>
            <a:r>
              <a:rPr lang="en-US" altLang="zh-CN" dirty="0">
                <a:latin typeface="Trebuchet MS" panose="020B0603020202020204" pitchFamily="34" charset="0"/>
                <a:cs typeface="Arial" panose="020B0604020202020204" pitchFamily="34" charset="0"/>
              </a:rPr>
              <a:t>Etc.</a:t>
            </a:r>
            <a:endParaRPr lang="en-GB" altLang="zh-CN" dirty="0">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6762653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37C4765D-26B1-4EAB-876B-75EF37149BFC}" type="slidenum">
              <a:rPr lang="fr-FR" sz="1800" b="1" smtClean="0"/>
              <a:pPr/>
              <a:t>8</a:t>
            </a:fld>
            <a:endParaRPr lang="fr-FR" sz="1800" b="1"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31834" y="-42857"/>
            <a:ext cx="960166" cy="939383"/>
          </a:xfrm>
          <a:prstGeom prst="rect">
            <a:avLst/>
          </a:prstGeom>
        </p:spPr>
      </p:pic>
      <p:sp>
        <p:nvSpPr>
          <p:cNvPr id="8" name="Titre 2"/>
          <p:cNvSpPr txBox="1">
            <a:spLocks/>
          </p:cNvSpPr>
          <p:nvPr/>
        </p:nvSpPr>
        <p:spPr>
          <a:xfrm>
            <a:off x="467303" y="241618"/>
            <a:ext cx="9433155" cy="654908"/>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fr-FR" sz="2200" b="1" dirty="0">
                <a:solidFill>
                  <a:schemeClr val="tx1"/>
                </a:solidFill>
                <a:latin typeface="Trebuchet MS" panose="020B0603020202020204" pitchFamily="34" charset="0"/>
                <a:ea typeface="+mn-ea"/>
                <a:cs typeface="Arial" panose="020B0604020202020204" pitchFamily="34" charset="0"/>
              </a:rPr>
              <a:t>5</a:t>
            </a:r>
            <a:r>
              <a:rPr lang="fr-FR" sz="2200" b="1" dirty="0" smtClean="0">
                <a:solidFill>
                  <a:schemeClr val="tx1"/>
                </a:solidFill>
                <a:latin typeface="Trebuchet MS" panose="020B0603020202020204" pitchFamily="34" charset="0"/>
                <a:ea typeface="+mn-ea"/>
                <a:cs typeface="Arial" panose="020B0604020202020204" pitchFamily="34" charset="0"/>
              </a:rPr>
              <a:t>. E-COMMUNE</a:t>
            </a:r>
            <a:r>
              <a:rPr lang="fr-FR" sz="2200" b="1" dirty="0">
                <a:solidFill>
                  <a:schemeClr val="tx1"/>
                </a:solidFill>
                <a:latin typeface="Trebuchet MS" panose="020B0603020202020204" pitchFamily="34" charset="0"/>
                <a:ea typeface="+mn-ea"/>
                <a:cs typeface="Arial" panose="020B0604020202020204" pitchFamily="34" charset="0"/>
              </a:rPr>
              <a:t>: An Integrated system for </a:t>
            </a:r>
            <a:r>
              <a:rPr lang="fr-FR" sz="2200" b="1" dirty="0" err="1">
                <a:solidFill>
                  <a:schemeClr val="tx1"/>
                </a:solidFill>
                <a:latin typeface="Trebuchet MS" panose="020B0603020202020204" pitchFamily="34" charset="0"/>
                <a:ea typeface="+mn-ea"/>
                <a:cs typeface="Arial" panose="020B0604020202020204" pitchFamily="34" charset="0"/>
              </a:rPr>
              <a:t>cadaster</a:t>
            </a:r>
            <a:r>
              <a:rPr lang="fr-FR" sz="2200" b="1" dirty="0">
                <a:solidFill>
                  <a:schemeClr val="tx1"/>
                </a:solidFill>
                <a:latin typeface="Trebuchet MS" panose="020B0603020202020204" pitchFamily="34" charset="0"/>
                <a:ea typeface="+mn-ea"/>
                <a:cs typeface="Arial" panose="020B0604020202020204" pitchFamily="34" charset="0"/>
              </a:rPr>
              <a:t>, taxation and </a:t>
            </a:r>
            <a:r>
              <a:rPr lang="fr-FR" sz="2200" b="1" dirty="0" err="1">
                <a:solidFill>
                  <a:schemeClr val="tx1"/>
                </a:solidFill>
                <a:latin typeface="Trebuchet MS" panose="020B0603020202020204" pitchFamily="34" charset="0"/>
                <a:ea typeface="+mn-ea"/>
                <a:cs typeface="Arial" panose="020B0604020202020204" pitchFamily="34" charset="0"/>
              </a:rPr>
              <a:t>mobilization</a:t>
            </a:r>
            <a:r>
              <a:rPr lang="fr-FR" sz="2200" b="1" dirty="0">
                <a:solidFill>
                  <a:schemeClr val="tx1"/>
                </a:solidFill>
                <a:latin typeface="Trebuchet MS" panose="020B0603020202020204" pitchFamily="34" charset="0"/>
                <a:ea typeface="+mn-ea"/>
                <a:cs typeface="Arial" panose="020B0604020202020204" pitchFamily="34" charset="0"/>
              </a:rPr>
              <a:t> system </a:t>
            </a:r>
            <a:r>
              <a:rPr lang="fr-FR" sz="2200" b="1" dirty="0" smtClean="0">
                <a:solidFill>
                  <a:schemeClr val="tx1"/>
                </a:solidFill>
                <a:latin typeface="Trebuchet MS" panose="020B0603020202020204" pitchFamily="34" charset="0"/>
                <a:ea typeface="+mn-ea"/>
                <a:cs typeface="Arial" panose="020B0604020202020204" pitchFamily="34" charset="0"/>
              </a:rPr>
              <a:t>for the </a:t>
            </a:r>
            <a:r>
              <a:rPr lang="fr-FR" sz="2200" b="1" dirty="0" err="1" smtClean="0">
                <a:solidFill>
                  <a:schemeClr val="tx1"/>
                </a:solidFill>
                <a:latin typeface="Trebuchet MS" panose="020B0603020202020204" pitchFamily="34" charset="0"/>
                <a:ea typeface="+mn-ea"/>
                <a:cs typeface="Arial" panose="020B0604020202020204" pitchFamily="34" charset="0"/>
              </a:rPr>
              <a:t>municipalities</a:t>
            </a:r>
            <a:endParaRPr lang="fr-FR" sz="2200" b="1" dirty="0">
              <a:solidFill>
                <a:schemeClr val="tx1"/>
              </a:solidFill>
              <a:latin typeface="Trebuchet MS" panose="020B0603020202020204" pitchFamily="34" charset="0"/>
              <a:ea typeface="+mn-ea"/>
              <a:cs typeface="Arial" panose="020B0604020202020204" pitchFamily="34" charset="0"/>
            </a:endParaRPr>
          </a:p>
        </p:txBody>
      </p:sp>
      <p:sp>
        <p:nvSpPr>
          <p:cNvPr id="9" name="Rectangle 8"/>
          <p:cNvSpPr/>
          <p:nvPr/>
        </p:nvSpPr>
        <p:spPr>
          <a:xfrm>
            <a:off x="467303" y="1022651"/>
            <a:ext cx="9558404" cy="1338828"/>
          </a:xfrm>
          <a:prstGeom prst="rect">
            <a:avLst/>
          </a:prstGeom>
        </p:spPr>
        <p:txBody>
          <a:bodyPr wrap="square">
            <a:spAutoFit/>
          </a:bodyPr>
          <a:lstStyle/>
          <a:p>
            <a:pPr algn="just">
              <a:lnSpc>
                <a:spcPct val="150000"/>
              </a:lnSpc>
            </a:pPr>
            <a:r>
              <a:rPr lang="en-US" dirty="0" smtClean="0">
                <a:latin typeface="Trebuchet MS" panose="020B0603020202020204" pitchFamily="34" charset="0"/>
                <a:cs typeface="Arial" panose="020B0604020202020204" pitchFamily="34" charset="0"/>
              </a:rPr>
              <a:t>In </a:t>
            </a:r>
            <a:r>
              <a:rPr lang="en-US" dirty="0">
                <a:latin typeface="Trebuchet MS" panose="020B0603020202020204" pitchFamily="34" charset="0"/>
                <a:cs typeface="Arial" panose="020B0604020202020204" pitchFamily="34" charset="0"/>
              </a:rPr>
              <a:t>the Project e-commune, we have designed and </a:t>
            </a:r>
            <a:r>
              <a:rPr lang="en-US" dirty="0" smtClean="0">
                <a:latin typeface="Trebuchet MS" panose="020B0603020202020204" pitchFamily="34" charset="0"/>
                <a:cs typeface="Arial" panose="020B0604020202020204" pitchFamily="34" charset="0"/>
              </a:rPr>
              <a:t>developed </a:t>
            </a:r>
            <a:r>
              <a:rPr lang="en-US" dirty="0">
                <a:latin typeface="Trebuchet MS" panose="020B0603020202020204" pitchFamily="34" charset="0"/>
                <a:cs typeface="Arial" panose="020B0604020202020204" pitchFamily="34" charset="0"/>
              </a:rPr>
              <a:t>methodologies and a  solution, for </a:t>
            </a:r>
            <a:r>
              <a:rPr lang="en-US" dirty="0" smtClean="0">
                <a:latin typeface="Trebuchet MS" panose="020B0603020202020204" pitchFamily="34" charset="0"/>
                <a:cs typeface="Arial" panose="020B0604020202020204" pitchFamily="34" charset="0"/>
              </a:rPr>
              <a:t>taxpayers </a:t>
            </a:r>
            <a:r>
              <a:rPr lang="en-US" dirty="0">
                <a:latin typeface="Trebuchet MS" panose="020B0603020202020204" pitchFamily="34" charset="0"/>
                <a:cs typeface="Arial" panose="020B0604020202020204" pitchFamily="34" charset="0"/>
              </a:rPr>
              <a:t>identification and </a:t>
            </a:r>
            <a:r>
              <a:rPr lang="en-US" dirty="0" err="1">
                <a:latin typeface="Trebuchet MS" panose="020B0603020202020204" pitchFamily="34" charset="0"/>
                <a:cs typeface="Arial" panose="020B0604020202020204" pitchFamily="34" charset="0"/>
              </a:rPr>
              <a:t>geolocalization</a:t>
            </a:r>
            <a:r>
              <a:rPr lang="en-US" dirty="0">
                <a:latin typeface="Trebuchet MS" panose="020B0603020202020204" pitchFamily="34" charset="0"/>
                <a:cs typeface="Arial" panose="020B0604020202020204" pitchFamily="34" charset="0"/>
              </a:rPr>
              <a:t>. It  helps municipalities to mobilize  their own resources and plan local </a:t>
            </a:r>
            <a:r>
              <a:rPr lang="en-US" dirty="0" smtClean="0">
                <a:latin typeface="Trebuchet MS" panose="020B0603020202020204" pitchFamily="34" charset="0"/>
                <a:cs typeface="Arial" panose="020B0604020202020204" pitchFamily="34" charset="0"/>
              </a:rPr>
              <a:t>development. </a:t>
            </a:r>
          </a:p>
        </p:txBody>
      </p:sp>
      <p:cxnSp>
        <p:nvCxnSpPr>
          <p:cNvPr id="12" name="Connecteur droit 11"/>
          <p:cNvCxnSpPr/>
          <p:nvPr/>
        </p:nvCxnSpPr>
        <p:spPr>
          <a:xfrm flipV="1">
            <a:off x="544750" y="977209"/>
            <a:ext cx="9275540" cy="2009"/>
          </a:xfrm>
          <a:prstGeom prst="line">
            <a:avLst/>
          </a:prstGeom>
          <a:ln>
            <a:solidFill>
              <a:schemeClr val="tx1"/>
            </a:solidFill>
          </a:ln>
        </p:spPr>
        <p:style>
          <a:lnRef idx="2">
            <a:schemeClr val="accent6"/>
          </a:lnRef>
          <a:fillRef idx="0">
            <a:schemeClr val="accent6"/>
          </a:fillRef>
          <a:effectRef idx="1">
            <a:schemeClr val="accent6"/>
          </a:effectRef>
          <a:fontRef idx="minor">
            <a:schemeClr val="tx1"/>
          </a:fontRef>
        </p:style>
      </p:cxnSp>
      <p:sp>
        <p:nvSpPr>
          <p:cNvPr id="11" name="Rectangle 10"/>
          <p:cNvSpPr/>
          <p:nvPr/>
        </p:nvSpPr>
        <p:spPr>
          <a:xfrm>
            <a:off x="465942" y="2349455"/>
            <a:ext cx="9433155" cy="923330"/>
          </a:xfrm>
          <a:prstGeom prst="rect">
            <a:avLst/>
          </a:prstGeom>
        </p:spPr>
        <p:txBody>
          <a:bodyPr wrap="square">
            <a:spAutoFit/>
          </a:bodyPr>
          <a:lstStyle/>
          <a:p>
            <a:pPr algn="just">
              <a:lnSpc>
                <a:spcPct val="150000"/>
              </a:lnSpc>
            </a:pPr>
            <a:r>
              <a:rPr lang="en-US" dirty="0">
                <a:latin typeface="Trebuchet MS" panose="020B0603020202020204" pitchFamily="34" charset="0"/>
                <a:ea typeface="Calibri" panose="020F0502020204030204" pitchFamily="34" charset="0"/>
                <a:cs typeface="Arial" panose="020B0604020202020204" pitchFamily="34" charset="0"/>
              </a:rPr>
              <a:t>The methodological approach adopted is divided into 4 main stages, as shown in the following diagram:</a:t>
            </a:r>
          </a:p>
        </p:txBody>
      </p:sp>
      <p:graphicFrame>
        <p:nvGraphicFramePr>
          <p:cNvPr id="13" name="Diagramme 12"/>
          <p:cNvGraphicFramePr/>
          <p:nvPr>
            <p:extLst/>
          </p:nvPr>
        </p:nvGraphicFramePr>
        <p:xfrm>
          <a:off x="970051" y="3859178"/>
          <a:ext cx="8424936" cy="1584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097692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37C4765D-26B1-4EAB-876B-75EF37149BFC}" type="slidenum">
              <a:rPr lang="fr-FR" sz="1800" b="1" smtClean="0"/>
              <a:pPr/>
              <a:t>9</a:t>
            </a:fld>
            <a:endParaRPr lang="fr-FR" sz="1800" b="1" dirty="0"/>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31834" y="-42857"/>
            <a:ext cx="960166" cy="939383"/>
          </a:xfrm>
          <a:prstGeom prst="rect">
            <a:avLst/>
          </a:prstGeom>
        </p:spPr>
      </p:pic>
      <p:sp>
        <p:nvSpPr>
          <p:cNvPr id="8" name="Titre 2"/>
          <p:cNvSpPr txBox="1">
            <a:spLocks/>
          </p:cNvSpPr>
          <p:nvPr/>
        </p:nvSpPr>
        <p:spPr>
          <a:xfrm>
            <a:off x="465942" y="240431"/>
            <a:ext cx="9433155" cy="654908"/>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fr-FR" sz="2200" b="1" dirty="0">
                <a:solidFill>
                  <a:schemeClr val="tx1"/>
                </a:solidFill>
                <a:latin typeface="Trebuchet MS" panose="020B0603020202020204" pitchFamily="34" charset="0"/>
                <a:ea typeface="+mn-ea"/>
                <a:cs typeface="Arial" panose="020B0604020202020204" pitchFamily="34" charset="0"/>
              </a:rPr>
              <a:t>5</a:t>
            </a:r>
            <a:r>
              <a:rPr lang="fr-FR" sz="2200" b="1" dirty="0" smtClean="0">
                <a:solidFill>
                  <a:schemeClr val="tx1"/>
                </a:solidFill>
                <a:latin typeface="Trebuchet MS" panose="020B0603020202020204" pitchFamily="34" charset="0"/>
                <a:ea typeface="+mn-ea"/>
                <a:cs typeface="Arial" panose="020B0604020202020204" pitchFamily="34" charset="0"/>
              </a:rPr>
              <a:t>. E-COMMUNE</a:t>
            </a:r>
            <a:r>
              <a:rPr lang="fr-FR" sz="2200" b="1" dirty="0">
                <a:solidFill>
                  <a:schemeClr val="tx1"/>
                </a:solidFill>
                <a:latin typeface="Trebuchet MS" panose="020B0603020202020204" pitchFamily="34" charset="0"/>
                <a:ea typeface="+mn-ea"/>
                <a:cs typeface="Arial" panose="020B0604020202020204" pitchFamily="34" charset="0"/>
              </a:rPr>
              <a:t>: An Integrated system for </a:t>
            </a:r>
            <a:r>
              <a:rPr lang="fr-FR" sz="2200" b="1" dirty="0" err="1">
                <a:solidFill>
                  <a:schemeClr val="tx1"/>
                </a:solidFill>
                <a:latin typeface="Trebuchet MS" panose="020B0603020202020204" pitchFamily="34" charset="0"/>
                <a:ea typeface="+mn-ea"/>
                <a:cs typeface="Arial" panose="020B0604020202020204" pitchFamily="34" charset="0"/>
              </a:rPr>
              <a:t>cadaster</a:t>
            </a:r>
            <a:r>
              <a:rPr lang="fr-FR" sz="2200" b="1" dirty="0">
                <a:solidFill>
                  <a:schemeClr val="tx1"/>
                </a:solidFill>
                <a:latin typeface="Trebuchet MS" panose="020B0603020202020204" pitchFamily="34" charset="0"/>
                <a:ea typeface="+mn-ea"/>
                <a:cs typeface="Arial" panose="020B0604020202020204" pitchFamily="34" charset="0"/>
              </a:rPr>
              <a:t>, taxation and </a:t>
            </a:r>
            <a:r>
              <a:rPr lang="fr-FR" sz="2200" b="1" dirty="0" err="1">
                <a:solidFill>
                  <a:schemeClr val="tx1"/>
                </a:solidFill>
                <a:latin typeface="Trebuchet MS" panose="020B0603020202020204" pitchFamily="34" charset="0"/>
                <a:ea typeface="+mn-ea"/>
                <a:cs typeface="Arial" panose="020B0604020202020204" pitchFamily="34" charset="0"/>
              </a:rPr>
              <a:t>mobilization</a:t>
            </a:r>
            <a:r>
              <a:rPr lang="fr-FR" sz="2200" b="1" dirty="0">
                <a:solidFill>
                  <a:schemeClr val="tx1"/>
                </a:solidFill>
                <a:latin typeface="Trebuchet MS" panose="020B0603020202020204" pitchFamily="34" charset="0"/>
                <a:ea typeface="+mn-ea"/>
                <a:cs typeface="Arial" panose="020B0604020202020204" pitchFamily="34" charset="0"/>
              </a:rPr>
              <a:t> system </a:t>
            </a:r>
          </a:p>
        </p:txBody>
      </p:sp>
      <p:sp>
        <p:nvSpPr>
          <p:cNvPr id="9" name="Rectangle 8"/>
          <p:cNvSpPr/>
          <p:nvPr/>
        </p:nvSpPr>
        <p:spPr>
          <a:xfrm>
            <a:off x="465942" y="977208"/>
            <a:ext cx="6330512" cy="553998"/>
          </a:xfrm>
          <a:prstGeom prst="rect">
            <a:avLst/>
          </a:prstGeom>
        </p:spPr>
        <p:txBody>
          <a:bodyPr wrap="square">
            <a:spAutoFit/>
          </a:bodyPr>
          <a:lstStyle/>
          <a:p>
            <a:pPr algn="just">
              <a:lnSpc>
                <a:spcPct val="150000"/>
              </a:lnSpc>
            </a:pPr>
            <a:r>
              <a:rPr lang="en-US" sz="2000" b="1" dirty="0" smtClean="0">
                <a:solidFill>
                  <a:srgbClr val="FF0000"/>
                </a:solidFill>
                <a:latin typeface="Trebuchet MS" panose="020B0603020202020204" pitchFamily="34" charset="0"/>
                <a:cs typeface="Arial" panose="020B0604020202020204" pitchFamily="34" charset="0"/>
              </a:rPr>
              <a:t>KEY FEATURES  OF E-COMMUNE</a:t>
            </a:r>
            <a:endParaRPr lang="en-US" sz="2000" b="1" dirty="0">
              <a:solidFill>
                <a:srgbClr val="FF0000"/>
              </a:solidFill>
              <a:latin typeface="Trebuchet MS" panose="020B0603020202020204" pitchFamily="34" charset="0"/>
              <a:cs typeface="Arial" panose="020B0604020202020204" pitchFamily="34" charset="0"/>
            </a:endParaRPr>
          </a:p>
        </p:txBody>
      </p:sp>
      <p:sp>
        <p:nvSpPr>
          <p:cNvPr id="11" name="Rectangle 10"/>
          <p:cNvSpPr/>
          <p:nvPr/>
        </p:nvSpPr>
        <p:spPr>
          <a:xfrm>
            <a:off x="465942" y="1401684"/>
            <a:ext cx="10687084" cy="923330"/>
          </a:xfrm>
          <a:prstGeom prst="rect">
            <a:avLst/>
          </a:prstGeom>
        </p:spPr>
        <p:txBody>
          <a:bodyPr wrap="square">
            <a:spAutoFit/>
          </a:bodyPr>
          <a:lstStyle/>
          <a:p>
            <a:pPr algn="just">
              <a:lnSpc>
                <a:spcPct val="150000"/>
              </a:lnSpc>
            </a:pPr>
            <a:r>
              <a:rPr lang="en-US" dirty="0">
                <a:latin typeface="Trebuchet MS" panose="020B0603020202020204" pitchFamily="34" charset="0"/>
                <a:cs typeface="Arial" panose="020B0604020202020204" pitchFamily="34" charset="0"/>
              </a:rPr>
              <a:t>E-commune is a secured </a:t>
            </a:r>
            <a:r>
              <a:rPr lang="en-US" dirty="0" err="1">
                <a:latin typeface="Trebuchet MS" panose="020B0603020202020204" pitchFamily="34" charset="0"/>
                <a:cs typeface="Arial" panose="020B0604020202020204" pitchFamily="34" charset="0"/>
              </a:rPr>
              <a:t>webmapping</a:t>
            </a:r>
            <a:r>
              <a:rPr lang="en-US" dirty="0">
                <a:latin typeface="Trebuchet MS" panose="020B0603020202020204" pitchFamily="34" charset="0"/>
                <a:cs typeface="Arial" panose="020B0604020202020204" pitchFamily="34" charset="0"/>
              </a:rPr>
              <a:t> application, designed according to the needs of different users: elected officials, managers, technical workers  and citizen</a:t>
            </a:r>
            <a:r>
              <a:rPr lang="en-US" dirty="0" smtClean="0">
                <a:latin typeface="Trebuchet MS" panose="020B0603020202020204" pitchFamily="34" charset="0"/>
                <a:cs typeface="Arial" panose="020B0604020202020204" pitchFamily="34" charset="0"/>
              </a:rPr>
              <a:t>. </a:t>
            </a:r>
            <a:r>
              <a:rPr lang="en-US" dirty="0">
                <a:latin typeface="Trebuchet MS" panose="020B0603020202020204" pitchFamily="34" charset="0"/>
                <a:cs typeface="Arial" panose="020B0604020202020204" pitchFamily="34" charset="0"/>
              </a:rPr>
              <a:t>The solution includes several modules:</a:t>
            </a:r>
            <a:endParaRPr lang="en-US" dirty="0" smtClean="0">
              <a:latin typeface="Trebuchet MS" panose="020B0603020202020204" pitchFamily="34" charset="0"/>
              <a:cs typeface="Arial" panose="020B0604020202020204" pitchFamily="34" charset="0"/>
            </a:endParaRPr>
          </a:p>
        </p:txBody>
      </p:sp>
      <p:pic>
        <p:nvPicPr>
          <p:cNvPr id="12" name="Image 11"/>
          <p:cNvPicPr>
            <a:picLocks noChangeAspect="1"/>
          </p:cNvPicPr>
          <p:nvPr/>
        </p:nvPicPr>
        <p:blipFill>
          <a:blip r:embed="rId3"/>
          <a:stretch>
            <a:fillRect/>
          </a:stretch>
        </p:blipFill>
        <p:spPr>
          <a:xfrm>
            <a:off x="6134490" y="2369581"/>
            <a:ext cx="3764603" cy="1558537"/>
          </a:xfrm>
          <a:prstGeom prst="rect">
            <a:avLst/>
          </a:prstGeom>
        </p:spPr>
      </p:pic>
      <p:cxnSp>
        <p:nvCxnSpPr>
          <p:cNvPr id="14" name="Connecteur droit 13"/>
          <p:cNvCxnSpPr/>
          <p:nvPr/>
        </p:nvCxnSpPr>
        <p:spPr>
          <a:xfrm flipV="1">
            <a:off x="544750" y="977209"/>
            <a:ext cx="9275540" cy="2009"/>
          </a:xfrm>
          <a:prstGeom prst="line">
            <a:avLst/>
          </a:prstGeom>
          <a:ln>
            <a:solidFill>
              <a:schemeClr val="tx1"/>
            </a:solidFill>
          </a:ln>
        </p:spPr>
        <p:style>
          <a:lnRef idx="2">
            <a:schemeClr val="accent6"/>
          </a:lnRef>
          <a:fillRef idx="0">
            <a:schemeClr val="accent6"/>
          </a:fillRef>
          <a:effectRef idx="1">
            <a:schemeClr val="accent6"/>
          </a:effectRef>
          <a:fontRef idx="minor">
            <a:schemeClr val="tx1"/>
          </a:fontRef>
        </p:style>
      </p:cxnSp>
      <p:sp>
        <p:nvSpPr>
          <p:cNvPr id="21" name="Rectangle 20"/>
          <p:cNvSpPr/>
          <p:nvPr/>
        </p:nvSpPr>
        <p:spPr>
          <a:xfrm>
            <a:off x="1822347" y="3928120"/>
            <a:ext cx="3512886" cy="338554"/>
          </a:xfrm>
          <a:prstGeom prst="rect">
            <a:avLst/>
          </a:prstGeom>
          <a:solidFill>
            <a:srgbClr val="00B050"/>
          </a:solidFill>
        </p:spPr>
        <p:txBody>
          <a:bodyPr wrap="square">
            <a:spAutoFit/>
          </a:bodyPr>
          <a:lstStyle/>
          <a:p>
            <a:pPr algn="ctr"/>
            <a:r>
              <a:rPr lang="en-US" sz="1600" dirty="0">
                <a:latin typeface="Trebuchet MS" panose="020B0603020202020204" pitchFamily="34" charset="0"/>
              </a:rPr>
              <a:t>detailed map of the municipality</a:t>
            </a:r>
            <a:endParaRPr lang="fr-FR" sz="1600" dirty="0">
              <a:latin typeface="Trebuchet MS" panose="020B0603020202020204" pitchFamily="34" charset="0"/>
            </a:endParaRPr>
          </a:p>
        </p:txBody>
      </p:sp>
      <p:sp>
        <p:nvSpPr>
          <p:cNvPr id="22" name="Rectangle 21"/>
          <p:cNvSpPr/>
          <p:nvPr/>
        </p:nvSpPr>
        <p:spPr>
          <a:xfrm>
            <a:off x="6260350" y="3928120"/>
            <a:ext cx="3512885" cy="338554"/>
          </a:xfrm>
          <a:prstGeom prst="rect">
            <a:avLst/>
          </a:prstGeom>
          <a:solidFill>
            <a:srgbClr val="00B050"/>
          </a:solidFill>
        </p:spPr>
        <p:txBody>
          <a:bodyPr wrap="square">
            <a:spAutoFit/>
          </a:bodyPr>
          <a:lstStyle/>
          <a:p>
            <a:pPr algn="ctr"/>
            <a:r>
              <a:rPr lang="en-US" sz="1600" dirty="0" smtClean="0">
                <a:latin typeface="Trebuchet MS" panose="020B0603020202020204" pitchFamily="34" charset="0"/>
              </a:rPr>
              <a:t>geolocation of taxpayers</a:t>
            </a:r>
            <a:endParaRPr lang="fr-FR" sz="1600" dirty="0">
              <a:latin typeface="Trebuchet MS" panose="020B0603020202020204" pitchFamily="34" charset="0"/>
            </a:endParaRPr>
          </a:p>
        </p:txBody>
      </p:sp>
      <p:sp>
        <p:nvSpPr>
          <p:cNvPr id="23" name="Rectangle 22"/>
          <p:cNvSpPr/>
          <p:nvPr/>
        </p:nvSpPr>
        <p:spPr>
          <a:xfrm>
            <a:off x="1822347" y="5967667"/>
            <a:ext cx="3512886" cy="338554"/>
          </a:xfrm>
          <a:prstGeom prst="rect">
            <a:avLst/>
          </a:prstGeom>
          <a:solidFill>
            <a:srgbClr val="00B050"/>
          </a:solidFill>
        </p:spPr>
        <p:txBody>
          <a:bodyPr wrap="square">
            <a:spAutoFit/>
          </a:bodyPr>
          <a:lstStyle/>
          <a:p>
            <a:pPr algn="ctr"/>
            <a:r>
              <a:rPr lang="fr-FR" sz="1600" dirty="0" err="1" smtClean="0">
                <a:latin typeface="Trebuchet MS" panose="020B0603020202020204" pitchFamily="34" charset="0"/>
              </a:rPr>
              <a:t>project</a:t>
            </a:r>
            <a:r>
              <a:rPr lang="fr-FR" sz="1600" dirty="0" smtClean="0">
                <a:latin typeface="Trebuchet MS" panose="020B0603020202020204" pitchFamily="34" charset="0"/>
              </a:rPr>
              <a:t> </a:t>
            </a:r>
            <a:r>
              <a:rPr lang="fr-FR" sz="1600" dirty="0">
                <a:latin typeface="Trebuchet MS" panose="020B0603020202020204" pitchFamily="34" charset="0"/>
              </a:rPr>
              <a:t>management and planning</a:t>
            </a:r>
          </a:p>
        </p:txBody>
      </p:sp>
      <p:sp>
        <p:nvSpPr>
          <p:cNvPr id="24" name="Rectangle 23"/>
          <p:cNvSpPr/>
          <p:nvPr/>
        </p:nvSpPr>
        <p:spPr>
          <a:xfrm>
            <a:off x="6260349" y="5967667"/>
            <a:ext cx="3512885" cy="338554"/>
          </a:xfrm>
          <a:prstGeom prst="rect">
            <a:avLst/>
          </a:prstGeom>
          <a:solidFill>
            <a:srgbClr val="00B050"/>
          </a:solidFill>
        </p:spPr>
        <p:txBody>
          <a:bodyPr wrap="square">
            <a:spAutoFit/>
          </a:bodyPr>
          <a:lstStyle/>
          <a:p>
            <a:r>
              <a:rPr lang="fr-FR" sz="1600" dirty="0" err="1">
                <a:latin typeface="Trebuchet MS" panose="020B0603020202020204" pitchFamily="34" charset="0"/>
              </a:rPr>
              <a:t>dashboard</a:t>
            </a:r>
            <a:r>
              <a:rPr lang="fr-FR" sz="1600" dirty="0">
                <a:latin typeface="Trebuchet MS" panose="020B0603020202020204" pitchFamily="34" charset="0"/>
              </a:rPr>
              <a:t> and </a:t>
            </a:r>
            <a:r>
              <a:rPr lang="fr-FR" sz="1600" dirty="0" err="1">
                <a:latin typeface="Trebuchet MS" panose="020B0603020202020204" pitchFamily="34" charset="0"/>
              </a:rPr>
              <a:t>potential</a:t>
            </a:r>
            <a:r>
              <a:rPr lang="fr-FR" sz="1600" dirty="0">
                <a:latin typeface="Trebuchet MS" panose="020B0603020202020204" pitchFamily="34" charset="0"/>
              </a:rPr>
              <a:t> </a:t>
            </a:r>
            <a:r>
              <a:rPr lang="fr-FR" sz="1600" dirty="0" err="1">
                <a:latin typeface="Trebuchet MS" panose="020B0603020202020204" pitchFamily="34" charset="0"/>
              </a:rPr>
              <a:t>assessment</a:t>
            </a:r>
            <a:endParaRPr lang="fr-FR" sz="1600" dirty="0">
              <a:latin typeface="Trebuchet MS" panose="020B0603020202020204" pitchFamily="34" charset="0"/>
            </a:endParaRPr>
          </a:p>
        </p:txBody>
      </p:sp>
      <p:pic>
        <p:nvPicPr>
          <p:cNvPr id="29" name="Image 28"/>
          <p:cNvPicPr>
            <a:picLocks noChangeAspect="1"/>
          </p:cNvPicPr>
          <p:nvPr/>
        </p:nvPicPr>
        <p:blipFill>
          <a:blip r:embed="rId4"/>
          <a:stretch>
            <a:fillRect/>
          </a:stretch>
        </p:blipFill>
        <p:spPr>
          <a:xfrm>
            <a:off x="1652228" y="2369582"/>
            <a:ext cx="3853124" cy="1558537"/>
          </a:xfrm>
          <a:prstGeom prst="rect">
            <a:avLst/>
          </a:prstGeom>
        </p:spPr>
      </p:pic>
      <p:pic>
        <p:nvPicPr>
          <p:cNvPr id="32" name="Image 31" descr="D:\2022\BAD\capture ecommune\DEVELOPPEMENT.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2229" y="4352192"/>
            <a:ext cx="3853124" cy="1615475"/>
          </a:xfrm>
          <a:prstGeom prst="rect">
            <a:avLst/>
          </a:prstGeom>
          <a:noFill/>
          <a:ln>
            <a:noFill/>
          </a:ln>
        </p:spPr>
      </p:pic>
      <p:pic>
        <p:nvPicPr>
          <p:cNvPr id="34" name="Imag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4490" y="4483378"/>
            <a:ext cx="3764603" cy="148428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44492111"/>
      </p:ext>
    </p:extLst>
  </p:cSld>
  <p:clrMapOvr>
    <a:masterClrMapping/>
  </p:clrMapOvr>
  <p:timing>
    <p:tnLst>
      <p:par>
        <p:cTn id="1" dur="indefinite" restart="never" nodeType="tmRoot"/>
      </p:par>
    </p:tnLst>
  </p:timing>
</p:sld>
</file>

<file path=ppt/theme/theme1.xml><?xml version="1.0" encoding="utf-8"?>
<a:theme xmlns:a="http://schemas.openxmlformats.org/drawingml/2006/main" name="Rétrospective">
  <a:themeElements>
    <a:clrScheme name="Rétrospective">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étrospectiv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étrospective">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Rétrospective">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themeOverride>
</file>

<file path=docProps/app.xml><?xml version="1.0" encoding="utf-8"?>
<Properties xmlns="http://schemas.openxmlformats.org/officeDocument/2006/extended-properties" xmlns:vt="http://schemas.openxmlformats.org/officeDocument/2006/docPropsVTypes">
  <Template/>
  <TotalTime>9982</TotalTime>
  <Words>1796</Words>
  <Application>Microsoft Office PowerPoint</Application>
  <PresentationFormat>Grand écran</PresentationFormat>
  <Paragraphs>196</Paragraphs>
  <Slides>26</Slides>
  <Notes>15</Notes>
  <HiddenSlides>0</HiddenSlides>
  <MMClips>2</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26</vt:i4>
      </vt:variant>
    </vt:vector>
  </HeadingPairs>
  <TitlesOfParts>
    <vt:vector size="33" baseType="lpstr">
      <vt:lpstr>宋体</vt:lpstr>
      <vt:lpstr>Arial</vt:lpstr>
      <vt:lpstr>Calibri</vt:lpstr>
      <vt:lpstr>Calibri Light</vt:lpstr>
      <vt:lpstr>Times New Roman</vt:lpstr>
      <vt:lpstr>Trebuchet MS</vt:lpstr>
      <vt:lpstr>Rétrospective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Windows;Olivia Yao-Saki</dc:creator>
  <cp:lastModifiedBy>TOSHIBA</cp:lastModifiedBy>
  <cp:revision>884</cp:revision>
  <cp:lastPrinted>2022-01-13T11:15:19Z</cp:lastPrinted>
  <dcterms:created xsi:type="dcterms:W3CDTF">2021-11-30T11:49:43Z</dcterms:created>
  <dcterms:modified xsi:type="dcterms:W3CDTF">2023-08-15T05:55:34Z</dcterms:modified>
</cp:coreProperties>
</file>