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7"/>
  </p:notesMasterIdLst>
  <p:handoutMasterIdLst>
    <p:handoutMasterId r:id="rId38"/>
  </p:handoutMasterIdLst>
  <p:sldIdLst>
    <p:sldId id="857" r:id="rId5"/>
    <p:sldId id="858" r:id="rId6"/>
    <p:sldId id="848" r:id="rId7"/>
    <p:sldId id="876" r:id="rId8"/>
    <p:sldId id="878" r:id="rId9"/>
    <p:sldId id="890" r:id="rId10"/>
    <p:sldId id="882" r:id="rId11"/>
    <p:sldId id="881" r:id="rId12"/>
    <p:sldId id="884" r:id="rId13"/>
    <p:sldId id="883" r:id="rId14"/>
    <p:sldId id="885" r:id="rId15"/>
    <p:sldId id="886" r:id="rId16"/>
    <p:sldId id="875" r:id="rId17"/>
    <p:sldId id="891" r:id="rId18"/>
    <p:sldId id="892" r:id="rId19"/>
    <p:sldId id="888" r:id="rId20"/>
    <p:sldId id="889" r:id="rId21"/>
    <p:sldId id="887" r:id="rId22"/>
    <p:sldId id="836" r:id="rId23"/>
    <p:sldId id="837" r:id="rId24"/>
    <p:sldId id="869" r:id="rId25"/>
    <p:sldId id="870" r:id="rId26"/>
    <p:sldId id="871" r:id="rId27"/>
    <p:sldId id="872" r:id="rId28"/>
    <p:sldId id="873" r:id="rId29"/>
    <p:sldId id="874" r:id="rId30"/>
    <p:sldId id="867" r:id="rId31"/>
    <p:sldId id="868" r:id="rId32"/>
    <p:sldId id="866" r:id="rId33"/>
    <p:sldId id="854" r:id="rId34"/>
    <p:sldId id="894" r:id="rId35"/>
    <p:sldId id="8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6600"/>
    <a:srgbClr val="3399FF"/>
    <a:srgbClr val="FF9900"/>
    <a:srgbClr val="CCFFCC"/>
    <a:srgbClr val="FFFFCC"/>
    <a:srgbClr val="CCECFF"/>
    <a:srgbClr val="33CCCC"/>
    <a:srgbClr val="66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p:scale>
          <a:sx n="75" d="100"/>
          <a:sy n="75" d="100"/>
        </p:scale>
        <p:origin x="240" y="84"/>
      </p:cViewPr>
      <p:guideLst>
        <p:guide orient="horz" pos="2160"/>
        <p:guide pos="3840"/>
      </p:guideLst>
    </p:cSldViewPr>
  </p:slideViewPr>
  <p:notesTextViewPr>
    <p:cViewPr>
      <p:scale>
        <a:sx n="3" d="2"/>
        <a:sy n="3" d="2"/>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A421177-717D-4C86-A01F-ECEC162D1455}" type="datetimeFigureOut">
              <a:rPr lang="en-US" smtClean="0"/>
              <a:t>8/16/2023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1B4004-4475-4FCD-A21A-2ED31A3A9534}" type="slidenum">
              <a:rPr lang="en-US" smtClean="0"/>
              <a:t>‹N°›</a:t>
            </a:fld>
            <a:endParaRPr lang="en-US"/>
          </a:p>
        </p:txBody>
      </p:sp>
    </p:spTree>
    <p:extLst>
      <p:ext uri="{BB962C8B-B14F-4D97-AF65-F5344CB8AC3E}">
        <p14:creationId xmlns:p14="http://schemas.microsoft.com/office/powerpoint/2010/main" val="3361094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FF790-2688-4F83-8833-6AC73D0C9CDD}" type="datetimeFigureOut">
              <a:rPr lang="en-US" smtClean="0"/>
              <a:t>8/16/2023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12417-99BA-42F9-BA3B-D328138FFF35}" type="slidenum">
              <a:rPr lang="en-US" smtClean="0"/>
              <a:t>‹N°›</a:t>
            </a:fld>
            <a:endParaRPr lang="en-US"/>
          </a:p>
        </p:txBody>
      </p:sp>
    </p:spTree>
    <p:extLst>
      <p:ext uri="{BB962C8B-B14F-4D97-AF65-F5344CB8AC3E}">
        <p14:creationId xmlns:p14="http://schemas.microsoft.com/office/powerpoint/2010/main" val="4045540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EA0B42DE-2096-4E24-9FA4-2FFBEA2B1CF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‹N°›</a:t>
            </a:fld>
            <a:endParaRPr lang="en-US"/>
          </a:p>
        </p:txBody>
      </p:sp>
    </p:spTree>
    <p:extLst>
      <p:ext uri="{BB962C8B-B14F-4D97-AF65-F5344CB8AC3E}">
        <p14:creationId xmlns:p14="http://schemas.microsoft.com/office/powerpoint/2010/main" val="113707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B42DE-2096-4E24-9FA4-2FFBEA2B1CF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‹N°›</a:t>
            </a:fld>
            <a:endParaRPr lang="en-US"/>
          </a:p>
        </p:txBody>
      </p:sp>
    </p:spTree>
    <p:extLst>
      <p:ext uri="{BB962C8B-B14F-4D97-AF65-F5344CB8AC3E}">
        <p14:creationId xmlns:p14="http://schemas.microsoft.com/office/powerpoint/2010/main" val="90970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B42DE-2096-4E24-9FA4-2FFBEA2B1CF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‹N°›</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91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0B42DE-2096-4E24-9FA4-2FFBEA2B1CF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‹N°›</a:t>
            </a:fld>
            <a:endParaRPr lang="en-US"/>
          </a:p>
        </p:txBody>
      </p:sp>
      <p:pic>
        <p:nvPicPr>
          <p:cNvPr id="7" name="Picture 6"/>
          <p:cNvPicPr/>
          <p:nvPr userDrawn="1"/>
        </p:nvPicPr>
        <p:blipFill>
          <a:blip r:embed="rId2">
            <a:extLst>
              <a:ext uri="{28A0092B-C50C-407E-A947-70E740481C1C}">
                <a14:useLocalDpi xmlns:a14="http://schemas.microsoft.com/office/drawing/2010/main" val="0"/>
              </a:ext>
            </a:extLst>
          </a:blip>
          <a:stretch>
            <a:fillRect/>
          </a:stretch>
        </p:blipFill>
        <p:spPr>
          <a:xfrm>
            <a:off x="3498" y="6310272"/>
            <a:ext cx="3940347" cy="520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05" descr="GGIM-logo-title-on-side copy"/>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28125"/>
          <a:stretch>
            <a:fillRect/>
          </a:stretch>
        </p:blipFill>
        <p:spPr bwMode="auto">
          <a:xfrm>
            <a:off x="11153774" y="6384927"/>
            <a:ext cx="1038225" cy="440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4"/>
          <a:stretch>
            <a:fillRect/>
          </a:stretch>
        </p:blipFill>
        <p:spPr>
          <a:xfrm>
            <a:off x="11178210" y="-10331"/>
            <a:ext cx="951058" cy="6395258"/>
          </a:xfrm>
          <a:prstGeom prst="rect">
            <a:avLst/>
          </a:prstGeom>
          <a:ln>
            <a:noFill/>
          </a:ln>
          <a:effectLst>
            <a:softEdge rad="112500"/>
          </a:effectLst>
        </p:spPr>
      </p:pic>
    </p:spTree>
    <p:extLst>
      <p:ext uri="{BB962C8B-B14F-4D97-AF65-F5344CB8AC3E}">
        <p14:creationId xmlns:p14="http://schemas.microsoft.com/office/powerpoint/2010/main" val="27941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0B42DE-2096-4E24-9FA4-2FFBEA2B1CF0}" type="datetimeFigureOut">
              <a:rPr lang="en-US" smtClean="0"/>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DBC4E-146A-4D59-889E-A0FF7D29634F}" type="slidenum">
              <a:rPr lang="en-US" smtClean="0"/>
              <a:t>‹N°›</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23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0B42DE-2096-4E24-9FA4-2FFBEA2B1CF0}"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4E-146A-4D59-889E-A0FF7D29634F}" type="slidenum">
              <a:rPr lang="en-US" smtClean="0"/>
              <a:t>‹N°›</a:t>
            </a:fld>
            <a:endParaRPr lang="en-US"/>
          </a:p>
        </p:txBody>
      </p:sp>
    </p:spTree>
    <p:extLst>
      <p:ext uri="{BB962C8B-B14F-4D97-AF65-F5344CB8AC3E}">
        <p14:creationId xmlns:p14="http://schemas.microsoft.com/office/powerpoint/2010/main" val="3731253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0B42DE-2096-4E24-9FA4-2FFBEA2B1CF0}" type="datetimeFigureOut">
              <a:rPr lang="en-US" smtClean="0"/>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DBC4E-146A-4D59-889E-A0FF7D29634F}" type="slidenum">
              <a:rPr lang="en-US" smtClean="0"/>
              <a:t>‹N°›</a:t>
            </a:fld>
            <a:endParaRPr lang="en-US"/>
          </a:p>
        </p:txBody>
      </p:sp>
    </p:spTree>
    <p:extLst>
      <p:ext uri="{BB962C8B-B14F-4D97-AF65-F5344CB8AC3E}">
        <p14:creationId xmlns:p14="http://schemas.microsoft.com/office/powerpoint/2010/main" val="81833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0B42DE-2096-4E24-9FA4-2FFBEA2B1CF0}" type="datetimeFigureOut">
              <a:rPr lang="en-US" smtClean="0"/>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DBC4E-146A-4D59-889E-A0FF7D29634F}" type="slidenum">
              <a:rPr lang="en-US" smtClean="0"/>
              <a:t>‹N°›</a:t>
            </a:fld>
            <a:endParaRPr lang="en-US"/>
          </a:p>
        </p:txBody>
      </p:sp>
    </p:spTree>
    <p:extLst>
      <p:ext uri="{BB962C8B-B14F-4D97-AF65-F5344CB8AC3E}">
        <p14:creationId xmlns:p14="http://schemas.microsoft.com/office/powerpoint/2010/main" val="24280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B42DE-2096-4E24-9FA4-2FFBEA2B1CF0}" type="datetimeFigureOut">
              <a:rPr lang="en-US" smtClean="0"/>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DBC4E-146A-4D59-889E-A0FF7D29634F}" type="slidenum">
              <a:rPr lang="en-US" smtClean="0"/>
              <a:t>‹N°›</a:t>
            </a:fld>
            <a:endParaRPr lang="en-US"/>
          </a:p>
        </p:txBody>
      </p:sp>
    </p:spTree>
    <p:extLst>
      <p:ext uri="{BB962C8B-B14F-4D97-AF65-F5344CB8AC3E}">
        <p14:creationId xmlns:p14="http://schemas.microsoft.com/office/powerpoint/2010/main" val="207117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0B42DE-2096-4E24-9FA4-2FFBEA2B1CF0}"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4E-146A-4D59-889E-A0FF7D29634F}" type="slidenum">
              <a:rPr lang="en-US" smtClean="0"/>
              <a:t>‹N°›</a:t>
            </a:fld>
            <a:endParaRPr lang="en-US"/>
          </a:p>
        </p:txBody>
      </p:sp>
    </p:spTree>
    <p:extLst>
      <p:ext uri="{BB962C8B-B14F-4D97-AF65-F5344CB8AC3E}">
        <p14:creationId xmlns:p14="http://schemas.microsoft.com/office/powerpoint/2010/main" val="424329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0B42DE-2096-4E24-9FA4-2FFBEA2B1CF0}" type="datetimeFigureOut">
              <a:rPr lang="en-US" smtClean="0"/>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DBC4E-146A-4D59-889E-A0FF7D29634F}" type="slidenum">
              <a:rPr lang="en-US" smtClean="0"/>
              <a:t>‹N°›</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937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A0B42DE-2096-4E24-9FA4-2FFBEA2B1CF0}" type="datetimeFigureOut">
              <a:rPr lang="en-US" smtClean="0"/>
              <a:t>8/16/2023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89DBC4E-146A-4D59-889E-A0FF7D29634F}" type="slidenum">
              <a:rPr lang="en-US" smtClean="0"/>
              <a:t>‹N°›</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2541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igm-mali.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Text Box 17"/>
          <p:cNvSpPr txBox="1">
            <a:spLocks noChangeArrowheads="1"/>
          </p:cNvSpPr>
          <p:nvPr/>
        </p:nvSpPr>
        <p:spPr bwMode="auto">
          <a:xfrm>
            <a:off x="179614" y="70757"/>
            <a:ext cx="1108233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defRPr/>
            </a:pPr>
            <a:r>
              <a:rPr lang="fr-FR" altLang="fr-FR" sz="4400" b="1" dirty="0">
                <a:latin typeface="+mj-lt"/>
              </a:rPr>
              <a:t>NEUVIEME (9</a:t>
            </a:r>
            <a:r>
              <a:rPr lang="fr-FR" altLang="fr-FR" sz="4400" b="1" baseline="30000" dirty="0">
                <a:latin typeface="+mj-lt"/>
              </a:rPr>
              <a:t>ème</a:t>
            </a:r>
            <a:r>
              <a:rPr lang="fr-FR" altLang="fr-FR" sz="4400" b="1" dirty="0">
                <a:latin typeface="+mj-lt"/>
              </a:rPr>
              <a:t>) MEETING UNGGIM-AFRICA</a:t>
            </a:r>
            <a:endParaRPr lang="fr-FR" altLang="fr-FR" sz="2400" b="1" i="1" dirty="0">
              <a:solidFill>
                <a:srgbClr val="FF0000"/>
              </a:solidFill>
              <a:latin typeface="+mj-lt"/>
            </a:endParaRPr>
          </a:p>
          <a:p>
            <a:pPr algn="ctr" eaLnBrk="1" hangingPunct="1">
              <a:spcBef>
                <a:spcPct val="0"/>
              </a:spcBef>
              <a:buClrTx/>
              <a:buSzTx/>
              <a:buFont typeface="Wingdings" panose="05000000000000000000" pitchFamily="2" charset="2"/>
              <a:buNone/>
              <a:defRPr/>
            </a:pPr>
            <a:r>
              <a:rPr lang="fr-FR" altLang="fr-FR" sz="2400" b="1" i="1" dirty="0">
                <a:latin typeface="+mj-lt"/>
              </a:rPr>
              <a:t>  COMMISSION ECONOMIQUE DES NATIONS UNIES POUR L’AFRIQUE (UN-ECA</a:t>
            </a:r>
            <a:r>
              <a:rPr lang="fr-FR" altLang="fr-FR" sz="2400" b="1" i="1" dirty="0"/>
              <a:t>)</a:t>
            </a:r>
            <a:endParaRPr lang="fr-FR" altLang="fr-FR" sz="2400" b="1" i="1" dirty="0">
              <a:latin typeface="Arial Black" panose="020B0A04020102020204" pitchFamily="34" charset="0"/>
            </a:endParaRPr>
          </a:p>
        </p:txBody>
      </p:sp>
      <p:sp>
        <p:nvSpPr>
          <p:cNvPr id="6" name="Text Box 18"/>
          <p:cNvSpPr txBox="1">
            <a:spLocks noChangeArrowheads="1"/>
          </p:cNvSpPr>
          <p:nvPr/>
        </p:nvSpPr>
        <p:spPr bwMode="auto">
          <a:xfrm>
            <a:off x="-97974" y="2019300"/>
            <a:ext cx="1219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 typeface="Wingdings" panose="05000000000000000000" pitchFamily="2" charset="2"/>
              <a:buNone/>
              <a:defRPr/>
            </a:pPr>
            <a:r>
              <a:rPr lang="fr-FR" altLang="fr-FR" sz="2000" b="1" i="1" dirty="0">
                <a:solidFill>
                  <a:srgbClr val="FF6600"/>
                </a:solidFill>
                <a:latin typeface="Arial Black" pitchFamily="34" charset="0"/>
              </a:rPr>
              <a:t>GEOCODES ET CARTOGRAPHIE DE LA REORGANISATION  TERRITORIALE DU MALI </a:t>
            </a:r>
          </a:p>
          <a:p>
            <a:pPr algn="ctr" eaLnBrk="1" hangingPunct="1">
              <a:spcBef>
                <a:spcPct val="0"/>
              </a:spcBef>
              <a:buClrTx/>
              <a:buSzTx/>
              <a:buFont typeface="Wingdings" panose="05000000000000000000" pitchFamily="2" charset="2"/>
              <a:buNone/>
              <a:defRPr/>
            </a:pPr>
            <a:endParaRPr lang="fr-FR" altLang="fr-FR" sz="2000" b="1" i="1" dirty="0">
              <a:solidFill>
                <a:srgbClr val="FF6600"/>
              </a:solidFill>
              <a:latin typeface="Arial Black" pitchFamily="34" charset="0"/>
            </a:endParaRPr>
          </a:p>
          <a:p>
            <a:pPr algn="ctr" eaLnBrk="1" hangingPunct="1">
              <a:spcBef>
                <a:spcPct val="0"/>
              </a:spcBef>
              <a:buClrTx/>
              <a:buSzTx/>
              <a:buFont typeface="Wingdings" panose="05000000000000000000" pitchFamily="2" charset="2"/>
              <a:buNone/>
              <a:defRPr/>
            </a:pPr>
            <a:r>
              <a:rPr lang="fr-FR" altLang="fr-FR" sz="2000" b="1" i="1" dirty="0">
                <a:solidFill>
                  <a:srgbClr val="FF6600"/>
                </a:solidFill>
                <a:latin typeface="Arial Black" pitchFamily="34" charset="0"/>
              </a:rPr>
              <a:t>LIMITES ADMINISTRATIVES DE DEUXIEME NIVEAU (SALB)</a:t>
            </a:r>
          </a:p>
          <a:p>
            <a:pPr algn="ctr" eaLnBrk="1" hangingPunct="1">
              <a:spcBef>
                <a:spcPct val="0"/>
              </a:spcBef>
              <a:buClrTx/>
              <a:buSzTx/>
              <a:buFontTx/>
              <a:buNone/>
              <a:defRPr/>
            </a:pPr>
            <a:endParaRPr lang="fr-FR" altLang="fr-FR" sz="1200" b="1" i="1" dirty="0">
              <a:solidFill>
                <a:srgbClr val="FF6600"/>
              </a:solidFill>
              <a:latin typeface="Arial Black" pitchFamily="34" charset="0"/>
            </a:endParaRPr>
          </a:p>
          <a:p>
            <a:pPr algn="ctr" eaLnBrk="1" hangingPunct="1">
              <a:spcBef>
                <a:spcPct val="0"/>
              </a:spcBef>
              <a:buClrTx/>
              <a:buSzTx/>
              <a:buFontTx/>
              <a:buNone/>
              <a:defRPr/>
            </a:pPr>
            <a:r>
              <a:rPr lang="fr-FR" altLang="fr-FR" sz="1200" b="1" i="1" dirty="0">
                <a:solidFill>
                  <a:srgbClr val="FF6600"/>
                </a:solidFill>
                <a:latin typeface="Arial Black" pitchFamily="34" charset="0"/>
              </a:rPr>
              <a:t>du 14 au 18 Août 2023 à Cape </a:t>
            </a:r>
            <a:r>
              <a:rPr lang="fr-FR" altLang="fr-FR" sz="1200" b="1" i="1" dirty="0" err="1">
                <a:solidFill>
                  <a:srgbClr val="FF6600"/>
                </a:solidFill>
                <a:latin typeface="Arial Black" pitchFamily="34" charset="0"/>
              </a:rPr>
              <a:t>Town</a:t>
            </a:r>
            <a:r>
              <a:rPr lang="fr-FR" altLang="fr-FR" sz="1200" b="1" i="1" dirty="0">
                <a:solidFill>
                  <a:srgbClr val="FF6600"/>
                </a:solidFill>
                <a:latin typeface="Arial Black" pitchFamily="34" charset="0"/>
              </a:rPr>
              <a:t> (Afrique du Sud)</a:t>
            </a:r>
          </a:p>
        </p:txBody>
      </p:sp>
      <p:sp>
        <p:nvSpPr>
          <p:cNvPr id="7" name="ZoneTexte 6"/>
          <p:cNvSpPr txBox="1"/>
          <p:nvPr/>
        </p:nvSpPr>
        <p:spPr>
          <a:xfrm>
            <a:off x="702129" y="4146855"/>
            <a:ext cx="10559824" cy="461665"/>
          </a:xfrm>
          <a:prstGeom prst="rect">
            <a:avLst/>
          </a:prstGeom>
          <a:solidFill>
            <a:srgbClr val="FF6600"/>
          </a:solidFill>
        </p:spPr>
        <p:txBody>
          <a:bodyPr wrap="square">
            <a:spAutoFit/>
          </a:bodyPr>
          <a:lstStyle/>
          <a:p>
            <a:pPr algn="ctr">
              <a:defRPr/>
            </a:pPr>
            <a:r>
              <a:rPr lang="fr-FR" sz="2400" b="1" i="1" normalizeH="1" dirty="0">
                <a:solidFill>
                  <a:schemeClr val="bg1"/>
                </a:solidFill>
                <a:effectLst>
                  <a:outerShdw blurRad="38100" dist="38100" dir="2700000" algn="tl">
                    <a:srgbClr val="000000">
                      <a:alpha val="43137"/>
                    </a:srgbClr>
                  </a:outerShdw>
                </a:effectLst>
                <a:latin typeface="+mj-lt"/>
              </a:rPr>
              <a:t>INSTITUT GEOGRAPHIQUE DU MALI (IGM)</a:t>
            </a:r>
          </a:p>
        </p:txBody>
      </p:sp>
      <p:sp>
        <p:nvSpPr>
          <p:cNvPr id="8" name="Rectangle 7"/>
          <p:cNvSpPr/>
          <p:nvPr/>
        </p:nvSpPr>
        <p:spPr>
          <a:xfrm>
            <a:off x="54432" y="6087377"/>
            <a:ext cx="3886200" cy="646113"/>
          </a:xfrm>
          <a:prstGeom prst="rect">
            <a:avLst/>
          </a:prstGeom>
        </p:spPr>
        <p:txBody>
          <a:bodyPr>
            <a:spAutoFit/>
          </a:bodyPr>
          <a:lstStyle/>
          <a:p>
            <a:pPr algn="ctr" eaLnBrk="1" hangingPunct="1">
              <a:defRPr/>
            </a:pPr>
            <a:r>
              <a:rPr lang="fr-FR" sz="1200" b="1" i="1" dirty="0">
                <a:latin typeface="+mj-lt"/>
              </a:rPr>
              <a:t>Contact IGM:</a:t>
            </a:r>
          </a:p>
          <a:p>
            <a:pPr algn="ctr" eaLnBrk="1" hangingPunct="1">
              <a:defRPr/>
            </a:pPr>
            <a:r>
              <a:rPr lang="fr-FR" sz="1200" b="1" i="1" dirty="0">
                <a:latin typeface="+mj-lt"/>
              </a:rPr>
              <a:t>Tel: +223 20 20 28 40  /  +223 20 20 33 14</a:t>
            </a:r>
          </a:p>
          <a:p>
            <a:pPr algn="ctr" eaLnBrk="1" hangingPunct="1">
              <a:defRPr/>
            </a:pPr>
            <a:r>
              <a:rPr lang="fr-FR" sz="1200" b="1" i="1" dirty="0">
                <a:latin typeface="+mj-lt"/>
              </a:rPr>
              <a:t>Site Web: </a:t>
            </a:r>
            <a:r>
              <a:rPr lang="fr-FR" sz="1200" b="1" i="1" dirty="0">
                <a:latin typeface="+mj-lt"/>
                <a:hlinkClick r:id="rId2"/>
              </a:rPr>
              <a:t>www.igm-mali.ml</a:t>
            </a:r>
            <a:r>
              <a:rPr lang="fr-FR" sz="1200" b="1" i="1" dirty="0">
                <a:latin typeface="+mj-lt"/>
              </a:rPr>
              <a:t>  /  Email: igmorangemali.ne</a:t>
            </a:r>
            <a:r>
              <a:rPr lang="fr-FR" sz="1050" b="1" i="1" dirty="0"/>
              <a:t>t</a:t>
            </a:r>
          </a:p>
        </p:txBody>
      </p:sp>
      <p:sp>
        <p:nvSpPr>
          <p:cNvPr id="9" name="ZoneTexte 4"/>
          <p:cNvSpPr txBox="1">
            <a:spLocks noChangeArrowheads="1"/>
          </p:cNvSpPr>
          <p:nvPr/>
        </p:nvSpPr>
        <p:spPr bwMode="auto">
          <a:xfrm>
            <a:off x="6879755" y="6520548"/>
            <a:ext cx="1628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defRPr/>
            </a:pPr>
            <a:r>
              <a:rPr lang="fr-FR" altLang="fr-FR" sz="1200" b="1" i="1" dirty="0">
                <a:latin typeface="+mj-lt"/>
              </a:rPr>
              <a:t> Août, 2023</a:t>
            </a:r>
          </a:p>
        </p:txBody>
      </p:sp>
      <p:pic>
        <p:nvPicPr>
          <p:cNvPr id="1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6096000" y="5421312"/>
            <a:ext cx="23034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defRPr>
            </a:lvl3pPr>
            <a:lvl4pPr marL="16002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defRPr/>
            </a:pPr>
            <a:r>
              <a:rPr lang="fr-FR" altLang="fr-FR" sz="1800" b="1" i="1" dirty="0" err="1">
                <a:latin typeface="+mj-lt"/>
              </a:rPr>
              <a:t>Mahamadi</a:t>
            </a:r>
            <a:r>
              <a:rPr lang="fr-FR" altLang="fr-FR" sz="1800" b="1" i="1" dirty="0">
                <a:latin typeface="+mj-lt"/>
              </a:rPr>
              <a:t> S. TOURE</a:t>
            </a:r>
          </a:p>
        </p:txBody>
      </p:sp>
    </p:spTree>
    <p:extLst>
      <p:ext uri="{BB962C8B-B14F-4D97-AF65-F5344CB8AC3E}">
        <p14:creationId xmlns:p14="http://schemas.microsoft.com/office/powerpoint/2010/main" val="76425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89" y="0"/>
            <a:ext cx="9004222" cy="6858000"/>
          </a:xfrm>
          <a:prstGeom prst="rect">
            <a:avLst/>
          </a:prstGeom>
        </p:spPr>
      </p:pic>
      <p:sp>
        <p:nvSpPr>
          <p:cNvPr id="5" name="Rectangle 4"/>
          <p:cNvSpPr/>
          <p:nvPr/>
        </p:nvSpPr>
        <p:spPr>
          <a:xfrm>
            <a:off x="2444709" y="654410"/>
            <a:ext cx="2273378" cy="489365"/>
          </a:xfrm>
          <a:prstGeom prst="rect">
            <a:avLst/>
          </a:prstGeom>
        </p:spPr>
        <p:txBody>
          <a:bodyPr wrap="none">
            <a:spAutoFit/>
          </a:bodyPr>
          <a:lstStyle/>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HUIT (08) REGIONS  PLUS </a:t>
            </a:r>
          </a:p>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LE DISTRICT DE BAMAKO</a:t>
            </a:r>
          </a:p>
        </p:txBody>
      </p:sp>
    </p:spTree>
    <p:extLst>
      <p:ext uri="{BB962C8B-B14F-4D97-AF65-F5344CB8AC3E}">
        <p14:creationId xmlns:p14="http://schemas.microsoft.com/office/powerpoint/2010/main" val="115108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4" y="0"/>
            <a:ext cx="9004222" cy="6858000"/>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1381" y="2726896"/>
            <a:ext cx="2921806" cy="2922795"/>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39" y="252219"/>
            <a:ext cx="2840186" cy="3552337"/>
          </a:xfrm>
          <a:prstGeom prst="rect">
            <a:avLst/>
          </a:prstGeom>
        </p:spPr>
      </p:pic>
      <p:cxnSp>
        <p:nvCxnSpPr>
          <p:cNvPr id="7" name="Connecteur en angle 6"/>
          <p:cNvCxnSpPr/>
          <p:nvPr/>
        </p:nvCxnSpPr>
        <p:spPr>
          <a:xfrm>
            <a:off x="7960524" y="4080571"/>
            <a:ext cx="921010" cy="1"/>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rot="10800000" flipV="1">
            <a:off x="2977880" y="2544125"/>
            <a:ext cx="767451" cy="1"/>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9446256" y="4229661"/>
            <a:ext cx="447559"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GAO</a:t>
            </a:r>
          </a:p>
        </p:txBody>
      </p:sp>
      <p:sp>
        <p:nvSpPr>
          <p:cNvPr id="9" name="Rectangle 8"/>
          <p:cNvSpPr/>
          <p:nvPr/>
        </p:nvSpPr>
        <p:spPr>
          <a:xfrm>
            <a:off x="10628099" y="4153852"/>
            <a:ext cx="728084"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MENAKA</a:t>
            </a:r>
          </a:p>
        </p:txBody>
      </p:sp>
      <p:sp>
        <p:nvSpPr>
          <p:cNvPr id="11" name="Rectangle 10"/>
          <p:cNvSpPr/>
          <p:nvPr/>
        </p:nvSpPr>
        <p:spPr>
          <a:xfrm>
            <a:off x="1184714" y="3024985"/>
            <a:ext cx="1072731"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TOMBOUCTOU</a:t>
            </a:r>
          </a:p>
        </p:txBody>
      </p:sp>
      <p:sp>
        <p:nvSpPr>
          <p:cNvPr id="12" name="Rectangle 11"/>
          <p:cNvSpPr/>
          <p:nvPr/>
        </p:nvSpPr>
        <p:spPr>
          <a:xfrm>
            <a:off x="1299330" y="1664977"/>
            <a:ext cx="843501"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TAOUDENI</a:t>
            </a:r>
          </a:p>
        </p:txBody>
      </p:sp>
      <p:sp>
        <p:nvSpPr>
          <p:cNvPr id="14" name="Rectangle 13"/>
          <p:cNvSpPr/>
          <p:nvPr/>
        </p:nvSpPr>
        <p:spPr>
          <a:xfrm>
            <a:off x="3821374" y="2416064"/>
            <a:ext cx="1564852" cy="286232"/>
          </a:xfrm>
          <a:prstGeom prst="rect">
            <a:avLst/>
          </a:prstGeom>
        </p:spPr>
        <p:txBody>
          <a:bodyPr wrap="none">
            <a:spAutoFit/>
          </a:bodyPr>
          <a:lstStyle/>
          <a:p>
            <a:pPr lvl="0" algn="ctr" defTabSz="355600">
              <a:lnSpc>
                <a:spcPct val="90000"/>
              </a:lnSpc>
              <a:spcBef>
                <a:spcPct val="0"/>
              </a:spcBef>
              <a:spcAft>
                <a:spcPct val="35000"/>
              </a:spcAft>
            </a:pPr>
            <a:r>
              <a:rPr lang="en-US" sz="1400" b="1" dirty="0">
                <a:solidFill>
                  <a:srgbClr val="FF0000"/>
                </a:solidFill>
                <a:latin typeface="Century" pitchFamily="18" charset="0"/>
              </a:rPr>
              <a:t>TOMBOUCTOU</a:t>
            </a:r>
          </a:p>
        </p:txBody>
      </p:sp>
      <p:sp>
        <p:nvSpPr>
          <p:cNvPr id="15" name="Rectangle 14"/>
          <p:cNvSpPr/>
          <p:nvPr/>
        </p:nvSpPr>
        <p:spPr>
          <a:xfrm>
            <a:off x="6671862" y="3939968"/>
            <a:ext cx="593432" cy="286232"/>
          </a:xfrm>
          <a:prstGeom prst="rect">
            <a:avLst/>
          </a:prstGeom>
        </p:spPr>
        <p:txBody>
          <a:bodyPr wrap="none">
            <a:spAutoFit/>
          </a:bodyPr>
          <a:lstStyle/>
          <a:p>
            <a:pPr lvl="0" algn="ctr" defTabSz="355600">
              <a:lnSpc>
                <a:spcPct val="90000"/>
              </a:lnSpc>
              <a:spcBef>
                <a:spcPct val="0"/>
              </a:spcBef>
              <a:spcAft>
                <a:spcPct val="35000"/>
              </a:spcAft>
            </a:pPr>
            <a:r>
              <a:rPr lang="en-US" sz="1400" b="1" dirty="0">
                <a:solidFill>
                  <a:srgbClr val="FF0000"/>
                </a:solidFill>
                <a:latin typeface="Century" pitchFamily="18" charset="0"/>
              </a:rPr>
              <a:t>GAO</a:t>
            </a:r>
          </a:p>
        </p:txBody>
      </p:sp>
      <p:sp>
        <p:nvSpPr>
          <p:cNvPr id="16" name="Rectangle 15"/>
          <p:cNvSpPr/>
          <p:nvPr/>
        </p:nvSpPr>
        <p:spPr>
          <a:xfrm>
            <a:off x="4732577" y="5491359"/>
            <a:ext cx="7511287" cy="923330"/>
          </a:xfrm>
          <a:prstGeom prst="rect">
            <a:avLst/>
          </a:prstGeom>
        </p:spPr>
        <p:txBody>
          <a:bodyPr wrap="none">
            <a:spAutoFit/>
          </a:bodyPr>
          <a:lstStyle/>
          <a:p>
            <a:r>
              <a:rPr lang="fr-FR" i="1" dirty="0"/>
              <a:t>CREATION DES REGIONS DE MENAKA ET TAOUDENI </a:t>
            </a:r>
          </a:p>
          <a:p>
            <a:r>
              <a:rPr lang="fr-FR" i="1" dirty="0"/>
              <a:t>ISSUES RESPECTIVEMENT DES REGION DE GAO ET DE TOMBOUCTOU </a:t>
            </a:r>
          </a:p>
          <a:p>
            <a:r>
              <a:rPr lang="fr-FR" i="1" dirty="0"/>
              <a:t> EN 2011, LE MALI COMPTE DIX (10) REGIONS PLUS LE DISTRICT DE BAMAKO</a:t>
            </a:r>
            <a:endParaRPr lang="fr-FR" dirty="0"/>
          </a:p>
        </p:txBody>
      </p:sp>
    </p:spTree>
    <p:extLst>
      <p:ext uri="{BB962C8B-B14F-4D97-AF65-F5344CB8AC3E}">
        <p14:creationId xmlns:p14="http://schemas.microsoft.com/office/powerpoint/2010/main" val="359309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89" y="0"/>
            <a:ext cx="9004222" cy="6858000"/>
          </a:xfrm>
          <a:prstGeom prst="rect">
            <a:avLst/>
          </a:prstGeom>
        </p:spPr>
      </p:pic>
      <p:sp>
        <p:nvSpPr>
          <p:cNvPr id="5" name="Rectangle 4"/>
          <p:cNvSpPr/>
          <p:nvPr/>
        </p:nvSpPr>
        <p:spPr>
          <a:xfrm>
            <a:off x="2444709" y="654410"/>
            <a:ext cx="2273378" cy="489365"/>
          </a:xfrm>
          <a:prstGeom prst="rect">
            <a:avLst/>
          </a:prstGeom>
        </p:spPr>
        <p:txBody>
          <a:bodyPr wrap="none">
            <a:spAutoFit/>
          </a:bodyPr>
          <a:lstStyle/>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DIX (10) REGIONS  PLUS </a:t>
            </a:r>
          </a:p>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LE DISTRICT DE BAMAKO</a:t>
            </a:r>
          </a:p>
        </p:txBody>
      </p:sp>
    </p:spTree>
    <p:extLst>
      <p:ext uri="{BB962C8B-B14F-4D97-AF65-F5344CB8AC3E}">
        <p14:creationId xmlns:p14="http://schemas.microsoft.com/office/powerpoint/2010/main" val="7096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476778" y="3129700"/>
            <a:ext cx="8534400" cy="523875"/>
          </a:xfrm>
          <a:prstGeom prst="rect">
            <a:avLst/>
          </a:prstGeom>
          <a:noFill/>
          <a:ln w="9525" algn="ctr">
            <a:noFill/>
            <a:miter lim="800000"/>
            <a:headEnd/>
            <a:tailEnd/>
          </a:ln>
          <a:effectLst/>
        </p:spPr>
        <p:txBody>
          <a:bodyPr lIns="92075" tIns="46038" rIns="92075" bIns="46038">
            <a:spAutoFit/>
          </a:bodyPr>
          <a:lstStyle/>
          <a:p>
            <a:pPr algn="ctr" eaLnBrk="1" hangingPunct="1">
              <a:defRPr/>
            </a:pPr>
            <a:r>
              <a:rPr lang="en-US" sz="2800" b="1" dirty="0">
                <a:solidFill>
                  <a:srgbClr val="800000"/>
                </a:solidFill>
                <a:effectLst>
                  <a:outerShdw blurRad="38100" dist="38100" dir="2700000" algn="tl">
                    <a:srgbClr val="000000"/>
                  </a:outerShdw>
                </a:effectLst>
                <a:latin typeface="+mj-lt"/>
              </a:rPr>
              <a:t>OBJECTIFS ET CRITERES</a:t>
            </a:r>
          </a:p>
        </p:txBody>
      </p:sp>
    </p:spTree>
    <p:extLst>
      <p:ext uri="{BB962C8B-B14F-4D97-AF65-F5344CB8AC3E}">
        <p14:creationId xmlns:p14="http://schemas.microsoft.com/office/powerpoint/2010/main" val="4139190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61217" y="689527"/>
            <a:ext cx="10452651" cy="6112443"/>
          </a:xfrm>
          <a:prstGeom prst="rect">
            <a:avLst/>
          </a:prstGeom>
        </p:spPr>
        <p:txBody>
          <a:bodyPr wrap="square">
            <a:spAutoFit/>
          </a:bodyPr>
          <a:lstStyle/>
          <a:p>
            <a:pPr lvl="0" defTabSz="355600">
              <a:lnSpc>
                <a:spcPct val="90000"/>
              </a:lnSpc>
              <a:spcBef>
                <a:spcPct val="0"/>
              </a:spcBef>
              <a:spcAft>
                <a:spcPct val="35000"/>
              </a:spcAft>
            </a:pPr>
            <a:r>
              <a:rPr lang="fr-FR" sz="1600" dirty="0">
                <a:latin typeface="Century" pitchFamily="18" charset="0"/>
              </a:rPr>
              <a:t>Le découpage existant a été conçu dans un but d’encadrement politique, administratif et fiscal des populations maliennes par les pouvoirs publics, dans le cadre d’une administration centralisée. Les critères pris en compte à l’époque étaient notamment ceux de l’assiette fiscale, du nombre d’habitant et de la distance. L’objectif majeur était d’assurer le développement et la démocratisation du pays à la base, en associant les populations à la gestion de leurs propres affaires à travers des comités et des conseils de développement. Le découpage administratif actuel comporte deux volets : un volet déconcentré et un volet décentralisé. - au plan déconcentré, le pays comprend : 08 Régions, un District et 49 Cercles et 285 arrondissements existants de fait, dirigés par des Représentants de l’Etat (Gouverneurs de région et du District, Préfets de cercle et Sous –préfets). - Au plan décentralisé, le Mali compte 761 Collectivités Territoriales dont 08 Régions, 49 cercles et 703 communes et le District de Bamako. Pendant longtemps, ce découpage a permis, avec plus ou moins d’efficacité, le contrôle des activités et des mouvements des populations et l’encadrement de la vie économique. </a:t>
            </a:r>
          </a:p>
          <a:p>
            <a:pPr lvl="0" defTabSz="355600">
              <a:lnSpc>
                <a:spcPct val="90000"/>
              </a:lnSpc>
              <a:spcBef>
                <a:spcPct val="0"/>
              </a:spcBef>
              <a:spcAft>
                <a:spcPct val="35000"/>
              </a:spcAft>
            </a:pPr>
            <a:r>
              <a:rPr lang="fr-FR" sz="1600" dirty="0">
                <a:latin typeface="Century" pitchFamily="18" charset="0"/>
              </a:rPr>
              <a:t>Cependant, aujourd’hui, cette politique a montré ses limites, tant du point de vue des objectifs de développement économique social et culturel que du point de vue des objectifs de démocratie locale et de bonne gouvernance assignés par la nouvelle politique aux collectivités territoriales. </a:t>
            </a:r>
          </a:p>
          <a:p>
            <a:pPr marL="285750" lvl="0" indent="-285750" defTabSz="355600">
              <a:lnSpc>
                <a:spcPct val="90000"/>
              </a:lnSpc>
              <a:spcBef>
                <a:spcPct val="0"/>
              </a:spcBef>
              <a:spcAft>
                <a:spcPct val="35000"/>
              </a:spcAft>
              <a:buFont typeface="Wingdings" pitchFamily="2" charset="2"/>
              <a:buChar char="Ø"/>
            </a:pPr>
            <a:r>
              <a:rPr lang="fr-FR" sz="1600" dirty="0">
                <a:latin typeface="Century" pitchFamily="18" charset="0"/>
              </a:rPr>
              <a:t>Sur le plan économique et social : Le découpage territorial vise à mieux satisfaire les objectifs de développement économique, social et Culturel dans un cadre décentralisé, démocratique et solidaire. Dès lors, il apparaît clairement que le cadre administratif actuel révèle des insuffisances et des difficultés de gestion administrative du territoire qu’il faut corriger, d’où la nécessité de multiplier les régions, les cercles et les arrondissements et de les harmoniser avec les communes dans des cadres cohérents et économiquement viables. </a:t>
            </a:r>
          </a:p>
          <a:p>
            <a:pPr marL="285750" lvl="0" indent="-285750" defTabSz="355600">
              <a:lnSpc>
                <a:spcPct val="90000"/>
              </a:lnSpc>
              <a:spcBef>
                <a:spcPct val="0"/>
              </a:spcBef>
              <a:spcAft>
                <a:spcPct val="35000"/>
              </a:spcAft>
              <a:buFont typeface="Wingdings" pitchFamily="2" charset="2"/>
              <a:buChar char="Ø"/>
            </a:pPr>
            <a:r>
              <a:rPr lang="fr-FR" sz="1600" dirty="0">
                <a:latin typeface="Century" pitchFamily="18" charset="0"/>
              </a:rPr>
              <a:t>Sur le plan administratif : Il se pose un problème d’encadrement technique et d’assistance des Collectivités Territoriales par l’Etat qui a en charge d’assurer leur fonctionnement régulier (tutelle administrative, subventions diverses). L’enjeu est de parvenir à rapprocher au maximum les Collectivités Territoriales de l’autorité de tutelle pour un meilleur exercice de la tutelle et un meilleur accompagnement. </a:t>
            </a: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4314412" y="167423"/>
            <a:ext cx="1540806" cy="369332"/>
          </a:xfrm>
          <a:prstGeom prst="rect">
            <a:avLst/>
          </a:prstGeom>
          <a:noFill/>
        </p:spPr>
        <p:txBody>
          <a:bodyPr wrap="none" rtlCol="0">
            <a:spAutoFit/>
          </a:bodyPr>
          <a:lstStyle/>
          <a:p>
            <a:r>
              <a:rPr lang="fr-FR" b="1" dirty="0">
                <a:latin typeface="Century" pitchFamily="18" charset="0"/>
              </a:rPr>
              <a:t>OBJECTIFS</a:t>
            </a:r>
          </a:p>
        </p:txBody>
      </p:sp>
    </p:spTree>
    <p:extLst>
      <p:ext uri="{BB962C8B-B14F-4D97-AF65-F5344CB8AC3E}">
        <p14:creationId xmlns:p14="http://schemas.microsoft.com/office/powerpoint/2010/main" val="471694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61217" y="689527"/>
            <a:ext cx="10452651" cy="5890843"/>
          </a:xfrm>
          <a:prstGeom prst="rect">
            <a:avLst/>
          </a:prstGeom>
        </p:spPr>
        <p:txBody>
          <a:bodyPr wrap="square">
            <a:spAutoFit/>
          </a:bodyPr>
          <a:lstStyle/>
          <a:p>
            <a:pPr lvl="0" defTabSz="355600">
              <a:lnSpc>
                <a:spcPct val="90000"/>
              </a:lnSpc>
              <a:spcBef>
                <a:spcPct val="0"/>
              </a:spcBef>
              <a:spcAft>
                <a:spcPct val="35000"/>
              </a:spcAft>
            </a:pPr>
            <a:r>
              <a:rPr lang="fr-FR" sz="1600" b="1" dirty="0">
                <a:latin typeface="Century" pitchFamily="18" charset="0"/>
              </a:rPr>
              <a:t>1er Critère :</a:t>
            </a:r>
            <a:r>
              <a:rPr lang="fr-FR" sz="1600" dirty="0">
                <a:latin typeface="Century" pitchFamily="18" charset="0"/>
              </a:rPr>
              <a:t> Le maintien et la dynamisation des solidarités sociales (données historiques, ethniques, modes de vie, des coutumes etc.) Il est en effet important d'utiliser ces données pour élaborer un découpage territorial s'appuyant sur des entités sociales réelles et solidaires entre elles. </a:t>
            </a:r>
          </a:p>
          <a:p>
            <a:pPr lvl="0" defTabSz="355600">
              <a:lnSpc>
                <a:spcPct val="90000"/>
              </a:lnSpc>
              <a:spcBef>
                <a:spcPct val="0"/>
              </a:spcBef>
              <a:spcAft>
                <a:spcPct val="35000"/>
              </a:spcAft>
            </a:pPr>
            <a:r>
              <a:rPr lang="fr-FR" sz="1600" b="1" dirty="0">
                <a:latin typeface="Century" pitchFamily="18" charset="0"/>
              </a:rPr>
              <a:t>2ème Critère : </a:t>
            </a:r>
            <a:r>
              <a:rPr lang="fr-FR" sz="1600" dirty="0">
                <a:latin typeface="Century" pitchFamily="18" charset="0"/>
              </a:rPr>
              <a:t>La viabilité économique de chaque territoire érigé en entité administrative. Ce critère est essentiellement caractérisé par : • l’existence d'une ville ou d’un village qui joue le rôle de centre d'échanges pour l'ensemble de l’entité ; • l’existence pour chaque entité d’une assiette fiscale suffisamment significative pour assumer ses dépenses de fonctionnement et d'investissement (le poids démographique joue ici un rôle déterminant) ; • les conditions de transport et d’accessibilité favorables ; • la multiplicité des secteurs de productions et de services </a:t>
            </a:r>
          </a:p>
          <a:p>
            <a:pPr lvl="0" defTabSz="355600">
              <a:lnSpc>
                <a:spcPct val="90000"/>
              </a:lnSpc>
              <a:spcBef>
                <a:spcPct val="0"/>
              </a:spcBef>
              <a:spcAft>
                <a:spcPct val="35000"/>
              </a:spcAft>
            </a:pPr>
            <a:r>
              <a:rPr lang="fr-FR" sz="1600" b="1" dirty="0">
                <a:latin typeface="Century" pitchFamily="18" charset="0"/>
              </a:rPr>
              <a:t>3ème Critère </a:t>
            </a:r>
            <a:r>
              <a:rPr lang="fr-FR" sz="1600" dirty="0">
                <a:latin typeface="Century" pitchFamily="18" charset="0"/>
              </a:rPr>
              <a:t>: La logique géographique et spatiale (nécessité de tenir compte des distances et de la continuité géographique pour procéder à un découpage administratif) ; Le découpage régional dans un pays aussi vaste que le Mali (même si l'on considère les régions sahariennes comme des cas spécifiques), nécessite de tenir compte des distances pour procéder à un découpage régional fonctionnel. Il est ainsi souhaitable d'éviter des distances supérieures à 70-100 km du chef-lieu. Il convient de faire une distinction entre les régions désertiques du nord (Tombouctou, Gao, Kidal), où les distances moyennes peuvent varier entre 200 et 230 Km et les régions du sud où le rayon moyen entre le chef-lieu et les zones les plus éloignées peuvent varier entre 60 et 90 Km. Par ailleurs, la continuité géographique est une condition essentielle de la bonne gestion administrative d'un territoire. Chaque région doit alors être constituée "d'un seul tenant". </a:t>
            </a:r>
          </a:p>
          <a:p>
            <a:pPr lvl="0" defTabSz="355600">
              <a:lnSpc>
                <a:spcPct val="90000"/>
              </a:lnSpc>
              <a:spcBef>
                <a:spcPct val="0"/>
              </a:spcBef>
              <a:spcAft>
                <a:spcPct val="35000"/>
              </a:spcAft>
            </a:pPr>
            <a:r>
              <a:rPr lang="fr-FR" sz="1600" b="1" dirty="0">
                <a:latin typeface="Century" pitchFamily="18" charset="0"/>
              </a:rPr>
              <a:t>4ème Critère </a:t>
            </a:r>
            <a:r>
              <a:rPr lang="fr-FR" sz="1600" dirty="0">
                <a:latin typeface="Century" pitchFamily="18" charset="0"/>
              </a:rPr>
              <a:t>: La prise en compte du découpage administratif existant. A l’instar de ce qui se pratique dans de nombreux pays, ce découpage est conçu dans un but d'encadrement politique, administratif et fiscal des populations par les pouvoirs publics. 8 Le découpage administratif actuel est basé sur 8 régions, un District, 49 Cercles et 285 arrondissements; s'il assure avec plus au moins d'efficacité l’encadrement de la population, il ne permet plus de soutenir efficacement la vie économique et l’accompagnement de la décentralisation. La proposition de découpage a tenu compte autant que faire se peut des limites actuelles de certaines circonscriptions.</a:t>
            </a:r>
            <a:endParaRPr lang="en-US" sz="1600" dirty="0">
              <a:solidFill>
                <a:sysClr val="windowText" lastClr="000000">
                  <a:hueOff val="0"/>
                  <a:satOff val="0"/>
                  <a:lumOff val="0"/>
                  <a:alphaOff val="0"/>
                </a:sysClr>
              </a:solidFill>
              <a:latin typeface="Century" pitchFamily="18" charset="0"/>
            </a:endParaRPr>
          </a:p>
        </p:txBody>
      </p:sp>
      <p:sp>
        <p:nvSpPr>
          <p:cNvPr id="2" name="ZoneTexte 1"/>
          <p:cNvSpPr txBox="1"/>
          <p:nvPr/>
        </p:nvSpPr>
        <p:spPr>
          <a:xfrm>
            <a:off x="4314412" y="167423"/>
            <a:ext cx="1412566" cy="369332"/>
          </a:xfrm>
          <a:prstGeom prst="rect">
            <a:avLst/>
          </a:prstGeom>
          <a:noFill/>
        </p:spPr>
        <p:txBody>
          <a:bodyPr wrap="none" rtlCol="0">
            <a:spAutoFit/>
          </a:bodyPr>
          <a:lstStyle/>
          <a:p>
            <a:r>
              <a:rPr lang="fr-FR" b="1" dirty="0">
                <a:latin typeface="Century" pitchFamily="18" charset="0"/>
              </a:rPr>
              <a:t>CRITERES</a:t>
            </a: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93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476778" y="3129700"/>
            <a:ext cx="8534400" cy="523875"/>
          </a:xfrm>
          <a:prstGeom prst="rect">
            <a:avLst/>
          </a:prstGeom>
          <a:noFill/>
          <a:ln w="9525" algn="ctr">
            <a:noFill/>
            <a:miter lim="800000"/>
            <a:headEnd/>
            <a:tailEnd/>
          </a:ln>
          <a:effectLst/>
        </p:spPr>
        <p:txBody>
          <a:bodyPr lIns="92075" tIns="46038" rIns="92075" bIns="46038">
            <a:spAutoFit/>
          </a:bodyPr>
          <a:lstStyle/>
          <a:p>
            <a:pPr algn="ctr" eaLnBrk="1" hangingPunct="1">
              <a:defRPr/>
            </a:pPr>
            <a:r>
              <a:rPr lang="en-US" sz="2800" b="1" dirty="0">
                <a:solidFill>
                  <a:srgbClr val="800000"/>
                </a:solidFill>
                <a:effectLst>
                  <a:outerShdw blurRad="38100" dist="38100" dir="2700000" algn="tl">
                    <a:srgbClr val="000000"/>
                  </a:outerShdw>
                </a:effectLst>
                <a:latin typeface="+mj-lt"/>
              </a:rPr>
              <a:t>REORGANISATION ADMINISTRATIVE ET TERRITORIALE ACTUELLE</a:t>
            </a:r>
          </a:p>
        </p:txBody>
      </p:sp>
    </p:spTree>
    <p:extLst>
      <p:ext uri="{BB962C8B-B14F-4D97-AF65-F5344CB8AC3E}">
        <p14:creationId xmlns:p14="http://schemas.microsoft.com/office/powerpoint/2010/main" val="783372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1476778" y="3129700"/>
            <a:ext cx="8534400" cy="523875"/>
          </a:xfrm>
          <a:prstGeom prst="rect">
            <a:avLst/>
          </a:prstGeom>
          <a:noFill/>
          <a:ln w="9525" algn="ctr">
            <a:noFill/>
            <a:miter lim="800000"/>
            <a:headEnd/>
            <a:tailEnd/>
          </a:ln>
          <a:effectLst/>
        </p:spPr>
        <p:txBody>
          <a:bodyPr lIns="92075" tIns="46038" rIns="92075" bIns="46038">
            <a:spAutoFit/>
          </a:bodyPr>
          <a:lstStyle/>
          <a:p>
            <a:pPr algn="ctr" eaLnBrk="1" hangingPunct="1">
              <a:defRPr/>
            </a:pPr>
            <a:r>
              <a:rPr lang="en-US" sz="2800" b="1" dirty="0">
                <a:solidFill>
                  <a:srgbClr val="800000"/>
                </a:solidFill>
                <a:effectLst>
                  <a:outerShdw blurRad="38100" dist="38100" dir="2700000" algn="tl">
                    <a:srgbClr val="000000"/>
                  </a:outerShdw>
                </a:effectLst>
                <a:latin typeface="+mj-lt"/>
              </a:rPr>
              <a:t>METHODOLOGIE</a:t>
            </a:r>
          </a:p>
        </p:txBody>
      </p:sp>
    </p:spTree>
    <p:extLst>
      <p:ext uri="{BB962C8B-B14F-4D97-AF65-F5344CB8AC3E}">
        <p14:creationId xmlns:p14="http://schemas.microsoft.com/office/powerpoint/2010/main" val="199041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61217" y="1140292"/>
            <a:ext cx="10452651" cy="4912114"/>
          </a:xfrm>
          <a:prstGeom prst="rect">
            <a:avLst/>
          </a:prstGeom>
        </p:spPr>
        <p:txBody>
          <a:bodyPr wrap="square">
            <a:spAutoFit/>
          </a:bodyPr>
          <a:lstStyle/>
          <a:p>
            <a:pPr lvl="0" defTabSz="355600">
              <a:lnSpc>
                <a:spcPct val="90000"/>
              </a:lnSpc>
              <a:spcBef>
                <a:spcPct val="0"/>
              </a:spcBef>
              <a:spcAft>
                <a:spcPct val="35000"/>
              </a:spcAft>
            </a:pPr>
            <a:r>
              <a:rPr lang="en-US" sz="2000" b="1" dirty="0">
                <a:solidFill>
                  <a:sysClr val="windowText" lastClr="000000">
                    <a:hueOff val="0"/>
                    <a:satOff val="0"/>
                    <a:lumOff val="0"/>
                    <a:alphaOff val="0"/>
                  </a:sysClr>
                </a:solidFill>
                <a:latin typeface="Century Gothic" panose="020B0502020202020204"/>
              </a:rPr>
              <a:t>La </a:t>
            </a:r>
            <a:r>
              <a:rPr lang="en-US" sz="2000" b="1" dirty="0" err="1">
                <a:solidFill>
                  <a:sysClr val="windowText" lastClr="000000">
                    <a:hueOff val="0"/>
                    <a:satOff val="0"/>
                    <a:lumOff val="0"/>
                    <a:alphaOff val="0"/>
                  </a:sysClr>
                </a:solidFill>
                <a:latin typeface="Century Gothic" panose="020B0502020202020204"/>
              </a:rPr>
              <a:t>loi</a:t>
            </a:r>
            <a:r>
              <a:rPr lang="en-US" sz="2000" b="1" dirty="0">
                <a:solidFill>
                  <a:sysClr val="windowText" lastClr="000000">
                    <a:hueOff val="0"/>
                    <a:satOff val="0"/>
                    <a:lumOff val="0"/>
                    <a:alphaOff val="0"/>
                  </a:sysClr>
                </a:solidFill>
                <a:latin typeface="Century Gothic" panose="020B0502020202020204"/>
              </a:rPr>
              <a:t> portant création des circonscriptions administratives du Mali, la loi </a:t>
            </a:r>
            <a:r>
              <a:rPr lang="en-US" sz="2000" b="1" dirty="0" err="1">
                <a:solidFill>
                  <a:sysClr val="windowText" lastClr="000000">
                    <a:hueOff val="0"/>
                    <a:satOff val="0"/>
                    <a:lumOff val="0"/>
                    <a:alphaOff val="0"/>
                  </a:sysClr>
                </a:solidFill>
                <a:latin typeface="Century Gothic" panose="020B0502020202020204"/>
              </a:rPr>
              <a:t>portant</a:t>
            </a:r>
            <a:r>
              <a:rPr lang="en-US" sz="2000" b="1" dirty="0">
                <a:solidFill>
                  <a:sysClr val="windowText" lastClr="000000">
                    <a:hueOff val="0"/>
                    <a:satOff val="0"/>
                    <a:lumOff val="0"/>
                    <a:alphaOff val="0"/>
                  </a:sysClr>
                </a:solidFill>
                <a:latin typeface="Century Gothic" panose="020B0502020202020204"/>
              </a:rPr>
              <a:t> </a:t>
            </a:r>
            <a:r>
              <a:rPr lang="en-US" sz="2000" b="1" dirty="0" err="1">
                <a:solidFill>
                  <a:sysClr val="windowText" lastClr="000000">
                    <a:hueOff val="0"/>
                    <a:satOff val="0"/>
                    <a:lumOff val="0"/>
                    <a:alphaOff val="0"/>
                  </a:sysClr>
                </a:solidFill>
                <a:latin typeface="Century Gothic" panose="020B0502020202020204"/>
              </a:rPr>
              <a:t>création</a:t>
            </a:r>
            <a:r>
              <a:rPr lang="en-US" sz="2000" b="1" dirty="0">
                <a:solidFill>
                  <a:sysClr val="windowText" lastClr="000000">
                    <a:hueOff val="0"/>
                    <a:satOff val="0"/>
                    <a:lumOff val="0"/>
                    <a:alphaOff val="0"/>
                  </a:sysClr>
                </a:solidFill>
                <a:latin typeface="Century Gothic" panose="020B0502020202020204"/>
              </a:rPr>
              <a:t> des collectivités  territoriales du Mali et la </a:t>
            </a:r>
            <a:r>
              <a:rPr lang="en-US" sz="2000" b="1" dirty="0" err="1">
                <a:solidFill>
                  <a:sysClr val="windowText" lastClr="000000">
                    <a:hueOff val="0"/>
                    <a:satOff val="0"/>
                    <a:lumOff val="0"/>
                    <a:alphaOff val="0"/>
                  </a:sysClr>
                </a:solidFill>
                <a:latin typeface="Century Gothic" panose="020B0502020202020204"/>
              </a:rPr>
              <a:t>loi</a:t>
            </a:r>
            <a:r>
              <a:rPr lang="en-US" sz="2000" b="1" dirty="0">
                <a:solidFill>
                  <a:sysClr val="windowText" lastClr="000000">
                    <a:hueOff val="0"/>
                    <a:satOff val="0"/>
                    <a:lumOff val="0"/>
                    <a:alphaOff val="0"/>
                  </a:sysClr>
                </a:solidFill>
                <a:latin typeface="Century Gothic" panose="020B0502020202020204"/>
              </a:rPr>
              <a:t> </a:t>
            </a:r>
            <a:r>
              <a:rPr lang="en-US" sz="2000" b="1" dirty="0" err="1">
                <a:solidFill>
                  <a:sysClr val="windowText" lastClr="000000">
                    <a:hueOff val="0"/>
                    <a:satOff val="0"/>
                    <a:lumOff val="0"/>
                    <a:alphaOff val="0"/>
                  </a:sysClr>
                </a:solidFill>
                <a:latin typeface="Century Gothic" panose="020B0502020202020204"/>
              </a:rPr>
              <a:t>portant</a:t>
            </a:r>
            <a:r>
              <a:rPr lang="en-US" sz="2000" b="1" dirty="0">
                <a:solidFill>
                  <a:sysClr val="windowText" lastClr="000000">
                    <a:hueOff val="0"/>
                    <a:satOff val="0"/>
                    <a:lumOff val="0"/>
                    <a:alphaOff val="0"/>
                  </a:sysClr>
                </a:solidFill>
                <a:latin typeface="Century Gothic" panose="020B0502020202020204"/>
              </a:rPr>
              <a:t> </a:t>
            </a:r>
            <a:r>
              <a:rPr lang="en-US" sz="2000" b="1" dirty="0" err="1">
                <a:solidFill>
                  <a:sysClr val="windowText" lastClr="000000">
                    <a:hueOff val="0"/>
                    <a:satOff val="0"/>
                    <a:lumOff val="0"/>
                    <a:alphaOff val="0"/>
                  </a:sysClr>
                </a:solidFill>
                <a:latin typeface="Century Gothic" panose="020B0502020202020204"/>
              </a:rPr>
              <a:t>création</a:t>
            </a:r>
            <a:r>
              <a:rPr lang="en-US" sz="2000" b="1" dirty="0">
                <a:solidFill>
                  <a:sysClr val="windowText" lastClr="000000">
                    <a:hueOff val="0"/>
                    <a:satOff val="0"/>
                    <a:lumOff val="0"/>
                    <a:alphaOff val="0"/>
                  </a:sysClr>
                </a:solidFill>
                <a:latin typeface="Century Gothic" panose="020B0502020202020204"/>
              </a:rPr>
              <a:t> du </a:t>
            </a:r>
            <a:r>
              <a:rPr lang="en-US" sz="2000" b="1" dirty="0" err="1">
                <a:solidFill>
                  <a:sysClr val="windowText" lastClr="000000">
                    <a:hueOff val="0"/>
                    <a:satOff val="0"/>
                    <a:lumOff val="0"/>
                    <a:alphaOff val="0"/>
                  </a:sysClr>
                </a:solidFill>
                <a:latin typeface="Century Gothic" panose="020B0502020202020204"/>
              </a:rPr>
              <a:t>statut</a:t>
            </a:r>
            <a:r>
              <a:rPr lang="en-US" sz="2000" b="1" dirty="0">
                <a:solidFill>
                  <a:sysClr val="windowText" lastClr="000000">
                    <a:hueOff val="0"/>
                    <a:satOff val="0"/>
                    <a:lumOff val="0"/>
                    <a:alphaOff val="0"/>
                  </a:sysClr>
                </a:solidFill>
                <a:latin typeface="Century Gothic" panose="020B0502020202020204"/>
              </a:rPr>
              <a:t> </a:t>
            </a:r>
            <a:r>
              <a:rPr lang="en-US" sz="2000" b="1" dirty="0" err="1">
                <a:solidFill>
                  <a:sysClr val="windowText" lastClr="000000">
                    <a:hueOff val="0"/>
                    <a:satOff val="0"/>
                    <a:lumOff val="0"/>
                    <a:alphaOff val="0"/>
                  </a:sysClr>
                </a:solidFill>
                <a:latin typeface="Century Gothic" panose="020B0502020202020204"/>
              </a:rPr>
              <a:t>particulier</a:t>
            </a:r>
            <a:r>
              <a:rPr lang="en-US" sz="2000" b="1" dirty="0">
                <a:solidFill>
                  <a:sysClr val="windowText" lastClr="000000">
                    <a:hueOff val="0"/>
                    <a:satOff val="0"/>
                    <a:lumOff val="0"/>
                    <a:alphaOff val="0"/>
                  </a:sysClr>
                </a:solidFill>
                <a:latin typeface="Century Gothic" panose="020B0502020202020204"/>
              </a:rPr>
              <a:t> du district de Bamako </a:t>
            </a:r>
            <a:r>
              <a:rPr lang="en-US" sz="2000" b="1" dirty="0" err="1">
                <a:solidFill>
                  <a:sysClr val="windowText" lastClr="000000">
                    <a:hueOff val="0"/>
                    <a:satOff val="0"/>
                    <a:lumOff val="0"/>
                    <a:alphaOff val="0"/>
                  </a:sysClr>
                </a:solidFill>
                <a:latin typeface="Century Gothic" panose="020B0502020202020204"/>
              </a:rPr>
              <a:t>ont</a:t>
            </a:r>
            <a:r>
              <a:rPr lang="en-US" sz="2000" b="1" dirty="0">
                <a:solidFill>
                  <a:sysClr val="windowText" lastClr="000000">
                    <a:hueOff val="0"/>
                    <a:satOff val="0"/>
                    <a:lumOff val="0"/>
                    <a:alphaOff val="0"/>
                  </a:sysClr>
                </a:solidFill>
                <a:latin typeface="Century Gothic" panose="020B0502020202020204"/>
              </a:rPr>
              <a:t> été validées par le Conseil National de Transition (CNT) et </a:t>
            </a:r>
            <a:r>
              <a:rPr lang="en-US" sz="2000" b="1" dirty="0" err="1">
                <a:solidFill>
                  <a:sysClr val="windowText" lastClr="000000">
                    <a:hueOff val="0"/>
                    <a:satOff val="0"/>
                    <a:lumOff val="0"/>
                    <a:alphaOff val="0"/>
                  </a:sysClr>
                </a:solidFill>
                <a:latin typeface="Century Gothic" panose="020B0502020202020204"/>
              </a:rPr>
              <a:t>promulguées</a:t>
            </a:r>
            <a:r>
              <a:rPr lang="en-US" sz="2000" b="1" dirty="0">
                <a:solidFill>
                  <a:sysClr val="windowText" lastClr="000000">
                    <a:hueOff val="0"/>
                    <a:satOff val="0"/>
                    <a:lumOff val="0"/>
                    <a:alphaOff val="0"/>
                  </a:sysClr>
                </a:solidFill>
                <a:latin typeface="Century Gothic" panose="020B0502020202020204"/>
              </a:rPr>
              <a:t> par le President de la </a:t>
            </a:r>
            <a:r>
              <a:rPr lang="en-US" sz="2000" b="1" dirty="0" err="1">
                <a:solidFill>
                  <a:sysClr val="windowText" lastClr="000000">
                    <a:hueOff val="0"/>
                    <a:satOff val="0"/>
                    <a:lumOff val="0"/>
                    <a:alphaOff val="0"/>
                  </a:sysClr>
                </a:solidFill>
                <a:latin typeface="Century Gothic" panose="020B0502020202020204"/>
              </a:rPr>
              <a:t>Republique</a:t>
            </a:r>
            <a:r>
              <a:rPr lang="en-US" sz="2000" b="1" dirty="0">
                <a:solidFill>
                  <a:sysClr val="windowText" lastClr="000000">
                    <a:hueOff val="0"/>
                    <a:satOff val="0"/>
                    <a:lumOff val="0"/>
                    <a:alphaOff val="0"/>
                  </a:sysClr>
                </a:solidFill>
                <a:latin typeface="Century Gothic" panose="020B0502020202020204"/>
              </a:rPr>
              <a:t>.</a:t>
            </a:r>
          </a:p>
          <a:p>
            <a:pPr lvl="0" defTabSz="355600">
              <a:lnSpc>
                <a:spcPct val="90000"/>
              </a:lnSpc>
              <a:spcBef>
                <a:spcPct val="0"/>
              </a:spcBef>
              <a:spcAft>
                <a:spcPct val="35000"/>
              </a:spcAft>
            </a:pPr>
            <a:r>
              <a:rPr lang="en-US" sz="2000" b="1" dirty="0">
                <a:solidFill>
                  <a:sysClr val="windowText" lastClr="000000">
                    <a:hueOff val="0"/>
                    <a:satOff val="0"/>
                    <a:lumOff val="0"/>
                    <a:alphaOff val="0"/>
                  </a:sysClr>
                </a:solidFill>
                <a:latin typeface="Century Gothic" panose="020B0502020202020204"/>
              </a:rPr>
              <a:t>Le Mali compte aujourd’hui:</a:t>
            </a:r>
          </a:p>
          <a:p>
            <a:pPr marL="285750" lvl="0" indent="-285750" defTabSz="355600">
              <a:lnSpc>
                <a:spcPct val="90000"/>
              </a:lnSpc>
              <a:spcBef>
                <a:spcPct val="0"/>
              </a:spcBef>
              <a:spcAft>
                <a:spcPct val="35000"/>
              </a:spcAft>
              <a:buFont typeface="Wingdings" pitchFamily="2" charset="2"/>
              <a:buChar char="Ø"/>
            </a:pPr>
            <a:r>
              <a:rPr lang="en-US" sz="2000" b="1" dirty="0">
                <a:solidFill>
                  <a:sysClr val="windowText" lastClr="000000">
                    <a:hueOff val="0"/>
                    <a:satOff val="0"/>
                    <a:lumOff val="0"/>
                    <a:alphaOff val="0"/>
                  </a:sysClr>
                </a:solidFill>
                <a:latin typeface="Century Gothic" panose="020B0502020202020204"/>
              </a:rPr>
              <a:t>Dix-</a:t>
            </a:r>
            <a:r>
              <a:rPr lang="en-US" sz="2000" b="1" dirty="0" err="1">
                <a:solidFill>
                  <a:sysClr val="windowText" lastClr="000000">
                    <a:hueOff val="0"/>
                    <a:satOff val="0"/>
                    <a:lumOff val="0"/>
                    <a:alphaOff val="0"/>
                  </a:sysClr>
                </a:solidFill>
                <a:latin typeface="Century Gothic" panose="020B0502020202020204"/>
              </a:rPr>
              <a:t>neuf</a:t>
            </a:r>
            <a:r>
              <a:rPr lang="en-US" sz="2000" b="1" dirty="0">
                <a:solidFill>
                  <a:sysClr val="windowText" lastClr="000000">
                    <a:hueOff val="0"/>
                    <a:satOff val="0"/>
                    <a:lumOff val="0"/>
                    <a:alphaOff val="0"/>
                  </a:sysClr>
                </a:solidFill>
                <a:latin typeface="Century Gothic" panose="020B0502020202020204"/>
              </a:rPr>
              <a:t> (19) regions et le district de Bamako</a:t>
            </a:r>
          </a:p>
          <a:p>
            <a:pPr marL="285750" lvl="0" indent="-285750" defTabSz="355600">
              <a:lnSpc>
                <a:spcPct val="90000"/>
              </a:lnSpc>
              <a:spcBef>
                <a:spcPct val="0"/>
              </a:spcBef>
              <a:spcAft>
                <a:spcPct val="35000"/>
              </a:spcAft>
              <a:buFont typeface="Wingdings" pitchFamily="2" charset="2"/>
              <a:buChar char="Ø"/>
            </a:pPr>
            <a:r>
              <a:rPr lang="en-US" sz="2000" b="1" dirty="0">
                <a:solidFill>
                  <a:sysClr val="windowText" lastClr="000000">
                    <a:hueOff val="0"/>
                    <a:satOff val="0"/>
                    <a:lumOff val="0"/>
                    <a:alphaOff val="0"/>
                  </a:sysClr>
                </a:solidFill>
                <a:latin typeface="Century Gothic" panose="020B0502020202020204"/>
              </a:rPr>
              <a:t>Cent cinquante six (156) cercles</a:t>
            </a:r>
          </a:p>
          <a:p>
            <a:pPr marL="285750" lvl="0" indent="-285750" defTabSz="355600">
              <a:lnSpc>
                <a:spcPct val="90000"/>
              </a:lnSpc>
              <a:spcBef>
                <a:spcPct val="0"/>
              </a:spcBef>
              <a:spcAft>
                <a:spcPct val="35000"/>
              </a:spcAft>
              <a:buFont typeface="Wingdings" pitchFamily="2" charset="2"/>
              <a:buChar char="Ø"/>
            </a:pPr>
            <a:r>
              <a:rPr lang="en-US" sz="2000" b="1" dirty="0">
                <a:solidFill>
                  <a:sysClr val="windowText" lastClr="000000">
                    <a:hueOff val="0"/>
                    <a:satOff val="0"/>
                    <a:lumOff val="0"/>
                    <a:alphaOff val="0"/>
                  </a:sysClr>
                </a:solidFill>
                <a:latin typeface="Century Gothic" panose="020B0502020202020204"/>
              </a:rPr>
              <a:t>Quatre cent soixante six (466) arrondissements</a:t>
            </a:r>
          </a:p>
          <a:p>
            <a:pPr marL="285750" lvl="0" indent="-285750" defTabSz="355600">
              <a:lnSpc>
                <a:spcPct val="90000"/>
              </a:lnSpc>
              <a:spcBef>
                <a:spcPct val="0"/>
              </a:spcBef>
              <a:spcAft>
                <a:spcPct val="35000"/>
              </a:spcAft>
              <a:buFont typeface="Wingdings" pitchFamily="2" charset="2"/>
              <a:buChar char="Ø"/>
            </a:pPr>
            <a:r>
              <a:rPr lang="en-US" sz="2000" b="1" dirty="0">
                <a:solidFill>
                  <a:sysClr val="windowText" lastClr="000000">
                    <a:hueOff val="0"/>
                    <a:satOff val="0"/>
                    <a:lumOff val="0"/>
                    <a:alphaOff val="0"/>
                  </a:sysClr>
                </a:solidFill>
                <a:latin typeface="Century Gothic" panose="020B0502020202020204"/>
              </a:rPr>
              <a:t>Huit cent dix neuf (815) communes et</a:t>
            </a:r>
          </a:p>
          <a:p>
            <a:pPr marL="285750" lvl="0" indent="-285750" defTabSz="355600">
              <a:lnSpc>
                <a:spcPct val="90000"/>
              </a:lnSpc>
              <a:spcBef>
                <a:spcPct val="0"/>
              </a:spcBef>
              <a:spcAft>
                <a:spcPct val="35000"/>
              </a:spcAft>
              <a:buFont typeface="Wingdings" pitchFamily="2" charset="2"/>
              <a:buChar char="Ø"/>
            </a:pPr>
            <a:r>
              <a:rPr lang="en-US" sz="2000" b="1" dirty="0">
                <a:solidFill>
                  <a:sysClr val="windowText" lastClr="000000">
                    <a:hueOff val="0"/>
                    <a:satOff val="0"/>
                    <a:lumOff val="0"/>
                    <a:alphaOff val="0"/>
                  </a:sysClr>
                </a:solidFill>
                <a:latin typeface="Century Gothic" panose="020B0502020202020204"/>
              </a:rPr>
              <a:t>Douze mille sept cent douze (12712) villages, fractions, quartiers</a:t>
            </a:r>
          </a:p>
          <a:p>
            <a:pPr lvl="0" defTabSz="355600">
              <a:lnSpc>
                <a:spcPct val="90000"/>
              </a:lnSpc>
              <a:spcBef>
                <a:spcPct val="0"/>
              </a:spcBef>
              <a:spcAft>
                <a:spcPct val="35000"/>
              </a:spcAft>
            </a:pPr>
            <a:endParaRPr lang="en-US" sz="2000" b="1" dirty="0">
              <a:solidFill>
                <a:sysClr val="windowText" lastClr="000000">
                  <a:hueOff val="0"/>
                  <a:satOff val="0"/>
                  <a:lumOff val="0"/>
                  <a:alphaOff val="0"/>
                </a:sysClr>
              </a:solidFill>
              <a:latin typeface="Century Gothic" panose="020B0502020202020204"/>
            </a:endParaRPr>
          </a:p>
          <a:p>
            <a:pPr lvl="0" defTabSz="355600">
              <a:lnSpc>
                <a:spcPct val="90000"/>
              </a:lnSpc>
              <a:spcBef>
                <a:spcPct val="0"/>
              </a:spcBef>
              <a:spcAft>
                <a:spcPct val="35000"/>
              </a:spcAft>
            </a:pPr>
            <a:r>
              <a:rPr lang="en-US" sz="2000" b="1" dirty="0">
                <a:solidFill>
                  <a:sysClr val="windowText" lastClr="000000">
                    <a:hueOff val="0"/>
                    <a:satOff val="0"/>
                    <a:lumOff val="0"/>
                    <a:alphaOff val="0"/>
                  </a:sysClr>
                </a:solidFill>
                <a:latin typeface="Century Gothic" panose="020B0502020202020204"/>
              </a:rPr>
              <a:t>La particularité par rapport à l’ancien decoupage est que les communes sont directement rattachées aux regions.</a:t>
            </a:r>
          </a:p>
          <a:p>
            <a:pPr lvl="0" defTabSz="355600">
              <a:lnSpc>
                <a:spcPct val="90000"/>
              </a:lnSpc>
              <a:spcBef>
                <a:spcPct val="0"/>
              </a:spcBef>
              <a:spcAft>
                <a:spcPct val="35000"/>
              </a:spcAft>
            </a:pPr>
            <a:endParaRPr lang="en-US" dirty="0">
              <a:solidFill>
                <a:sysClr val="windowText" lastClr="000000">
                  <a:hueOff val="0"/>
                  <a:satOff val="0"/>
                  <a:lumOff val="0"/>
                  <a:alphaOff val="0"/>
                </a:sysClr>
              </a:solidFill>
              <a:latin typeface="Century Gothic" panose="020B0502020202020204"/>
            </a:endParaRPr>
          </a:p>
        </p:txBody>
      </p:sp>
      <p:sp>
        <p:nvSpPr>
          <p:cNvPr id="2" name="ZoneTexte 1"/>
          <p:cNvSpPr txBox="1"/>
          <p:nvPr/>
        </p:nvSpPr>
        <p:spPr>
          <a:xfrm>
            <a:off x="5383369" y="386366"/>
            <a:ext cx="1074333" cy="523220"/>
          </a:xfrm>
          <a:prstGeom prst="rect">
            <a:avLst/>
          </a:prstGeom>
          <a:noFill/>
        </p:spPr>
        <p:txBody>
          <a:bodyPr wrap="none" rtlCol="0">
            <a:spAutoFit/>
          </a:bodyPr>
          <a:lstStyle/>
          <a:p>
            <a:r>
              <a:rPr lang="fr-FR" sz="2800" b="1" dirty="0">
                <a:latin typeface="Century" pitchFamily="18" charset="0"/>
              </a:rPr>
              <a:t>LOIS</a:t>
            </a: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711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7BCD9-F453-477E-825F-D6DEBE2BC01B}"/>
              </a:ext>
            </a:extLst>
          </p:cNvPr>
          <p:cNvSpPr>
            <a:spLocks noGrp="1"/>
          </p:cNvSpPr>
          <p:nvPr>
            <p:ph type="title"/>
          </p:nvPr>
        </p:nvSpPr>
        <p:spPr>
          <a:xfrm>
            <a:off x="4899823" y="138791"/>
            <a:ext cx="3341846" cy="836568"/>
          </a:xfrm>
        </p:spPr>
        <p:txBody>
          <a:bodyPr>
            <a:normAutofit/>
          </a:bodyPr>
          <a:lstStyle/>
          <a:p>
            <a:r>
              <a:rPr lang="en-US" dirty="0"/>
              <a:t>METHODOLOGIE</a:t>
            </a:r>
            <a:endParaRPr lang="en-GB" dirty="0"/>
          </a:p>
        </p:txBody>
      </p:sp>
      <p:sp>
        <p:nvSpPr>
          <p:cNvPr id="56" name="Rectangle 55"/>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7" name="Group 62"/>
          <p:cNvGrpSpPr/>
          <p:nvPr/>
        </p:nvGrpSpPr>
        <p:grpSpPr>
          <a:xfrm>
            <a:off x="124342" y="1491903"/>
            <a:ext cx="1599609" cy="2811958"/>
            <a:chOff x="69414" y="2282233"/>
            <a:chExt cx="1599609" cy="2811958"/>
          </a:xfrm>
        </p:grpSpPr>
        <p:sp>
          <p:nvSpPr>
            <p:cNvPr id="58" name="Freeform 51"/>
            <p:cNvSpPr/>
            <p:nvPr/>
          </p:nvSpPr>
          <p:spPr>
            <a:xfrm>
              <a:off x="69414" y="2282233"/>
              <a:ext cx="1599609" cy="79980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rgbClr val="4472C4">
                <a:hueOff val="0"/>
                <a:satOff val="0"/>
                <a:lumOff val="0"/>
                <a:alphaOff val="0"/>
              </a:srgbClr>
            </a:solidFill>
            <a:ln w="190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7240" tIns="52635" rIns="67240" bIns="52635" numCol="1" spcCol="1270" anchor="ctr" anchorCtr="0">
              <a:noAutofit/>
            </a:bodyPr>
            <a:lstStyle/>
            <a:p>
              <a:pPr lvl="0" algn="ctr" defTabSz="1022350">
                <a:lnSpc>
                  <a:spcPct val="90000"/>
                </a:lnSpc>
                <a:spcBef>
                  <a:spcPct val="0"/>
                </a:spcBef>
                <a:spcAft>
                  <a:spcPct val="35000"/>
                </a:spcAft>
              </a:pPr>
              <a:r>
                <a:rPr lang="en-GB" b="1" dirty="0">
                  <a:ln/>
                  <a:solidFill>
                    <a:sysClr val="window" lastClr="FFFFFF"/>
                  </a:solidFill>
                  <a:latin typeface="Century Gothic" panose="020B0502020202020204"/>
                </a:rPr>
                <a:t>Données basiques</a:t>
              </a:r>
              <a:endParaRPr lang="en-US" kern="1200" dirty="0">
                <a:solidFill>
                  <a:sysClr val="window" lastClr="FFFFFF"/>
                </a:solidFill>
                <a:latin typeface="Century Gothic" panose="020B0502020202020204"/>
              </a:endParaRPr>
            </a:p>
          </p:txBody>
        </p:sp>
        <p:sp>
          <p:nvSpPr>
            <p:cNvPr id="59" name="Freeform 52"/>
            <p:cNvSpPr/>
            <p:nvPr/>
          </p:nvSpPr>
          <p:spPr>
            <a:xfrm>
              <a:off x="229375" y="3082038"/>
              <a:ext cx="159960" cy="599853"/>
            </a:xfrm>
            <a:custGeom>
              <a:avLst/>
              <a:gdLst/>
              <a:ahLst/>
              <a:cxnLst/>
              <a:rect l="0" t="0" r="0" b="0"/>
              <a:pathLst>
                <a:path>
                  <a:moveTo>
                    <a:pt x="0" y="0"/>
                  </a:moveTo>
                  <a:lnTo>
                    <a:pt x="0" y="599853"/>
                  </a:lnTo>
                  <a:lnTo>
                    <a:pt x="159960" y="599853"/>
                  </a:lnTo>
                </a:path>
              </a:pathLst>
            </a:custGeom>
            <a:noFill/>
            <a:ln w="19050" cap="flat" cmpd="sng" algn="ctr">
              <a:solidFill>
                <a:srgbClr val="70AD47">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60" name="Freeform 53"/>
            <p:cNvSpPr/>
            <p:nvPr/>
          </p:nvSpPr>
          <p:spPr>
            <a:xfrm>
              <a:off x="389336" y="4294387"/>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4472C4">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8665" tIns="33585" rIns="38665" bIns="33585" numCol="1" spcCol="1270" anchor="ctr" anchorCtr="0">
              <a:noAutofit/>
            </a:bodyPr>
            <a:lstStyle/>
            <a:p>
              <a:pPr lvl="0" algn="ctr" defTabSz="355600" rtl="0">
                <a:lnSpc>
                  <a:spcPct val="90000"/>
                </a:lnSpc>
                <a:spcBef>
                  <a:spcPct val="0"/>
                </a:spcBef>
                <a:spcAft>
                  <a:spcPct val="35000"/>
                </a:spcAft>
              </a:pPr>
              <a:r>
                <a:rPr lang="en-US" sz="1100" kern="1200" dirty="0">
                  <a:solidFill>
                    <a:sysClr val="windowText" lastClr="000000">
                      <a:hueOff val="0"/>
                      <a:satOff val="0"/>
                      <a:lumOff val="0"/>
                      <a:alphaOff val="0"/>
                    </a:sysClr>
                  </a:solidFill>
                  <a:latin typeface="Century Gothic" panose="020B0502020202020204"/>
                  <a:ea typeface="+mn-ea"/>
                  <a:cs typeface="+mn-cs"/>
                </a:rPr>
                <a:t>Codes des </a:t>
              </a:r>
              <a:r>
                <a:rPr lang="en-US" sz="1100" kern="1200" dirty="0" err="1">
                  <a:solidFill>
                    <a:sysClr val="windowText" lastClr="000000">
                      <a:hueOff val="0"/>
                      <a:satOff val="0"/>
                      <a:lumOff val="0"/>
                      <a:alphaOff val="0"/>
                    </a:sysClr>
                  </a:solidFill>
                  <a:latin typeface="Century Gothic" panose="020B0502020202020204"/>
                  <a:ea typeface="+mn-ea"/>
                  <a:cs typeface="+mn-cs"/>
                </a:rPr>
                <a:t>Localités</a:t>
              </a:r>
              <a:r>
                <a:rPr lang="en-US" sz="1100" kern="1200" dirty="0">
                  <a:solidFill>
                    <a:sysClr val="windowText" lastClr="000000">
                      <a:hueOff val="0"/>
                      <a:satOff val="0"/>
                      <a:lumOff val="0"/>
                      <a:alphaOff val="0"/>
                    </a:sysClr>
                  </a:solidFill>
                  <a:latin typeface="Century Gothic" panose="020B0502020202020204"/>
                  <a:ea typeface="+mn-ea"/>
                  <a:cs typeface="+mn-cs"/>
                </a:rPr>
                <a:t>, Fractions et Quartiers du Mali</a:t>
              </a:r>
            </a:p>
          </p:txBody>
        </p:sp>
        <p:sp>
          <p:nvSpPr>
            <p:cNvPr id="61" name="Freeform 54"/>
            <p:cNvSpPr/>
            <p:nvPr/>
          </p:nvSpPr>
          <p:spPr>
            <a:xfrm>
              <a:off x="229375" y="3082038"/>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70AD47">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grpSp>
      <p:grpSp>
        <p:nvGrpSpPr>
          <p:cNvPr id="63" name="Group 63"/>
          <p:cNvGrpSpPr/>
          <p:nvPr/>
        </p:nvGrpSpPr>
        <p:grpSpPr>
          <a:xfrm>
            <a:off x="2628581" y="2796447"/>
            <a:ext cx="1599609" cy="2799316"/>
            <a:chOff x="2068926" y="2282233"/>
            <a:chExt cx="1599609" cy="2799316"/>
          </a:xfrm>
        </p:grpSpPr>
        <p:sp>
          <p:nvSpPr>
            <p:cNvPr id="64" name="Freeform 56"/>
            <p:cNvSpPr/>
            <p:nvPr/>
          </p:nvSpPr>
          <p:spPr>
            <a:xfrm>
              <a:off x="2068926" y="2282233"/>
              <a:ext cx="1599609" cy="79980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rgbClr val="4472C4">
                <a:hueOff val="-7353344"/>
                <a:satOff val="-10228"/>
                <a:lumOff val="-3922"/>
                <a:alphaOff val="0"/>
              </a:srgbClr>
            </a:solidFill>
            <a:ln w="19050" cap="flat" cmpd="sng" algn="ctr">
              <a:solidFill>
                <a:srgbClr val="0070C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7240" tIns="52635" rIns="67240" bIns="52635" numCol="1" spcCol="1270" anchor="ctr" anchorCtr="0">
              <a:noAutofit/>
            </a:bodyPr>
            <a:lstStyle/>
            <a:p>
              <a:pPr lvl="0" algn="ctr" defTabSz="1022350">
                <a:lnSpc>
                  <a:spcPct val="90000"/>
                </a:lnSpc>
                <a:spcBef>
                  <a:spcPct val="0"/>
                </a:spcBef>
                <a:spcAft>
                  <a:spcPct val="35000"/>
                </a:spcAft>
              </a:pPr>
              <a:r>
                <a:rPr lang="en-US" b="1" dirty="0">
                  <a:solidFill>
                    <a:sysClr val="window" lastClr="FFFFFF"/>
                  </a:solidFill>
                  <a:latin typeface="Century Gothic" panose="020B0502020202020204"/>
                </a:rPr>
                <a:t>Nouveau decoupage</a:t>
              </a:r>
              <a:endParaRPr lang="en-US" kern="1200" dirty="0">
                <a:solidFill>
                  <a:sysClr val="window" lastClr="FFFFFF"/>
                </a:solidFill>
                <a:latin typeface="Century Gothic" panose="020B0502020202020204"/>
              </a:endParaRPr>
            </a:p>
          </p:txBody>
        </p:sp>
        <p:sp>
          <p:nvSpPr>
            <p:cNvPr id="65" name="Freeform 57"/>
            <p:cNvSpPr/>
            <p:nvPr/>
          </p:nvSpPr>
          <p:spPr>
            <a:xfrm>
              <a:off x="2228887" y="3082038"/>
              <a:ext cx="159960" cy="599853"/>
            </a:xfrm>
            <a:custGeom>
              <a:avLst/>
              <a:gdLst/>
              <a:ahLst/>
              <a:cxnLst/>
              <a:rect l="0" t="0" r="0" b="0"/>
              <a:pathLst>
                <a:path>
                  <a:moveTo>
                    <a:pt x="0" y="0"/>
                  </a:moveTo>
                  <a:lnTo>
                    <a:pt x="0" y="599853"/>
                  </a:lnTo>
                  <a:lnTo>
                    <a:pt x="159960" y="599853"/>
                  </a:lnTo>
                </a:path>
              </a:pathLst>
            </a:custGeom>
            <a:noFill/>
            <a:ln w="19050" cap="flat" cmpd="sng" algn="ctr">
              <a:solidFill>
                <a:srgbClr val="70AD47">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66" name="Freeform 58"/>
            <p:cNvSpPr/>
            <p:nvPr/>
          </p:nvSpPr>
          <p:spPr>
            <a:xfrm>
              <a:off x="2388848" y="3281989"/>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8665" tIns="33585" rIns="38665" bIns="33585" numCol="1" spcCol="1270" anchor="ctr" anchorCtr="0">
              <a:noAutofit/>
            </a:bodyPr>
            <a:lstStyle/>
            <a:p>
              <a:pPr lvl="0" algn="ctr" defTabSz="355600" rtl="0">
                <a:lnSpc>
                  <a:spcPct val="90000"/>
                </a:lnSpc>
                <a:spcBef>
                  <a:spcPct val="0"/>
                </a:spcBef>
                <a:spcAft>
                  <a:spcPct val="35000"/>
                </a:spcAft>
              </a:pPr>
              <a:r>
                <a:rPr kumimoji="0" lang="en-US" sz="11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Administratif</a:t>
              </a:r>
              <a:endParaRPr lang="en-US" sz="1100" kern="1200" dirty="0">
                <a:solidFill>
                  <a:sysClr val="windowText" lastClr="000000">
                    <a:hueOff val="0"/>
                    <a:satOff val="0"/>
                    <a:lumOff val="0"/>
                    <a:alphaOff val="0"/>
                  </a:sysClr>
                </a:solidFill>
                <a:latin typeface="Century Gothic" panose="020B0502020202020204"/>
                <a:ea typeface="+mn-ea"/>
                <a:cs typeface="+mn-cs"/>
              </a:endParaRPr>
            </a:p>
          </p:txBody>
        </p:sp>
        <p:sp>
          <p:nvSpPr>
            <p:cNvPr id="67" name="Freeform 59"/>
            <p:cNvSpPr/>
            <p:nvPr/>
          </p:nvSpPr>
          <p:spPr>
            <a:xfrm>
              <a:off x="2228887" y="3082038"/>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70AD47">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68" name="Freeform 60"/>
            <p:cNvSpPr/>
            <p:nvPr/>
          </p:nvSpPr>
          <p:spPr>
            <a:xfrm>
              <a:off x="2388848" y="4281745"/>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C000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8665" tIns="33585" rIns="38665" bIns="33585" numCol="1" spcCol="1270" anchor="ctr" anchorCtr="0">
              <a:noAutofit/>
            </a:bodyPr>
            <a:lstStyle/>
            <a:p>
              <a:pPr lvl="0" algn="ctr" defTabSz="355600" rtl="0">
                <a:lnSpc>
                  <a:spcPct val="90000"/>
                </a:lnSpc>
                <a:spcBef>
                  <a:spcPct val="0"/>
                </a:spcBef>
                <a:spcAft>
                  <a:spcPct val="35000"/>
                </a:spcAft>
              </a:pPr>
              <a:r>
                <a:rPr kumimoji="0" lang="en-US" sz="11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Collectivités</a:t>
              </a:r>
              <a:endParaRPr lang="en-US" sz="1100" kern="1200" dirty="0">
                <a:solidFill>
                  <a:sysClr val="windowText" lastClr="000000">
                    <a:hueOff val="0"/>
                    <a:satOff val="0"/>
                    <a:lumOff val="0"/>
                    <a:alphaOff val="0"/>
                  </a:sysClr>
                </a:solidFill>
                <a:latin typeface="Century Gothic" panose="020B0502020202020204"/>
                <a:ea typeface="+mn-ea"/>
                <a:cs typeface="+mn-cs"/>
              </a:endParaRPr>
            </a:p>
          </p:txBody>
        </p:sp>
      </p:grpSp>
      <p:grpSp>
        <p:nvGrpSpPr>
          <p:cNvPr id="69" name="Group 64"/>
          <p:cNvGrpSpPr/>
          <p:nvPr/>
        </p:nvGrpSpPr>
        <p:grpSpPr>
          <a:xfrm rot="5400000">
            <a:off x="5815572" y="4186335"/>
            <a:ext cx="1599609" cy="2799316"/>
            <a:chOff x="3836785" y="2250282"/>
            <a:chExt cx="1599609" cy="2799316"/>
          </a:xfrm>
        </p:grpSpPr>
        <p:sp>
          <p:nvSpPr>
            <p:cNvPr id="70" name="Freeform 40"/>
            <p:cNvSpPr/>
            <p:nvPr/>
          </p:nvSpPr>
          <p:spPr>
            <a:xfrm>
              <a:off x="3836785" y="2250282"/>
              <a:ext cx="1599609" cy="79980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rgbClr val="ED7D31">
                <a:hueOff val="0"/>
                <a:satOff val="0"/>
                <a:lumOff val="0"/>
                <a:alphaOff val="0"/>
              </a:srgbClr>
            </a:solidFill>
            <a:ln w="19050" cap="flat" cmpd="sng" algn="ctr">
              <a:solidFill>
                <a:srgbClr val="C000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815" tIns="71685" rIns="95815" bIns="71685" numCol="1" spcCol="1270" anchor="ctr" anchorCtr="0">
              <a:noAutofit/>
            </a:bodyPr>
            <a:lstStyle/>
            <a:p>
              <a:pPr lvl="0" algn="ctr" defTabSz="1689100">
                <a:lnSpc>
                  <a:spcPct val="90000"/>
                </a:lnSpc>
                <a:spcBef>
                  <a:spcPct val="0"/>
                </a:spcBef>
                <a:spcAft>
                  <a:spcPct val="35000"/>
                </a:spcAft>
              </a:pPr>
              <a:r>
                <a:rPr kumimoji="0" lang="en-GB" b="1" u="none" strike="noStrike" kern="1200" cap="none" normalizeH="0" baseline="0" dirty="0">
                  <a:ln>
                    <a:noFill/>
                  </a:ln>
                  <a:solidFill>
                    <a:sysClr val="window" lastClr="FFFFFF"/>
                  </a:solidFill>
                  <a:effectLst/>
                  <a:latin typeface="Century Gothic" panose="020B0502020202020204"/>
                  <a:ea typeface="+mn-ea"/>
                  <a:cs typeface="+mn-cs"/>
                </a:rPr>
                <a:t>Communes (815)</a:t>
              </a:r>
              <a:endParaRPr lang="en-US" kern="1200" dirty="0">
                <a:solidFill>
                  <a:sysClr val="window" lastClr="FFFFFF"/>
                </a:solidFill>
                <a:latin typeface="Century Gothic" panose="020B0502020202020204"/>
                <a:ea typeface="+mn-ea"/>
                <a:cs typeface="+mn-cs"/>
              </a:endParaRPr>
            </a:p>
          </p:txBody>
        </p:sp>
        <p:sp>
          <p:nvSpPr>
            <p:cNvPr id="71" name="Freeform 41"/>
            <p:cNvSpPr/>
            <p:nvPr/>
          </p:nvSpPr>
          <p:spPr>
            <a:xfrm>
              <a:off x="3996746" y="3050087"/>
              <a:ext cx="159960" cy="599853"/>
            </a:xfrm>
            <a:custGeom>
              <a:avLst/>
              <a:gdLst/>
              <a:ahLst/>
              <a:cxnLst/>
              <a:rect l="0" t="0" r="0" b="0"/>
              <a:pathLst>
                <a:path>
                  <a:moveTo>
                    <a:pt x="0" y="0"/>
                  </a:moveTo>
                  <a:lnTo>
                    <a:pt x="0" y="599853"/>
                  </a:lnTo>
                  <a:lnTo>
                    <a:pt x="159960" y="599853"/>
                  </a:lnTo>
                </a:path>
              </a:pathLst>
            </a:custGeom>
            <a:noFill/>
            <a:ln w="19050" cap="flat" cmpd="sng" algn="ctr">
              <a:solidFill>
                <a:srgbClr val="ED7D31">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72" name="Freeform 42"/>
            <p:cNvSpPr/>
            <p:nvPr/>
          </p:nvSpPr>
          <p:spPr>
            <a:xfrm>
              <a:off x="4156707" y="3250038"/>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C000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6760" tIns="32315" rIns="36760" bIns="32315" numCol="1" spcCol="1270" anchor="ctr" anchorCtr="0">
              <a:noAutofit/>
            </a:bodyPr>
            <a:lstStyle/>
            <a:p>
              <a:pPr lvl="0" algn="ctr" defTabSz="311150">
                <a:lnSpc>
                  <a:spcPct val="90000"/>
                </a:lnSpc>
                <a:spcBef>
                  <a:spcPct val="0"/>
                </a:spcBef>
                <a:spcAft>
                  <a:spcPct val="35000"/>
                </a:spcAft>
              </a:pPr>
              <a:r>
                <a:rPr lang="en-US" sz="1200" kern="1200" dirty="0">
                  <a:solidFill>
                    <a:sysClr val="windowText" lastClr="000000">
                      <a:hueOff val="0"/>
                      <a:satOff val="0"/>
                      <a:lumOff val="0"/>
                      <a:alphaOff val="0"/>
                    </a:sysClr>
                  </a:solidFill>
                  <a:latin typeface="Century Gothic" panose="020B0502020202020204"/>
                  <a:ea typeface="+mn-ea"/>
                  <a:cs typeface="+mn-cs"/>
                </a:rPr>
                <a:t>Chef lieu</a:t>
              </a:r>
            </a:p>
          </p:txBody>
        </p:sp>
        <p:sp>
          <p:nvSpPr>
            <p:cNvPr id="73" name="Freeform 43"/>
            <p:cNvSpPr/>
            <p:nvPr/>
          </p:nvSpPr>
          <p:spPr>
            <a:xfrm>
              <a:off x="3996746" y="3050087"/>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C000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74" name="Freeform 44"/>
            <p:cNvSpPr/>
            <p:nvPr/>
          </p:nvSpPr>
          <p:spPr>
            <a:xfrm>
              <a:off x="4156707" y="4249794"/>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C000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6760" tIns="32315" rIns="36760" bIns="32315" numCol="1" spcCol="1270" anchor="ctr" anchorCtr="0">
              <a:noAutofit/>
            </a:bodyPr>
            <a:lstStyle/>
            <a:p>
              <a:pPr lvl="0" algn="ctr" defTabSz="311150">
                <a:lnSpc>
                  <a:spcPct val="90000"/>
                </a:lnSpc>
                <a:spcBef>
                  <a:spcPct val="0"/>
                </a:spcBef>
                <a:spcAft>
                  <a:spcPct val="35000"/>
                </a:spcAft>
              </a:pPr>
              <a:r>
                <a:rPr kumimoji="0" lang="en-US" sz="11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Villages, Fractions et Quartiers</a:t>
              </a:r>
              <a:endParaRPr lang="en-US" sz="1100" kern="1200" dirty="0">
                <a:solidFill>
                  <a:sysClr val="windowText" lastClr="000000">
                    <a:hueOff val="0"/>
                    <a:satOff val="0"/>
                    <a:lumOff val="0"/>
                    <a:alphaOff val="0"/>
                  </a:sysClr>
                </a:solidFill>
                <a:latin typeface="Century Gothic" panose="020B0502020202020204"/>
                <a:ea typeface="+mn-ea"/>
                <a:cs typeface="+mn-cs"/>
              </a:endParaRPr>
            </a:p>
          </p:txBody>
        </p:sp>
      </p:grpSp>
      <p:grpSp>
        <p:nvGrpSpPr>
          <p:cNvPr id="75" name="Group 65"/>
          <p:cNvGrpSpPr/>
          <p:nvPr/>
        </p:nvGrpSpPr>
        <p:grpSpPr>
          <a:xfrm>
            <a:off x="5479075" y="1260255"/>
            <a:ext cx="1599609" cy="2799316"/>
            <a:chOff x="5836297" y="2250282"/>
            <a:chExt cx="1599609" cy="2799316"/>
          </a:xfrm>
        </p:grpSpPr>
        <p:sp>
          <p:nvSpPr>
            <p:cNvPr id="76" name="Freeform 45"/>
            <p:cNvSpPr/>
            <p:nvPr/>
          </p:nvSpPr>
          <p:spPr>
            <a:xfrm>
              <a:off x="5836297" y="2250282"/>
              <a:ext cx="1599609" cy="79980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rgbClr val="A5A5A5">
                <a:hueOff val="0"/>
                <a:satOff val="0"/>
                <a:lumOff val="0"/>
                <a:alphaOff val="0"/>
              </a:srgb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815" tIns="71685" rIns="95815" bIns="71685" numCol="1" spcCol="1270" anchor="ctr" anchorCtr="0">
              <a:noAutofit/>
            </a:bodyPr>
            <a:lstStyle/>
            <a:p>
              <a:pPr lvl="0" algn="ctr" defTabSz="1689100">
                <a:lnSpc>
                  <a:spcPct val="90000"/>
                </a:lnSpc>
                <a:spcBef>
                  <a:spcPct val="0"/>
                </a:spcBef>
                <a:spcAft>
                  <a:spcPct val="35000"/>
                </a:spcAft>
              </a:pPr>
              <a:r>
                <a:rPr lang="en-US" b="1" kern="1200" dirty="0">
                  <a:solidFill>
                    <a:sysClr val="window" lastClr="FFFFFF"/>
                  </a:solidFill>
                  <a:latin typeface="Century Gothic" panose="020B0502020202020204"/>
                  <a:ea typeface="+mn-ea"/>
                  <a:cs typeface="+mn-cs"/>
                </a:rPr>
                <a:t>Arrondissements (466)</a:t>
              </a:r>
            </a:p>
          </p:txBody>
        </p:sp>
        <p:sp>
          <p:nvSpPr>
            <p:cNvPr id="77" name="Freeform 46"/>
            <p:cNvSpPr/>
            <p:nvPr/>
          </p:nvSpPr>
          <p:spPr>
            <a:xfrm>
              <a:off x="5996258" y="3050087"/>
              <a:ext cx="159960" cy="599853"/>
            </a:xfrm>
            <a:custGeom>
              <a:avLst/>
              <a:gdLst/>
              <a:ahLst/>
              <a:cxnLst/>
              <a:rect l="0" t="0" r="0" b="0"/>
              <a:pathLst>
                <a:path>
                  <a:moveTo>
                    <a:pt x="0" y="0"/>
                  </a:moveTo>
                  <a:lnTo>
                    <a:pt x="0" y="599853"/>
                  </a:lnTo>
                  <a:lnTo>
                    <a:pt x="159960" y="599853"/>
                  </a:lnTo>
                </a:path>
              </a:pathLst>
            </a:custGeom>
            <a:noFill/>
            <a:ln w="19050" cap="flat" cmpd="sng" algn="ctr">
              <a:solidFill>
                <a:srgbClr val="FF99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78" name="Freeform 47"/>
            <p:cNvSpPr/>
            <p:nvPr/>
          </p:nvSpPr>
          <p:spPr>
            <a:xfrm>
              <a:off x="6156219" y="3250038"/>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6760" tIns="32315" rIns="36760" bIns="32315" numCol="1" spcCol="1270" anchor="ctr" anchorCtr="0">
              <a:noAutofit/>
            </a:bodyPr>
            <a:lstStyle/>
            <a:p>
              <a:pPr lvl="0" algn="ctr" defTabSz="311150" rtl="0">
                <a:lnSpc>
                  <a:spcPct val="90000"/>
                </a:lnSpc>
                <a:spcBef>
                  <a:spcPct val="0"/>
                </a:spcBef>
                <a:spcAft>
                  <a:spcPct val="35000"/>
                </a:spcAft>
              </a:pPr>
              <a:r>
                <a:rPr kumimoji="0" lang="en-US" sz="11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Chef lieu</a:t>
              </a:r>
              <a:endParaRPr lang="en-US" sz="1100" kern="1200" dirty="0">
                <a:solidFill>
                  <a:sysClr val="windowText" lastClr="000000">
                    <a:hueOff val="0"/>
                    <a:satOff val="0"/>
                    <a:lumOff val="0"/>
                    <a:alphaOff val="0"/>
                  </a:sysClr>
                </a:solidFill>
                <a:latin typeface="Century Gothic" panose="020B0502020202020204"/>
                <a:ea typeface="+mn-ea"/>
                <a:cs typeface="+mn-cs"/>
              </a:endParaRPr>
            </a:p>
          </p:txBody>
        </p:sp>
        <p:sp>
          <p:nvSpPr>
            <p:cNvPr id="79" name="Freeform 48"/>
            <p:cNvSpPr/>
            <p:nvPr/>
          </p:nvSpPr>
          <p:spPr>
            <a:xfrm>
              <a:off x="5996258" y="3050087"/>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FF99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80" name="Freeform 49"/>
            <p:cNvSpPr/>
            <p:nvPr/>
          </p:nvSpPr>
          <p:spPr>
            <a:xfrm>
              <a:off x="6156219" y="4249794"/>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6760" tIns="32315" rIns="36760" bIns="32315" numCol="1" spcCol="1270" anchor="ctr" anchorCtr="0">
              <a:noAutofit/>
            </a:bodyPr>
            <a:lstStyle/>
            <a:p>
              <a:pPr lvl="0" algn="ctr" defTabSz="311150">
                <a:lnSpc>
                  <a:spcPct val="90000"/>
                </a:lnSpc>
                <a:spcBef>
                  <a:spcPct val="0"/>
                </a:spcBef>
                <a:spcAft>
                  <a:spcPct val="35000"/>
                </a:spcAft>
              </a:pPr>
              <a:r>
                <a:rPr kumimoji="0" lang="en-US" sz="11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Villages Fractions et quartiers</a:t>
              </a:r>
              <a:endParaRPr lang="en-US" sz="1100" kern="1200" dirty="0">
                <a:solidFill>
                  <a:sysClr val="windowText" lastClr="000000">
                    <a:hueOff val="0"/>
                    <a:satOff val="0"/>
                    <a:lumOff val="0"/>
                    <a:alphaOff val="0"/>
                  </a:sysClr>
                </a:solidFill>
                <a:latin typeface="Century Gothic" panose="020B0502020202020204"/>
                <a:ea typeface="+mn-ea"/>
                <a:cs typeface="+mn-cs"/>
              </a:endParaRPr>
            </a:p>
          </p:txBody>
        </p:sp>
      </p:grpSp>
      <p:grpSp>
        <p:nvGrpSpPr>
          <p:cNvPr id="81" name="Group 66"/>
          <p:cNvGrpSpPr/>
          <p:nvPr/>
        </p:nvGrpSpPr>
        <p:grpSpPr>
          <a:xfrm>
            <a:off x="7812626" y="1223679"/>
            <a:ext cx="1599609" cy="2799316"/>
            <a:chOff x="7654598" y="2282233"/>
            <a:chExt cx="1599609" cy="2799316"/>
          </a:xfrm>
        </p:grpSpPr>
        <p:sp>
          <p:nvSpPr>
            <p:cNvPr id="82" name="Freeform 29"/>
            <p:cNvSpPr/>
            <p:nvPr/>
          </p:nvSpPr>
          <p:spPr>
            <a:xfrm>
              <a:off x="7654598" y="2282233"/>
              <a:ext cx="1599609" cy="79980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rgbClr val="FFC000">
                <a:hueOff val="0"/>
                <a:satOff val="0"/>
                <a:lumOff val="0"/>
                <a:alphaOff val="0"/>
              </a:srgb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7240" tIns="52635" rIns="67240" bIns="52635" numCol="1" spcCol="1270" anchor="ctr" anchorCtr="0">
              <a:noAutofit/>
            </a:bodyPr>
            <a:lstStyle/>
            <a:p>
              <a:pPr lvl="0" algn="ctr" defTabSz="1022350">
                <a:lnSpc>
                  <a:spcPct val="90000"/>
                </a:lnSpc>
                <a:spcBef>
                  <a:spcPct val="0"/>
                </a:spcBef>
                <a:spcAft>
                  <a:spcPct val="35000"/>
                </a:spcAft>
              </a:pPr>
              <a:r>
                <a:rPr kumimoji="0" lang="en-US" b="1" u="none" strike="noStrike" kern="1200" cap="none" normalizeH="0" baseline="0" dirty="0">
                  <a:ln>
                    <a:noFill/>
                  </a:ln>
                  <a:solidFill>
                    <a:sysClr val="window" lastClr="FFFFFF"/>
                  </a:solidFill>
                  <a:effectLst/>
                  <a:latin typeface="Century Gothic" panose="020B0502020202020204"/>
                  <a:ea typeface="+mn-ea"/>
                  <a:cs typeface="+mn-cs"/>
                </a:rPr>
                <a:t>Cercles (156)</a:t>
              </a:r>
              <a:endParaRPr lang="en-US" kern="1200" dirty="0">
                <a:solidFill>
                  <a:sysClr val="window" lastClr="FFFFFF"/>
                </a:solidFill>
                <a:latin typeface="Century Gothic" panose="020B0502020202020204"/>
                <a:ea typeface="+mn-ea"/>
                <a:cs typeface="+mn-cs"/>
              </a:endParaRPr>
            </a:p>
          </p:txBody>
        </p:sp>
        <p:sp>
          <p:nvSpPr>
            <p:cNvPr id="83" name="Freeform 30"/>
            <p:cNvSpPr/>
            <p:nvPr/>
          </p:nvSpPr>
          <p:spPr>
            <a:xfrm>
              <a:off x="7814559" y="3082038"/>
              <a:ext cx="159960" cy="599853"/>
            </a:xfrm>
            <a:custGeom>
              <a:avLst/>
              <a:gdLst/>
              <a:ahLst/>
              <a:cxnLst/>
              <a:rect l="0" t="0" r="0" b="0"/>
              <a:pathLst>
                <a:path>
                  <a:moveTo>
                    <a:pt x="0" y="0"/>
                  </a:moveTo>
                  <a:lnTo>
                    <a:pt x="0" y="599853"/>
                  </a:lnTo>
                  <a:lnTo>
                    <a:pt x="159960" y="599853"/>
                  </a:lnTo>
                </a:path>
              </a:pathLst>
            </a:custGeom>
            <a:noFill/>
            <a:ln w="19050" cap="flat" cmpd="sng" algn="ctr">
              <a:solidFill>
                <a:srgbClr val="FF99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84" name="Freeform 31"/>
            <p:cNvSpPr/>
            <p:nvPr/>
          </p:nvSpPr>
          <p:spPr>
            <a:xfrm>
              <a:off x="7974520" y="3281989"/>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6285" tIns="38665" rIns="46285" bIns="38665" numCol="1" spcCol="1270" anchor="ctr" anchorCtr="0">
              <a:noAutofit/>
            </a:bodyPr>
            <a:lstStyle/>
            <a:p>
              <a:pPr lvl="0" algn="ctr" defTabSz="533400" rtl="0">
                <a:lnSpc>
                  <a:spcPct val="90000"/>
                </a:lnSpc>
                <a:spcBef>
                  <a:spcPct val="0"/>
                </a:spcBef>
                <a:spcAft>
                  <a:spcPct val="35000"/>
                </a:spcAft>
              </a:pPr>
              <a:r>
                <a:rPr lang="en-US" sz="1200" dirty="0">
                  <a:solidFill>
                    <a:sysClr val="windowText" lastClr="000000">
                      <a:hueOff val="0"/>
                      <a:satOff val="0"/>
                      <a:lumOff val="0"/>
                      <a:alphaOff val="0"/>
                    </a:sysClr>
                  </a:solidFill>
                  <a:latin typeface="Century Gothic" panose="020B0502020202020204"/>
                </a:rPr>
                <a:t>Chef lieu</a:t>
              </a:r>
              <a:endParaRPr lang="en-US" sz="1200" kern="1200" dirty="0">
                <a:solidFill>
                  <a:sysClr val="windowText" lastClr="000000">
                    <a:hueOff val="0"/>
                    <a:satOff val="0"/>
                    <a:lumOff val="0"/>
                    <a:alphaOff val="0"/>
                  </a:sysClr>
                </a:solidFill>
                <a:latin typeface="Century Gothic" panose="020B0502020202020204"/>
                <a:ea typeface="+mn-ea"/>
                <a:cs typeface="+mn-cs"/>
              </a:endParaRPr>
            </a:p>
          </p:txBody>
        </p:sp>
        <p:sp>
          <p:nvSpPr>
            <p:cNvPr id="85" name="Freeform 32"/>
            <p:cNvSpPr/>
            <p:nvPr/>
          </p:nvSpPr>
          <p:spPr>
            <a:xfrm>
              <a:off x="7814559" y="3082038"/>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FF99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127" name="Freeform 33"/>
            <p:cNvSpPr/>
            <p:nvPr/>
          </p:nvSpPr>
          <p:spPr>
            <a:xfrm>
              <a:off x="7974520" y="4281745"/>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6285" tIns="38665" rIns="46285" bIns="38665" numCol="1" spcCol="1270" anchor="ctr" anchorCtr="0">
              <a:noAutofit/>
            </a:bodyPr>
            <a:lstStyle/>
            <a:p>
              <a:pPr lvl="0" algn="ctr" defTabSz="533400">
                <a:lnSpc>
                  <a:spcPct val="90000"/>
                </a:lnSpc>
                <a:spcBef>
                  <a:spcPct val="0"/>
                </a:spcBef>
                <a:spcAft>
                  <a:spcPct val="35000"/>
                </a:spcAft>
              </a:pPr>
              <a:r>
                <a:rPr kumimoji="0" lang="en-US" sz="12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Arrondissents</a:t>
              </a:r>
              <a:endParaRPr lang="en-US" sz="1200" kern="1200" dirty="0">
                <a:solidFill>
                  <a:sysClr val="windowText" lastClr="000000">
                    <a:hueOff val="0"/>
                    <a:satOff val="0"/>
                    <a:lumOff val="0"/>
                    <a:alphaOff val="0"/>
                  </a:sysClr>
                </a:solidFill>
                <a:latin typeface="Century Gothic" panose="020B0502020202020204"/>
                <a:ea typeface="+mn-ea"/>
                <a:cs typeface="+mn-cs"/>
              </a:endParaRPr>
            </a:p>
          </p:txBody>
        </p:sp>
      </p:grpSp>
      <p:grpSp>
        <p:nvGrpSpPr>
          <p:cNvPr id="128" name="Group 67"/>
          <p:cNvGrpSpPr/>
          <p:nvPr/>
        </p:nvGrpSpPr>
        <p:grpSpPr>
          <a:xfrm>
            <a:off x="10438785" y="1613823"/>
            <a:ext cx="1599609" cy="2799316"/>
            <a:chOff x="9654110" y="2282233"/>
            <a:chExt cx="1599609" cy="2799316"/>
          </a:xfrm>
        </p:grpSpPr>
        <p:sp>
          <p:nvSpPr>
            <p:cNvPr id="129" name="Freeform 34"/>
            <p:cNvSpPr/>
            <p:nvPr/>
          </p:nvSpPr>
          <p:spPr>
            <a:xfrm>
              <a:off x="9654110" y="2282233"/>
              <a:ext cx="1599609" cy="79980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rgbClr val="33CCCC"/>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7240" tIns="52635" rIns="67240" bIns="52635" numCol="1" spcCol="1270" anchor="ctr" anchorCtr="0">
              <a:noAutofit/>
            </a:bodyPr>
            <a:lstStyle/>
            <a:p>
              <a:pPr lvl="0" algn="ctr" defTabSz="1022350">
                <a:lnSpc>
                  <a:spcPct val="90000"/>
                </a:lnSpc>
                <a:spcBef>
                  <a:spcPct val="0"/>
                </a:spcBef>
                <a:spcAft>
                  <a:spcPct val="35000"/>
                </a:spcAft>
              </a:pPr>
              <a:r>
                <a:rPr kumimoji="0" lang="en-US" b="1" u="none" strike="noStrike" kern="1200" cap="none" normalizeH="0" baseline="0" dirty="0">
                  <a:ln>
                    <a:noFill/>
                  </a:ln>
                  <a:solidFill>
                    <a:sysClr val="window" lastClr="FFFFFF"/>
                  </a:solidFill>
                  <a:effectLst/>
                  <a:latin typeface="Century Gothic" panose="020B0502020202020204"/>
                  <a:ea typeface="+mn-ea"/>
                  <a:cs typeface="+mn-cs"/>
                </a:rPr>
                <a:t>Regions (19)</a:t>
              </a:r>
              <a:r>
                <a:rPr kumimoji="0" lang="en-US" sz="2300" b="1" u="none" strike="noStrike" kern="1200" cap="none" normalizeH="0" baseline="0" dirty="0">
                  <a:ln>
                    <a:noFill/>
                  </a:ln>
                  <a:solidFill>
                    <a:sysClr val="window" lastClr="FFFFFF"/>
                  </a:solidFill>
                  <a:effectLst/>
                  <a:latin typeface="Century Gothic" panose="020B0502020202020204"/>
                  <a:ea typeface="+mn-ea"/>
                  <a:cs typeface="+mn-cs"/>
                </a:rPr>
                <a:t> </a:t>
              </a:r>
              <a:endParaRPr lang="en-US" sz="2300" kern="1200" dirty="0">
                <a:solidFill>
                  <a:sysClr val="window" lastClr="FFFFFF"/>
                </a:solidFill>
                <a:latin typeface="Century Gothic" panose="020B0502020202020204"/>
                <a:ea typeface="+mn-ea"/>
                <a:cs typeface="+mn-cs"/>
              </a:endParaRPr>
            </a:p>
          </p:txBody>
        </p:sp>
        <p:sp>
          <p:nvSpPr>
            <p:cNvPr id="130" name="Freeform 35"/>
            <p:cNvSpPr/>
            <p:nvPr/>
          </p:nvSpPr>
          <p:spPr>
            <a:xfrm>
              <a:off x="9814071" y="3082038"/>
              <a:ext cx="159960" cy="599853"/>
            </a:xfrm>
            <a:custGeom>
              <a:avLst/>
              <a:gdLst/>
              <a:ahLst/>
              <a:cxnLst/>
              <a:rect l="0" t="0" r="0" b="0"/>
              <a:pathLst>
                <a:path>
                  <a:moveTo>
                    <a:pt x="0" y="0"/>
                  </a:moveTo>
                  <a:lnTo>
                    <a:pt x="0" y="599853"/>
                  </a:lnTo>
                  <a:lnTo>
                    <a:pt x="159960" y="599853"/>
                  </a:lnTo>
                </a:path>
              </a:pathLst>
            </a:custGeom>
            <a:noFill/>
            <a:ln w="19050" cap="flat" cmpd="sng" algn="ctr">
              <a:solidFill>
                <a:srgbClr val="4472C4">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131" name="Freeform 36"/>
            <p:cNvSpPr/>
            <p:nvPr/>
          </p:nvSpPr>
          <p:spPr>
            <a:xfrm>
              <a:off x="9974032" y="3281989"/>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6285" tIns="38665" rIns="46285" bIns="38665" numCol="1" spcCol="1270" anchor="ctr" anchorCtr="0">
              <a:noAutofit/>
            </a:bodyPr>
            <a:lstStyle/>
            <a:p>
              <a:pPr lvl="0" algn="ctr" defTabSz="533400" rtl="0">
                <a:lnSpc>
                  <a:spcPct val="90000"/>
                </a:lnSpc>
                <a:spcBef>
                  <a:spcPct val="0"/>
                </a:spcBef>
                <a:spcAft>
                  <a:spcPct val="35000"/>
                </a:spcAft>
              </a:pPr>
              <a:r>
                <a:rPr kumimoji="0" lang="fr-FR" sz="12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Chef lieu</a:t>
              </a:r>
              <a:endParaRPr lang="en-US" sz="1200" kern="1200" dirty="0">
                <a:solidFill>
                  <a:sysClr val="windowText" lastClr="000000">
                    <a:hueOff val="0"/>
                    <a:satOff val="0"/>
                    <a:lumOff val="0"/>
                    <a:alphaOff val="0"/>
                  </a:sysClr>
                </a:solidFill>
                <a:latin typeface="Century Gothic" panose="020B0502020202020204"/>
                <a:ea typeface="+mn-ea"/>
                <a:cs typeface="+mn-cs"/>
              </a:endParaRPr>
            </a:p>
          </p:txBody>
        </p:sp>
        <p:sp>
          <p:nvSpPr>
            <p:cNvPr id="132" name="Freeform 37"/>
            <p:cNvSpPr/>
            <p:nvPr/>
          </p:nvSpPr>
          <p:spPr>
            <a:xfrm>
              <a:off x="9814071" y="3082038"/>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FF99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133" name="Freeform 38"/>
            <p:cNvSpPr/>
            <p:nvPr/>
          </p:nvSpPr>
          <p:spPr>
            <a:xfrm>
              <a:off x="9974032" y="4281745"/>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6285" tIns="38665" rIns="46285" bIns="38665" numCol="1" spcCol="1270" anchor="ctr" anchorCtr="0">
              <a:noAutofit/>
            </a:bodyPr>
            <a:lstStyle/>
            <a:p>
              <a:pPr lvl="0" algn="ctr" defTabSz="533400" rtl="0">
                <a:lnSpc>
                  <a:spcPct val="90000"/>
                </a:lnSpc>
                <a:spcBef>
                  <a:spcPct val="0"/>
                </a:spcBef>
                <a:spcAft>
                  <a:spcPct val="35000"/>
                </a:spcAft>
              </a:pPr>
              <a:r>
                <a:rPr kumimoji="0" lang="en-US" sz="12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Cercles</a:t>
              </a:r>
              <a:endParaRPr lang="en-US" sz="1200" kern="1200" dirty="0">
                <a:solidFill>
                  <a:sysClr val="windowText" lastClr="000000">
                    <a:hueOff val="0"/>
                    <a:satOff val="0"/>
                    <a:lumOff val="0"/>
                    <a:alphaOff val="0"/>
                  </a:sysClr>
                </a:solidFill>
                <a:latin typeface="Century Gothic" panose="020B0502020202020204"/>
                <a:ea typeface="+mn-ea"/>
                <a:cs typeface="+mn-cs"/>
              </a:endParaRPr>
            </a:p>
          </p:txBody>
        </p:sp>
      </p:grpSp>
      <p:sp>
        <p:nvSpPr>
          <p:cNvPr id="51" name="Freeform 55"/>
          <p:cNvSpPr/>
          <p:nvPr/>
        </p:nvSpPr>
        <p:spPr>
          <a:xfrm>
            <a:off x="462552" y="4425696"/>
            <a:ext cx="1261399" cy="2297827"/>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8665" tIns="33585" rIns="38665" bIns="33585" numCol="1" spcCol="1270" anchor="ctr" anchorCtr="0">
            <a:noAutofit/>
          </a:bodyPr>
          <a:lstStyle/>
          <a:p>
            <a:pPr lvl="0" algn="ctr" defTabSz="355600">
              <a:lnSpc>
                <a:spcPct val="90000"/>
              </a:lnSpc>
              <a:spcBef>
                <a:spcPct val="0"/>
              </a:spcBef>
              <a:spcAft>
                <a:spcPct val="35000"/>
              </a:spcAft>
            </a:pPr>
            <a:endParaRPr kumimoji="0" lang="en-US" sz="1100" u="none" strike="noStrike" kern="1200" cap="none" normalizeH="0" baseline="0" dirty="0">
              <a:ln/>
              <a:solidFill>
                <a:sysClr val="windowText" lastClr="000000">
                  <a:hueOff val="0"/>
                  <a:satOff val="0"/>
                  <a:lumOff val="0"/>
                  <a:alphaOff val="0"/>
                </a:sysClr>
              </a:solidFill>
              <a:effectLst/>
              <a:latin typeface="Century Gothic" panose="020B0502020202020204"/>
              <a:ea typeface="+mn-ea"/>
              <a:cs typeface="+mn-cs"/>
            </a:endParaRPr>
          </a:p>
          <a:p>
            <a:pPr lvl="0" algn="ctr" defTabSz="355600">
              <a:lnSpc>
                <a:spcPct val="90000"/>
              </a:lnSpc>
              <a:spcBef>
                <a:spcPct val="0"/>
              </a:spcBef>
              <a:spcAft>
                <a:spcPct val="35000"/>
              </a:spcAft>
            </a:pPr>
            <a:r>
              <a:rPr kumimoji="0" lang="en-US" sz="1100" u="none" strike="noStrike" kern="1200" cap="none" normalizeH="0" baseline="0" dirty="0">
                <a:ln/>
                <a:solidFill>
                  <a:sysClr val="windowText" lastClr="000000">
                    <a:hueOff val="0"/>
                    <a:satOff val="0"/>
                    <a:lumOff val="0"/>
                    <a:alphaOff val="0"/>
                  </a:sysClr>
                </a:solidFill>
                <a:effectLst/>
                <a:latin typeface="Century Gothic" panose="020B0502020202020204"/>
                <a:ea typeface="+mn-ea"/>
                <a:cs typeface="+mn-cs"/>
              </a:rPr>
              <a:t>-La </a:t>
            </a:r>
            <a:r>
              <a:rPr lang="en-US" sz="1100" dirty="0" err="1">
                <a:ln/>
                <a:solidFill>
                  <a:sysClr val="windowText" lastClr="000000">
                    <a:hueOff val="0"/>
                    <a:satOff val="0"/>
                    <a:lumOff val="0"/>
                    <a:alphaOff val="0"/>
                  </a:sysClr>
                </a:solidFill>
                <a:latin typeface="Century Gothic" panose="020B0502020202020204"/>
              </a:rPr>
              <a:t>L</a:t>
            </a:r>
            <a:r>
              <a:rPr kumimoji="0" lang="en-US" sz="1100" u="none" strike="noStrike" kern="1200" cap="none" normalizeH="0" baseline="0" dirty="0" err="1">
                <a:ln/>
                <a:solidFill>
                  <a:sysClr val="windowText" lastClr="000000">
                    <a:hueOff val="0"/>
                    <a:satOff val="0"/>
                    <a:lumOff val="0"/>
                    <a:alphaOff val="0"/>
                  </a:sysClr>
                </a:solidFill>
                <a:effectLst/>
                <a:latin typeface="Century Gothic" panose="020B0502020202020204"/>
                <a:ea typeface="+mn-ea"/>
                <a:cs typeface="+mn-cs"/>
              </a:rPr>
              <a:t>oi</a:t>
            </a:r>
            <a:r>
              <a:rPr kumimoji="0" lang="en-US" sz="1100" u="none" strike="noStrike" kern="1200" cap="none" normalizeH="0" baseline="0" dirty="0">
                <a:ln/>
                <a:solidFill>
                  <a:sysClr val="windowText" lastClr="000000">
                    <a:hueOff val="0"/>
                    <a:satOff val="0"/>
                    <a:lumOff val="0"/>
                    <a:alphaOff val="0"/>
                  </a:sysClr>
                </a:solidFill>
                <a:effectLst/>
                <a:latin typeface="Century Gothic" panose="020B0502020202020204"/>
                <a:ea typeface="+mn-ea"/>
                <a:cs typeface="+mn-cs"/>
              </a:rPr>
              <a:t> des </a:t>
            </a:r>
            <a:r>
              <a:rPr kumimoji="0" lang="en-US" sz="1100" u="none" strike="noStrike" kern="1200" cap="none" normalizeH="0" baseline="0" dirty="0" err="1">
                <a:ln/>
                <a:solidFill>
                  <a:sysClr val="windowText" lastClr="000000">
                    <a:hueOff val="0"/>
                    <a:satOff val="0"/>
                    <a:lumOff val="0"/>
                    <a:alphaOff val="0"/>
                  </a:sysClr>
                </a:solidFill>
                <a:effectLst/>
                <a:latin typeface="Century Gothic" panose="020B0502020202020204"/>
                <a:ea typeface="+mn-ea"/>
                <a:cs typeface="+mn-cs"/>
              </a:rPr>
              <a:t>circonscriptions</a:t>
            </a:r>
            <a:r>
              <a:rPr kumimoji="0" lang="en-US" sz="1100" u="none" strike="noStrike" kern="1200" cap="none" normalizeH="0" baseline="0" dirty="0">
                <a:ln/>
                <a:solidFill>
                  <a:sysClr val="windowText" lastClr="000000">
                    <a:hueOff val="0"/>
                    <a:satOff val="0"/>
                    <a:lumOff val="0"/>
                    <a:alphaOff val="0"/>
                  </a:sysClr>
                </a:solidFill>
                <a:effectLst/>
                <a:latin typeface="Century Gothic" panose="020B0502020202020204"/>
                <a:ea typeface="+mn-ea"/>
                <a:cs typeface="+mn-cs"/>
              </a:rPr>
              <a:t> </a:t>
            </a:r>
            <a:r>
              <a:rPr kumimoji="0" lang="en-US" sz="1100" u="none" strike="noStrike" kern="1200" cap="none" normalizeH="0" baseline="0" dirty="0" err="1">
                <a:ln/>
                <a:solidFill>
                  <a:sysClr val="windowText" lastClr="000000">
                    <a:hueOff val="0"/>
                    <a:satOff val="0"/>
                    <a:lumOff val="0"/>
                    <a:alphaOff val="0"/>
                  </a:sysClr>
                </a:solidFill>
                <a:effectLst/>
                <a:latin typeface="Century Gothic" panose="020B0502020202020204"/>
                <a:ea typeface="+mn-ea"/>
                <a:cs typeface="+mn-cs"/>
              </a:rPr>
              <a:t>administratives</a:t>
            </a:r>
            <a:r>
              <a:rPr kumimoji="0" lang="en-US" sz="1100" u="none" strike="noStrike" kern="1200" cap="none" normalizeH="0" baseline="0" dirty="0">
                <a:ln/>
                <a:solidFill>
                  <a:sysClr val="windowText" lastClr="000000">
                    <a:hueOff val="0"/>
                    <a:satOff val="0"/>
                    <a:lumOff val="0"/>
                    <a:alphaOff val="0"/>
                  </a:sysClr>
                </a:solidFill>
                <a:effectLst/>
                <a:latin typeface="Century Gothic" panose="020B0502020202020204"/>
                <a:ea typeface="+mn-ea"/>
                <a:cs typeface="+mn-cs"/>
              </a:rPr>
              <a:t> du Mali  </a:t>
            </a:r>
          </a:p>
          <a:p>
            <a:pPr marL="171450" indent="-171450" algn="ctr" defTabSz="355600">
              <a:lnSpc>
                <a:spcPct val="90000"/>
              </a:lnSpc>
              <a:spcBef>
                <a:spcPct val="0"/>
              </a:spcBef>
              <a:spcAft>
                <a:spcPct val="35000"/>
              </a:spcAft>
              <a:buFontTx/>
              <a:buChar char="-"/>
            </a:pPr>
            <a:r>
              <a:rPr lang="en-US" sz="1100" dirty="0">
                <a:ln/>
                <a:solidFill>
                  <a:sysClr val="windowText" lastClr="000000">
                    <a:hueOff val="0"/>
                    <a:satOff val="0"/>
                    <a:lumOff val="0"/>
                    <a:alphaOff val="0"/>
                  </a:sysClr>
                </a:solidFill>
                <a:latin typeface="Century Gothic" panose="020B0502020202020204"/>
              </a:rPr>
              <a:t>La </a:t>
            </a:r>
            <a:r>
              <a:rPr lang="en-US" sz="1100" dirty="0" err="1">
                <a:ln/>
                <a:solidFill>
                  <a:sysClr val="windowText" lastClr="000000">
                    <a:hueOff val="0"/>
                    <a:satOff val="0"/>
                    <a:lumOff val="0"/>
                    <a:alphaOff val="0"/>
                  </a:sysClr>
                </a:solidFill>
                <a:latin typeface="Century Gothic" panose="020B0502020202020204"/>
              </a:rPr>
              <a:t>Loi</a:t>
            </a:r>
            <a:r>
              <a:rPr lang="en-US" sz="1100" dirty="0">
                <a:ln/>
                <a:solidFill>
                  <a:sysClr val="windowText" lastClr="000000">
                    <a:hueOff val="0"/>
                    <a:satOff val="0"/>
                    <a:lumOff val="0"/>
                    <a:alphaOff val="0"/>
                  </a:sysClr>
                </a:solidFill>
                <a:latin typeface="Century Gothic" panose="020B0502020202020204"/>
              </a:rPr>
              <a:t> des </a:t>
            </a:r>
            <a:r>
              <a:rPr lang="en-US" sz="1100" dirty="0" err="1">
                <a:ln/>
                <a:solidFill>
                  <a:sysClr val="windowText" lastClr="000000">
                    <a:hueOff val="0"/>
                    <a:satOff val="0"/>
                    <a:lumOff val="0"/>
                    <a:alphaOff val="0"/>
                  </a:sysClr>
                </a:solidFill>
                <a:latin typeface="Century Gothic" panose="020B0502020202020204"/>
              </a:rPr>
              <a:t>collectivités</a:t>
            </a:r>
            <a:r>
              <a:rPr lang="en-US" sz="1100" dirty="0">
                <a:ln/>
                <a:solidFill>
                  <a:sysClr val="windowText" lastClr="000000">
                    <a:hueOff val="0"/>
                    <a:satOff val="0"/>
                    <a:lumOff val="0"/>
                    <a:alphaOff val="0"/>
                  </a:sysClr>
                </a:solidFill>
                <a:latin typeface="Century Gothic" panose="020B0502020202020204"/>
              </a:rPr>
              <a:t> </a:t>
            </a:r>
            <a:r>
              <a:rPr lang="en-US" sz="1100" dirty="0" err="1">
                <a:ln/>
                <a:solidFill>
                  <a:sysClr val="windowText" lastClr="000000">
                    <a:hueOff val="0"/>
                    <a:satOff val="0"/>
                    <a:lumOff val="0"/>
                    <a:alphaOff val="0"/>
                  </a:sysClr>
                </a:solidFill>
                <a:latin typeface="Century Gothic" panose="020B0502020202020204"/>
              </a:rPr>
              <a:t>territoriales</a:t>
            </a:r>
            <a:r>
              <a:rPr lang="en-US" sz="1100" dirty="0">
                <a:ln/>
                <a:solidFill>
                  <a:sysClr val="windowText" lastClr="000000">
                    <a:hueOff val="0"/>
                    <a:satOff val="0"/>
                    <a:lumOff val="0"/>
                    <a:alphaOff val="0"/>
                  </a:sysClr>
                </a:solidFill>
                <a:latin typeface="Century Gothic" panose="020B0502020202020204"/>
              </a:rPr>
              <a:t> du Mali </a:t>
            </a:r>
          </a:p>
          <a:p>
            <a:pPr marL="171450" indent="-171450" algn="ctr" defTabSz="355600">
              <a:lnSpc>
                <a:spcPct val="90000"/>
              </a:lnSpc>
              <a:spcBef>
                <a:spcPct val="0"/>
              </a:spcBef>
              <a:spcAft>
                <a:spcPct val="35000"/>
              </a:spcAft>
              <a:buFontTx/>
              <a:buChar char="-"/>
            </a:pPr>
            <a:r>
              <a:rPr lang="en-US" sz="1100" dirty="0">
                <a:ln/>
                <a:solidFill>
                  <a:sysClr val="windowText" lastClr="000000">
                    <a:hueOff val="0"/>
                    <a:satOff val="0"/>
                    <a:lumOff val="0"/>
                    <a:alphaOff val="0"/>
                  </a:sysClr>
                </a:solidFill>
                <a:latin typeface="Century Gothic" panose="020B0502020202020204"/>
              </a:rPr>
              <a:t>La </a:t>
            </a:r>
            <a:r>
              <a:rPr lang="en-US" sz="1100" dirty="0" err="1">
                <a:ln/>
                <a:solidFill>
                  <a:sysClr val="windowText" lastClr="000000">
                    <a:hueOff val="0"/>
                    <a:satOff val="0"/>
                    <a:lumOff val="0"/>
                    <a:alphaOff val="0"/>
                  </a:sysClr>
                </a:solidFill>
                <a:latin typeface="Century Gothic" panose="020B0502020202020204"/>
              </a:rPr>
              <a:t>loi</a:t>
            </a:r>
            <a:r>
              <a:rPr lang="en-US" sz="1100" dirty="0">
                <a:ln/>
                <a:solidFill>
                  <a:sysClr val="windowText" lastClr="000000">
                    <a:hueOff val="0"/>
                    <a:satOff val="0"/>
                    <a:lumOff val="0"/>
                    <a:alphaOff val="0"/>
                  </a:sysClr>
                </a:solidFill>
                <a:latin typeface="Century Gothic" panose="020B0502020202020204"/>
              </a:rPr>
              <a:t>  du </a:t>
            </a:r>
            <a:r>
              <a:rPr lang="en-US" sz="1100" dirty="0" err="1">
                <a:ln/>
                <a:solidFill>
                  <a:sysClr val="windowText" lastClr="000000">
                    <a:hueOff val="0"/>
                    <a:satOff val="0"/>
                    <a:lumOff val="0"/>
                    <a:alphaOff val="0"/>
                  </a:sysClr>
                </a:solidFill>
                <a:latin typeface="Century Gothic" panose="020B0502020202020204"/>
              </a:rPr>
              <a:t>statut</a:t>
            </a:r>
            <a:r>
              <a:rPr lang="en-US" sz="1100" dirty="0">
                <a:ln/>
                <a:solidFill>
                  <a:sysClr val="windowText" lastClr="000000">
                    <a:hueOff val="0"/>
                    <a:satOff val="0"/>
                    <a:lumOff val="0"/>
                    <a:alphaOff val="0"/>
                  </a:sysClr>
                </a:solidFill>
                <a:latin typeface="Century Gothic" panose="020B0502020202020204"/>
              </a:rPr>
              <a:t> </a:t>
            </a:r>
            <a:r>
              <a:rPr lang="en-US" sz="1100" dirty="0" err="1">
                <a:ln/>
                <a:solidFill>
                  <a:sysClr val="windowText" lastClr="000000">
                    <a:hueOff val="0"/>
                    <a:satOff val="0"/>
                    <a:lumOff val="0"/>
                    <a:alphaOff val="0"/>
                  </a:sysClr>
                </a:solidFill>
                <a:latin typeface="Century Gothic" panose="020B0502020202020204"/>
              </a:rPr>
              <a:t>particulier</a:t>
            </a:r>
            <a:r>
              <a:rPr lang="en-US" sz="1100" dirty="0">
                <a:ln/>
                <a:solidFill>
                  <a:sysClr val="windowText" lastClr="000000">
                    <a:hueOff val="0"/>
                    <a:satOff val="0"/>
                    <a:lumOff val="0"/>
                    <a:alphaOff val="0"/>
                  </a:sysClr>
                </a:solidFill>
                <a:latin typeface="Century Gothic" panose="020B0502020202020204"/>
              </a:rPr>
              <a:t> du district de Bamako</a:t>
            </a:r>
            <a:endParaRPr lang="en-US" sz="1100" dirty="0">
              <a:solidFill>
                <a:sysClr val="windowText" lastClr="000000">
                  <a:hueOff val="0"/>
                  <a:satOff val="0"/>
                  <a:lumOff val="0"/>
                  <a:alphaOff val="0"/>
                </a:sysClr>
              </a:solidFill>
              <a:latin typeface="Century Gothic" panose="020B0502020202020204"/>
            </a:endParaRPr>
          </a:p>
          <a:p>
            <a:pPr lvl="0" algn="ctr" defTabSz="355600">
              <a:lnSpc>
                <a:spcPct val="90000"/>
              </a:lnSpc>
              <a:spcBef>
                <a:spcPct val="0"/>
              </a:spcBef>
              <a:spcAft>
                <a:spcPct val="35000"/>
              </a:spcAft>
            </a:pPr>
            <a:endParaRPr lang="en-US" sz="1100" kern="1200" dirty="0">
              <a:solidFill>
                <a:sysClr val="windowText" lastClr="000000">
                  <a:hueOff val="0"/>
                  <a:satOff val="0"/>
                  <a:lumOff val="0"/>
                  <a:alphaOff val="0"/>
                </a:sysClr>
              </a:solidFill>
              <a:latin typeface="Century Gothic" panose="020B0502020202020204"/>
              <a:ea typeface="+mn-ea"/>
              <a:cs typeface="+mn-cs"/>
            </a:endParaRPr>
          </a:p>
        </p:txBody>
      </p:sp>
      <p:sp>
        <p:nvSpPr>
          <p:cNvPr id="53" name="Freeform 54"/>
          <p:cNvSpPr/>
          <p:nvPr/>
        </p:nvSpPr>
        <p:spPr>
          <a:xfrm>
            <a:off x="284303" y="4577708"/>
            <a:ext cx="153864" cy="2243715"/>
          </a:xfrm>
          <a:custGeom>
            <a:avLst/>
            <a:gdLst/>
            <a:ahLst/>
            <a:cxnLst/>
            <a:rect l="0" t="0" r="0" b="0"/>
            <a:pathLst>
              <a:path>
                <a:moveTo>
                  <a:pt x="0" y="0"/>
                </a:moveTo>
                <a:lnTo>
                  <a:pt x="0" y="1599609"/>
                </a:lnTo>
                <a:lnTo>
                  <a:pt x="159960" y="1599609"/>
                </a:lnTo>
              </a:path>
            </a:pathLst>
          </a:custGeom>
          <a:noFill/>
          <a:ln w="19050" cap="flat" cmpd="sng" algn="ctr">
            <a:solidFill>
              <a:srgbClr val="70AD47">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55" name="Freeform 54"/>
          <p:cNvSpPr/>
          <p:nvPr/>
        </p:nvSpPr>
        <p:spPr>
          <a:xfrm>
            <a:off x="278207" y="3370700"/>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70AD47">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86" name="Freeform 56"/>
          <p:cNvSpPr/>
          <p:nvPr/>
        </p:nvSpPr>
        <p:spPr>
          <a:xfrm>
            <a:off x="98741" y="47150"/>
            <a:ext cx="1909513" cy="928209"/>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noFill/>
          <a:ln w="19050" cap="flat" cmpd="sng" algn="ctr">
            <a:solidFill>
              <a:srgbClr val="0070C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7240" tIns="52635" rIns="67240" bIns="52635" numCol="1" spcCol="1270" anchor="ctr" anchorCtr="0">
            <a:noAutofit/>
          </a:bodyPr>
          <a:lstStyle/>
          <a:p>
            <a:pPr lvl="0" algn="ctr" defTabSz="1022350">
              <a:lnSpc>
                <a:spcPct val="90000"/>
              </a:lnSpc>
              <a:spcBef>
                <a:spcPct val="0"/>
              </a:spcBef>
              <a:spcAft>
                <a:spcPct val="35000"/>
              </a:spcAft>
            </a:pPr>
            <a:r>
              <a:rPr lang="en-US" b="1" dirty="0">
                <a:solidFill>
                  <a:schemeClr val="tx1"/>
                </a:solidFill>
                <a:latin typeface="Century Gothic" panose="020B0502020202020204"/>
              </a:rPr>
              <a:t>Carte topographique du Mali au 200k</a:t>
            </a:r>
            <a:endParaRPr lang="en-US" kern="1200" dirty="0">
              <a:solidFill>
                <a:schemeClr val="tx1"/>
              </a:solidFill>
              <a:latin typeface="Century Gothic" panose="020B0502020202020204"/>
            </a:endParaRPr>
          </a:p>
        </p:txBody>
      </p:sp>
      <p:sp>
        <p:nvSpPr>
          <p:cNvPr id="87" name="Freeform 38"/>
          <p:cNvSpPr/>
          <p:nvPr/>
        </p:nvSpPr>
        <p:spPr>
          <a:xfrm>
            <a:off x="10752611" y="4631367"/>
            <a:ext cx="1378429" cy="108058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C000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6285" tIns="38665" rIns="46285" bIns="38665" numCol="1" spcCol="1270" anchor="ctr" anchorCtr="0">
            <a:noAutofit/>
          </a:bodyPr>
          <a:lstStyle/>
          <a:p>
            <a:pPr lvl="0" algn="ctr" defTabSz="533400" rtl="0">
              <a:lnSpc>
                <a:spcPct val="90000"/>
              </a:lnSpc>
              <a:spcBef>
                <a:spcPct val="0"/>
              </a:spcBef>
              <a:spcAft>
                <a:spcPct val="35000"/>
              </a:spcAft>
            </a:pPr>
            <a:r>
              <a:rPr kumimoji="0" lang="en-US" sz="1200" u="none" strike="noStrike" kern="1200" cap="none" normalizeH="0" baseline="0" dirty="0">
                <a:ln>
                  <a:noFill/>
                </a:ln>
                <a:solidFill>
                  <a:sysClr val="windowText" lastClr="000000">
                    <a:hueOff val="0"/>
                    <a:satOff val="0"/>
                    <a:lumOff val="0"/>
                    <a:alphaOff val="0"/>
                  </a:sysClr>
                </a:solidFill>
                <a:effectLst/>
                <a:latin typeface="Century Gothic" panose="020B0502020202020204"/>
                <a:ea typeface="+mn-ea"/>
                <a:cs typeface="+mn-cs"/>
              </a:rPr>
              <a:t>Communes urbaines</a:t>
            </a:r>
          </a:p>
          <a:p>
            <a:pPr lvl="0" algn="ctr" defTabSz="533400" rtl="0">
              <a:lnSpc>
                <a:spcPct val="90000"/>
              </a:lnSpc>
              <a:spcBef>
                <a:spcPct val="0"/>
              </a:spcBef>
              <a:spcAft>
                <a:spcPct val="35000"/>
              </a:spcAft>
            </a:pPr>
            <a:endParaRPr lang="en-US" sz="1200" dirty="0">
              <a:solidFill>
                <a:sysClr val="windowText" lastClr="000000">
                  <a:hueOff val="0"/>
                  <a:satOff val="0"/>
                  <a:lumOff val="0"/>
                  <a:alphaOff val="0"/>
                </a:sysClr>
              </a:solidFill>
              <a:latin typeface="Century Gothic" panose="020B0502020202020204"/>
            </a:endParaRPr>
          </a:p>
          <a:p>
            <a:pPr lvl="0" algn="ctr" defTabSz="533400" rtl="0">
              <a:lnSpc>
                <a:spcPct val="90000"/>
              </a:lnSpc>
              <a:spcBef>
                <a:spcPct val="0"/>
              </a:spcBef>
              <a:spcAft>
                <a:spcPct val="35000"/>
              </a:spcAft>
            </a:pPr>
            <a:r>
              <a:rPr lang="en-US" sz="1200" kern="1200" dirty="0">
                <a:solidFill>
                  <a:sysClr val="windowText" lastClr="000000">
                    <a:hueOff val="0"/>
                    <a:satOff val="0"/>
                    <a:lumOff val="0"/>
                    <a:alphaOff val="0"/>
                  </a:sysClr>
                </a:solidFill>
                <a:latin typeface="Century Gothic" panose="020B0502020202020204"/>
                <a:ea typeface="+mn-ea"/>
                <a:cs typeface="+mn-cs"/>
              </a:rPr>
              <a:t>Communes rurales</a:t>
            </a:r>
          </a:p>
        </p:txBody>
      </p:sp>
      <p:sp>
        <p:nvSpPr>
          <p:cNvPr id="88" name="Freeform 38"/>
          <p:cNvSpPr/>
          <p:nvPr/>
        </p:nvSpPr>
        <p:spPr>
          <a:xfrm>
            <a:off x="10764803" y="5923719"/>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46285" tIns="38665" rIns="46285" bIns="38665" numCol="1" spcCol="1270" anchor="ctr" anchorCtr="0">
            <a:noAutofit/>
          </a:bodyPr>
          <a:lstStyle/>
          <a:p>
            <a:pPr lvl="0" algn="ctr" defTabSz="533400" rtl="0">
              <a:lnSpc>
                <a:spcPct val="90000"/>
              </a:lnSpc>
              <a:spcBef>
                <a:spcPct val="0"/>
              </a:spcBef>
              <a:spcAft>
                <a:spcPct val="35000"/>
              </a:spcAft>
            </a:pPr>
            <a:r>
              <a:rPr lang="en-US" sz="1200" dirty="0">
                <a:solidFill>
                  <a:sysClr val="windowText" lastClr="000000">
                    <a:hueOff val="0"/>
                    <a:satOff val="0"/>
                    <a:lumOff val="0"/>
                    <a:alphaOff val="0"/>
                  </a:sysClr>
                </a:solidFill>
                <a:latin typeface="Century Gothic" panose="020B0502020202020204"/>
              </a:rPr>
              <a:t>Arrondissents</a:t>
            </a:r>
            <a:endParaRPr lang="en-US" sz="1200" kern="1200" dirty="0">
              <a:solidFill>
                <a:sysClr val="windowText" lastClr="000000">
                  <a:hueOff val="0"/>
                  <a:satOff val="0"/>
                  <a:lumOff val="0"/>
                  <a:alphaOff val="0"/>
                </a:sysClr>
              </a:solidFill>
              <a:latin typeface="Century Gothic" panose="020B0502020202020204"/>
              <a:ea typeface="+mn-ea"/>
              <a:cs typeface="+mn-cs"/>
            </a:endParaRPr>
          </a:p>
        </p:txBody>
      </p:sp>
      <p:sp>
        <p:nvSpPr>
          <p:cNvPr id="89" name="Freeform 34"/>
          <p:cNvSpPr/>
          <p:nvPr/>
        </p:nvSpPr>
        <p:spPr>
          <a:xfrm>
            <a:off x="8650471" y="5972487"/>
            <a:ext cx="1599609" cy="79980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chemeClr val="accent2">
              <a:lumMod val="60000"/>
              <a:lumOff val="40000"/>
            </a:schemeClr>
          </a:solidFill>
          <a:ln w="19050" cap="flat" cmpd="sng" algn="ctr">
            <a:solidFill>
              <a:srgbClr val="FF990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7240" tIns="52635" rIns="67240" bIns="52635" numCol="1" spcCol="1270" anchor="ctr" anchorCtr="0">
            <a:noAutofit/>
          </a:bodyPr>
          <a:lstStyle/>
          <a:p>
            <a:pPr lvl="0" algn="ctr" defTabSz="1022350">
              <a:lnSpc>
                <a:spcPct val="90000"/>
              </a:lnSpc>
              <a:spcBef>
                <a:spcPct val="0"/>
              </a:spcBef>
              <a:spcAft>
                <a:spcPct val="35000"/>
              </a:spcAft>
            </a:pPr>
            <a:r>
              <a:rPr lang="en-US" b="1" dirty="0">
                <a:solidFill>
                  <a:sysClr val="window" lastClr="FFFFFF"/>
                </a:solidFill>
                <a:latin typeface="Century Gothic" panose="020B0502020202020204"/>
              </a:rPr>
              <a:t>District de Bamako (1)</a:t>
            </a:r>
            <a:r>
              <a:rPr kumimoji="0" lang="en-US" sz="2300" b="1" u="none" strike="noStrike" kern="1200" cap="none" normalizeH="0" baseline="0" dirty="0">
                <a:ln>
                  <a:noFill/>
                </a:ln>
                <a:solidFill>
                  <a:sysClr val="window" lastClr="FFFFFF"/>
                </a:solidFill>
                <a:effectLst/>
                <a:latin typeface="Century Gothic" panose="020B0502020202020204"/>
                <a:ea typeface="+mn-ea"/>
                <a:cs typeface="+mn-cs"/>
              </a:rPr>
              <a:t> </a:t>
            </a:r>
            <a:endParaRPr lang="en-US" sz="2300" kern="1200" dirty="0">
              <a:solidFill>
                <a:sysClr val="window" lastClr="FFFFFF"/>
              </a:solidFill>
              <a:latin typeface="Century Gothic" panose="020B0502020202020204"/>
              <a:ea typeface="+mn-ea"/>
              <a:cs typeface="+mn-cs"/>
            </a:endParaRPr>
          </a:p>
        </p:txBody>
      </p:sp>
      <p:sp>
        <p:nvSpPr>
          <p:cNvPr id="90" name="Freeform 37"/>
          <p:cNvSpPr/>
          <p:nvPr/>
        </p:nvSpPr>
        <p:spPr>
          <a:xfrm>
            <a:off x="10592650" y="4784972"/>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C000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sp>
        <p:nvSpPr>
          <p:cNvPr id="91" name="Freeform 37"/>
          <p:cNvSpPr/>
          <p:nvPr/>
        </p:nvSpPr>
        <p:spPr>
          <a:xfrm>
            <a:off x="10592650" y="3577964"/>
            <a:ext cx="159960" cy="1599609"/>
          </a:xfrm>
          <a:custGeom>
            <a:avLst/>
            <a:gdLst/>
            <a:ahLst/>
            <a:cxnLst/>
            <a:rect l="0" t="0" r="0" b="0"/>
            <a:pathLst>
              <a:path>
                <a:moveTo>
                  <a:pt x="0" y="0"/>
                </a:moveTo>
                <a:lnTo>
                  <a:pt x="0" y="1599609"/>
                </a:lnTo>
                <a:lnTo>
                  <a:pt x="159960" y="1599609"/>
                </a:lnTo>
              </a:path>
            </a:pathLst>
          </a:custGeom>
          <a:noFill/>
          <a:ln w="19050" cap="flat" cmpd="sng" algn="ctr">
            <a:solidFill>
              <a:srgbClr val="C00000"/>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a:lstStyle/>
          <a:p>
            <a:endParaRPr lang="fr-FR"/>
          </a:p>
        </p:txBody>
      </p:sp>
      <p:cxnSp>
        <p:nvCxnSpPr>
          <p:cNvPr id="4" name="Connecteur droit avec flèche 3"/>
          <p:cNvCxnSpPr/>
          <p:nvPr/>
        </p:nvCxnSpPr>
        <p:spPr>
          <a:xfrm>
            <a:off x="10250080" y="6372389"/>
            <a:ext cx="457200" cy="12192"/>
          </a:xfrm>
          <a:prstGeom prst="straightConnector1">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en angle 6"/>
          <p:cNvCxnSpPr/>
          <p:nvPr/>
        </p:nvCxnSpPr>
        <p:spPr>
          <a:xfrm>
            <a:off x="1755659" y="5961886"/>
            <a:ext cx="5885085" cy="810405"/>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V="1">
            <a:off x="7615132" y="6385798"/>
            <a:ext cx="0" cy="38649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5400000" flipH="1" flipV="1">
            <a:off x="136552" y="2562758"/>
            <a:ext cx="3962401" cy="787604"/>
          </a:xfrm>
          <a:prstGeom prst="bentConnector3">
            <a:avLst>
              <a:gd name="adj1" fmla="val -154"/>
            </a:avLst>
          </a:prstGeom>
          <a:ln>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2511555" y="975359"/>
            <a:ext cx="8727034"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6215474" y="975359"/>
            <a:ext cx="0" cy="284896"/>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8612430" y="975359"/>
            <a:ext cx="0" cy="284896"/>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a:off x="11238589" y="975359"/>
            <a:ext cx="0" cy="638464"/>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3588346" y="5614416"/>
            <a:ext cx="0" cy="34747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2511555" y="4196105"/>
            <a:ext cx="276987" cy="0"/>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en angle 39"/>
          <p:cNvCxnSpPr/>
          <p:nvPr/>
        </p:nvCxnSpPr>
        <p:spPr>
          <a:xfrm flipV="1">
            <a:off x="4228190" y="4577708"/>
            <a:ext cx="3294274" cy="618154"/>
          </a:xfrm>
          <a:prstGeom prst="bentConnector3">
            <a:avLst>
              <a:gd name="adj1" fmla="val 21503"/>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7522464" y="4577708"/>
            <a:ext cx="0" cy="23307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47"/>
          <p:cNvCxnSpPr/>
          <p:nvPr/>
        </p:nvCxnSpPr>
        <p:spPr>
          <a:xfrm flipV="1">
            <a:off x="7972587" y="5171659"/>
            <a:ext cx="2626159" cy="2420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en angle 100"/>
          <p:cNvCxnSpPr/>
          <p:nvPr/>
        </p:nvCxnSpPr>
        <p:spPr>
          <a:xfrm flipV="1">
            <a:off x="4228190" y="1613823"/>
            <a:ext cx="3584436" cy="2582282"/>
          </a:xfrm>
          <a:prstGeom prst="bentConnector3">
            <a:avLst>
              <a:gd name="adj1" fmla="val 91497"/>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05" name="Connecteur en angle 104"/>
          <p:cNvCxnSpPr/>
          <p:nvPr/>
        </p:nvCxnSpPr>
        <p:spPr>
          <a:xfrm rot="5400000" flipH="1" flipV="1">
            <a:off x="3953859" y="2668443"/>
            <a:ext cx="2546923" cy="457200"/>
          </a:xfrm>
          <a:prstGeom prst="bentConnector3">
            <a:avLst>
              <a:gd name="adj1" fmla="val 98827"/>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09" name="Connecteur en angle 108"/>
          <p:cNvCxnSpPr/>
          <p:nvPr/>
        </p:nvCxnSpPr>
        <p:spPr>
          <a:xfrm flipV="1">
            <a:off x="7522464" y="2038109"/>
            <a:ext cx="2916321" cy="2156780"/>
          </a:xfrm>
          <a:prstGeom prst="bentConnector3">
            <a:avLst>
              <a:gd name="adj1" fmla="val 84699"/>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146" name="Freeform 45"/>
          <p:cNvSpPr/>
          <p:nvPr/>
        </p:nvSpPr>
        <p:spPr>
          <a:xfrm>
            <a:off x="3156499" y="1241967"/>
            <a:ext cx="1599609" cy="957084"/>
          </a:xfrm>
          <a:custGeom>
            <a:avLst/>
            <a:gdLst>
              <a:gd name="connsiteX0" fmla="*/ 0 w 1599609"/>
              <a:gd name="connsiteY0" fmla="*/ 79980 h 799804"/>
              <a:gd name="connsiteX1" fmla="*/ 79980 w 1599609"/>
              <a:gd name="connsiteY1" fmla="*/ 0 h 799804"/>
              <a:gd name="connsiteX2" fmla="*/ 1519629 w 1599609"/>
              <a:gd name="connsiteY2" fmla="*/ 0 h 799804"/>
              <a:gd name="connsiteX3" fmla="*/ 1599609 w 1599609"/>
              <a:gd name="connsiteY3" fmla="*/ 79980 h 799804"/>
              <a:gd name="connsiteX4" fmla="*/ 1599609 w 1599609"/>
              <a:gd name="connsiteY4" fmla="*/ 719824 h 799804"/>
              <a:gd name="connsiteX5" fmla="*/ 1519629 w 1599609"/>
              <a:gd name="connsiteY5" fmla="*/ 799804 h 799804"/>
              <a:gd name="connsiteX6" fmla="*/ 79980 w 1599609"/>
              <a:gd name="connsiteY6" fmla="*/ 799804 h 799804"/>
              <a:gd name="connsiteX7" fmla="*/ 0 w 1599609"/>
              <a:gd name="connsiteY7" fmla="*/ 719824 h 799804"/>
              <a:gd name="connsiteX8" fmla="*/ 0 w 1599609"/>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9609" h="799804">
                <a:moveTo>
                  <a:pt x="0" y="79980"/>
                </a:moveTo>
                <a:cubicBezTo>
                  <a:pt x="0" y="35808"/>
                  <a:pt x="35808" y="0"/>
                  <a:pt x="79980" y="0"/>
                </a:cubicBezTo>
                <a:lnTo>
                  <a:pt x="1519629" y="0"/>
                </a:lnTo>
                <a:cubicBezTo>
                  <a:pt x="1563801" y="0"/>
                  <a:pt x="1599609" y="35808"/>
                  <a:pt x="1599609" y="79980"/>
                </a:cubicBezTo>
                <a:lnTo>
                  <a:pt x="1599609" y="719824"/>
                </a:lnTo>
                <a:cubicBezTo>
                  <a:pt x="1599609" y="763996"/>
                  <a:pt x="1563801" y="799804"/>
                  <a:pt x="1519629" y="799804"/>
                </a:cubicBezTo>
                <a:lnTo>
                  <a:pt x="79980" y="799804"/>
                </a:lnTo>
                <a:cubicBezTo>
                  <a:pt x="35808" y="799804"/>
                  <a:pt x="0" y="763996"/>
                  <a:pt x="0" y="719824"/>
                </a:cubicBezTo>
                <a:lnTo>
                  <a:pt x="0" y="79980"/>
                </a:lnTo>
                <a:close/>
              </a:path>
            </a:pathLst>
          </a:custGeom>
          <a:solidFill>
            <a:srgbClr val="CCECFF"/>
          </a:solidFill>
          <a:ln w="19050" cap="flat" cmpd="sng" algn="ctr">
            <a:solidFill>
              <a:srgbClr val="0070C0"/>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815" tIns="71685" rIns="95815" bIns="71685" numCol="1" spcCol="1270" anchor="ctr" anchorCtr="0">
            <a:noAutofit/>
          </a:bodyPr>
          <a:lstStyle/>
          <a:p>
            <a:pPr lvl="0" algn="ctr" defTabSz="1689100">
              <a:lnSpc>
                <a:spcPct val="90000"/>
              </a:lnSpc>
              <a:spcBef>
                <a:spcPct val="0"/>
              </a:spcBef>
              <a:spcAft>
                <a:spcPct val="35000"/>
              </a:spcAft>
            </a:pPr>
            <a:r>
              <a:rPr lang="en-US" b="1" kern="1200" dirty="0">
                <a:solidFill>
                  <a:schemeClr val="tx1"/>
                </a:solidFill>
                <a:latin typeface="Century Gothic" panose="020B0502020202020204"/>
                <a:ea typeface="+mn-ea"/>
                <a:cs typeface="+mn-cs"/>
              </a:rPr>
              <a:t>Villages Fractions Quartiers (12712)</a:t>
            </a:r>
          </a:p>
        </p:txBody>
      </p:sp>
      <p:cxnSp>
        <p:nvCxnSpPr>
          <p:cNvPr id="116" name="Connecteur en angle 115"/>
          <p:cNvCxnSpPr/>
          <p:nvPr/>
        </p:nvCxnSpPr>
        <p:spPr>
          <a:xfrm rot="5400000">
            <a:off x="2426078" y="2066026"/>
            <a:ext cx="1172866" cy="287977"/>
          </a:xfrm>
          <a:prstGeom prst="bentConnector3">
            <a:avLst>
              <a:gd name="adj1" fmla="val 104"/>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V="1">
            <a:off x="4474464" y="2199051"/>
            <a:ext cx="0" cy="298470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p:nvPr/>
        </p:nvCxnSpPr>
        <p:spPr>
          <a:xfrm flipV="1">
            <a:off x="4328160" y="2199051"/>
            <a:ext cx="0" cy="1995838"/>
          </a:xfrm>
          <a:prstGeom prst="straightConnector1">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pic>
        <p:nvPicPr>
          <p:cNvPr id="92" name="Imag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57760" y="6428722"/>
            <a:ext cx="393988" cy="36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55"/>
          <p:cNvSpPr/>
          <p:nvPr/>
        </p:nvSpPr>
        <p:spPr>
          <a:xfrm>
            <a:off x="444264" y="2479017"/>
            <a:ext cx="1279687" cy="799804"/>
          </a:xfrm>
          <a:custGeom>
            <a:avLst/>
            <a:gdLst>
              <a:gd name="connsiteX0" fmla="*/ 0 w 1279687"/>
              <a:gd name="connsiteY0" fmla="*/ 79980 h 799804"/>
              <a:gd name="connsiteX1" fmla="*/ 79980 w 1279687"/>
              <a:gd name="connsiteY1" fmla="*/ 0 h 799804"/>
              <a:gd name="connsiteX2" fmla="*/ 1199707 w 1279687"/>
              <a:gd name="connsiteY2" fmla="*/ 0 h 799804"/>
              <a:gd name="connsiteX3" fmla="*/ 1279687 w 1279687"/>
              <a:gd name="connsiteY3" fmla="*/ 79980 h 799804"/>
              <a:gd name="connsiteX4" fmla="*/ 1279687 w 1279687"/>
              <a:gd name="connsiteY4" fmla="*/ 719824 h 799804"/>
              <a:gd name="connsiteX5" fmla="*/ 1199707 w 1279687"/>
              <a:gd name="connsiteY5" fmla="*/ 799804 h 799804"/>
              <a:gd name="connsiteX6" fmla="*/ 79980 w 1279687"/>
              <a:gd name="connsiteY6" fmla="*/ 799804 h 799804"/>
              <a:gd name="connsiteX7" fmla="*/ 0 w 1279687"/>
              <a:gd name="connsiteY7" fmla="*/ 719824 h 799804"/>
              <a:gd name="connsiteX8" fmla="*/ 0 w 1279687"/>
              <a:gd name="connsiteY8" fmla="*/ 79980 h 799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9687" h="799804">
                <a:moveTo>
                  <a:pt x="0" y="79980"/>
                </a:moveTo>
                <a:cubicBezTo>
                  <a:pt x="0" y="35808"/>
                  <a:pt x="35808" y="0"/>
                  <a:pt x="79980" y="0"/>
                </a:cubicBezTo>
                <a:lnTo>
                  <a:pt x="1199707" y="0"/>
                </a:lnTo>
                <a:cubicBezTo>
                  <a:pt x="1243879" y="0"/>
                  <a:pt x="1279687" y="35808"/>
                  <a:pt x="1279687" y="79980"/>
                </a:cubicBezTo>
                <a:lnTo>
                  <a:pt x="1279687" y="719824"/>
                </a:lnTo>
                <a:cubicBezTo>
                  <a:pt x="1279687" y="763996"/>
                  <a:pt x="1243879" y="799804"/>
                  <a:pt x="1199707" y="799804"/>
                </a:cubicBezTo>
                <a:lnTo>
                  <a:pt x="79980" y="799804"/>
                </a:lnTo>
                <a:cubicBezTo>
                  <a:pt x="35808" y="799804"/>
                  <a:pt x="0" y="763996"/>
                  <a:pt x="0" y="719824"/>
                </a:cubicBezTo>
                <a:lnTo>
                  <a:pt x="0" y="79980"/>
                </a:lnTo>
                <a:close/>
              </a:path>
            </a:pathLst>
          </a:custGeom>
          <a:solidFill>
            <a:sysClr val="window" lastClr="FFFFFF">
              <a:alpha val="90000"/>
              <a:hueOff val="0"/>
              <a:satOff val="0"/>
              <a:lumOff val="0"/>
              <a:alphaOff val="0"/>
            </a:sysClr>
          </a:solidFill>
          <a:ln w="19050" cap="flat" cmpd="sng" algn="ctr">
            <a:solidFill>
              <a:srgbClr val="C00000"/>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38665" tIns="33585" rIns="38665" bIns="33585" numCol="1" spcCol="1270" anchor="ctr" anchorCtr="0">
            <a:noAutofit/>
          </a:bodyPr>
          <a:lstStyle/>
          <a:p>
            <a:pPr lvl="0" algn="ctr" defTabSz="355600">
              <a:lnSpc>
                <a:spcPct val="90000"/>
              </a:lnSpc>
              <a:spcBef>
                <a:spcPct val="0"/>
              </a:spcBef>
              <a:spcAft>
                <a:spcPct val="35000"/>
              </a:spcAft>
            </a:pPr>
            <a:r>
              <a:rPr kumimoji="0" lang="en-US" sz="1100" u="none" strike="noStrike" kern="1200" cap="none" normalizeH="0" baseline="0" dirty="0">
                <a:ln/>
                <a:solidFill>
                  <a:sysClr val="windowText" lastClr="000000">
                    <a:hueOff val="0"/>
                    <a:satOff val="0"/>
                    <a:lumOff val="0"/>
                    <a:alphaOff val="0"/>
                  </a:sysClr>
                </a:solidFill>
                <a:effectLst/>
                <a:latin typeface="Century Gothic" panose="020B0502020202020204"/>
                <a:ea typeface="+mn-ea"/>
                <a:cs typeface="+mn-cs"/>
              </a:rPr>
              <a:t>Les 703 communes </a:t>
            </a:r>
          </a:p>
          <a:p>
            <a:pPr lvl="0" algn="ctr" defTabSz="355600">
              <a:lnSpc>
                <a:spcPct val="90000"/>
              </a:lnSpc>
              <a:spcBef>
                <a:spcPct val="0"/>
              </a:spcBef>
              <a:spcAft>
                <a:spcPct val="35000"/>
              </a:spcAft>
            </a:pPr>
            <a:r>
              <a:rPr kumimoji="0" lang="en-US" sz="1100" u="none" strike="noStrike" kern="1200" cap="none" normalizeH="0" baseline="0" dirty="0">
                <a:ln/>
                <a:solidFill>
                  <a:sysClr val="windowText" lastClr="000000">
                    <a:hueOff val="0"/>
                    <a:satOff val="0"/>
                    <a:lumOff val="0"/>
                    <a:alphaOff val="0"/>
                  </a:sysClr>
                </a:solidFill>
                <a:effectLst/>
                <a:latin typeface="Century Gothic" panose="020B0502020202020204"/>
                <a:ea typeface="+mn-ea"/>
                <a:cs typeface="+mn-cs"/>
              </a:rPr>
              <a:t>de l’ancien decoupage</a:t>
            </a:r>
            <a:endParaRPr lang="en-US" sz="1100" kern="1200" dirty="0">
              <a:solidFill>
                <a:sysClr val="windowText" lastClr="000000">
                  <a:hueOff val="0"/>
                  <a:satOff val="0"/>
                  <a:lumOff val="0"/>
                  <a:alphaOff val="0"/>
                </a:sysClr>
              </a:solidFill>
              <a:latin typeface="Century Gothic" panose="020B0502020202020204"/>
              <a:ea typeface="+mn-ea"/>
              <a:cs typeface="+mn-cs"/>
            </a:endParaRPr>
          </a:p>
        </p:txBody>
      </p:sp>
    </p:spTree>
    <p:extLst>
      <p:ext uri="{BB962C8B-B14F-4D97-AF65-F5344CB8AC3E}">
        <p14:creationId xmlns:p14="http://schemas.microsoft.com/office/powerpoint/2010/main" val="2727108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6964" y="1063580"/>
            <a:ext cx="5810216" cy="579442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15AF8999-0B21-4A1A-BA75-DCA8FBBC5F2A}"/>
              </a:ext>
            </a:extLst>
          </p:cNvPr>
          <p:cNvSpPr>
            <a:spLocks noGrp="1"/>
          </p:cNvSpPr>
          <p:nvPr>
            <p:ph type="title"/>
          </p:nvPr>
        </p:nvSpPr>
        <p:spPr>
          <a:xfrm>
            <a:off x="433923" y="0"/>
            <a:ext cx="10757817" cy="1063579"/>
          </a:xfrm>
        </p:spPr>
        <p:txBody>
          <a:bodyPr>
            <a:noAutofit/>
          </a:bodyPr>
          <a:lstStyle/>
          <a:p>
            <a:pPr algn="ctr"/>
            <a:r>
              <a:rPr lang="en-US" sz="4000" b="1" dirty="0">
                <a:solidFill>
                  <a:srgbClr val="3399FF"/>
                </a:solidFill>
                <a:effectLst>
                  <a:outerShdw blurRad="38100" dist="38100" dir="2700000" algn="tl">
                    <a:srgbClr val="000000">
                      <a:alpha val="43137"/>
                    </a:srgbClr>
                  </a:outerShdw>
                </a:effectLst>
              </a:rPr>
              <a:t>DECOUPAGE DES CIRCONSCRIPTIONS ADMINISTRATIVES </a:t>
            </a:r>
            <a:br>
              <a:rPr lang="en-US" sz="4000" b="1" dirty="0">
                <a:solidFill>
                  <a:srgbClr val="3399FF"/>
                </a:solidFill>
                <a:effectLst>
                  <a:outerShdw blurRad="38100" dist="38100" dir="2700000" algn="tl">
                    <a:srgbClr val="000000">
                      <a:alpha val="43137"/>
                    </a:srgbClr>
                  </a:outerShdw>
                </a:effectLst>
              </a:rPr>
            </a:br>
            <a:r>
              <a:rPr lang="en-US" sz="4000" b="1" dirty="0">
                <a:solidFill>
                  <a:srgbClr val="3399FF"/>
                </a:solidFill>
                <a:effectLst>
                  <a:outerShdw blurRad="38100" dist="38100" dir="2700000" algn="tl">
                    <a:srgbClr val="000000">
                      <a:alpha val="43137"/>
                    </a:srgbClr>
                  </a:outerShdw>
                </a:effectLst>
              </a:rPr>
              <a:t>ET DES COLLECTIVITES TERRITORIALES DU MALI</a:t>
            </a:r>
            <a:endParaRPr lang="en-GB" sz="4000"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2DF7F8F-4B9E-42B4-9458-282079784204}"/>
              </a:ext>
            </a:extLst>
          </p:cNvPr>
          <p:cNvSpPr>
            <a:spLocks noGrp="1"/>
          </p:cNvSpPr>
          <p:nvPr>
            <p:ph idx="1"/>
          </p:nvPr>
        </p:nvSpPr>
        <p:spPr>
          <a:xfrm>
            <a:off x="5169007" y="1047784"/>
            <a:ext cx="6166082" cy="5810216"/>
          </a:xfrm>
          <a:solidFill>
            <a:srgbClr val="FFFFCC"/>
          </a:solidFill>
        </p:spPr>
        <p:txBody>
          <a:bodyPr>
            <a:noAutofit/>
          </a:bodyPr>
          <a:lstStyle/>
          <a:p>
            <a:pPr>
              <a:lnSpc>
                <a:spcPct val="150000"/>
              </a:lnSpc>
              <a:spcBef>
                <a:spcPts val="0"/>
              </a:spcBef>
              <a:spcAft>
                <a:spcPts val="1200"/>
              </a:spcAft>
              <a:buClr>
                <a:srgbClr val="0070C0"/>
              </a:buClr>
              <a:buSzPct val="120000"/>
              <a:buFont typeface="Wingdings 2" panose="05020102010507070707" pitchFamily="18" charset="2"/>
              <a:buChar char="§"/>
            </a:pPr>
            <a:r>
              <a:rPr lang="en-GB" sz="1600" dirty="0"/>
              <a:t> </a:t>
            </a:r>
            <a:r>
              <a:rPr lang="en-GB" sz="2000" b="1" dirty="0"/>
              <a:t>PRESENTATION DU MALI</a:t>
            </a:r>
          </a:p>
          <a:p>
            <a:pPr>
              <a:lnSpc>
                <a:spcPct val="150000"/>
              </a:lnSpc>
              <a:spcBef>
                <a:spcPts val="0"/>
              </a:spcBef>
              <a:spcAft>
                <a:spcPts val="1200"/>
              </a:spcAft>
              <a:buClr>
                <a:srgbClr val="0070C0"/>
              </a:buClr>
              <a:buSzPct val="120000"/>
              <a:buFont typeface="Wingdings 2" panose="05020102010507070707" pitchFamily="18" charset="2"/>
              <a:buChar char="§"/>
            </a:pPr>
            <a:r>
              <a:rPr lang="en-GB" sz="2000" b="1" dirty="0"/>
              <a:t> HISTORIQUE  DU DECOUPAGE ADMINISTRATIF DE 1991 A NOS JOURS</a:t>
            </a:r>
          </a:p>
          <a:p>
            <a:pPr>
              <a:lnSpc>
                <a:spcPct val="150000"/>
              </a:lnSpc>
              <a:spcBef>
                <a:spcPts val="0"/>
              </a:spcBef>
              <a:spcAft>
                <a:spcPts val="1200"/>
              </a:spcAft>
              <a:buClr>
                <a:srgbClr val="0070C0"/>
              </a:buClr>
              <a:buSzPct val="120000"/>
              <a:buFont typeface="Wingdings 2" panose="05020102010507070707" pitchFamily="18" charset="2"/>
              <a:buChar char="§"/>
            </a:pPr>
            <a:r>
              <a:rPr lang="en-GB" sz="2000" b="1" dirty="0"/>
              <a:t> OBJECTIFS ET CRITERES</a:t>
            </a:r>
          </a:p>
          <a:p>
            <a:pPr>
              <a:lnSpc>
                <a:spcPct val="150000"/>
              </a:lnSpc>
              <a:spcBef>
                <a:spcPts val="0"/>
              </a:spcBef>
              <a:spcAft>
                <a:spcPts val="1200"/>
              </a:spcAft>
              <a:buClr>
                <a:srgbClr val="0070C0"/>
              </a:buClr>
              <a:buSzPct val="120000"/>
              <a:buFont typeface="Wingdings 2" panose="05020102010507070707" pitchFamily="18" charset="2"/>
              <a:buChar char="§"/>
            </a:pPr>
            <a:r>
              <a:rPr lang="en-GB" sz="2000" b="1" dirty="0"/>
              <a:t> REORGANISATION ADMINISTRATIVE ET TERRITORIALE ACTUELLE </a:t>
            </a:r>
          </a:p>
          <a:p>
            <a:pPr>
              <a:lnSpc>
                <a:spcPct val="150000"/>
              </a:lnSpc>
              <a:spcBef>
                <a:spcPts val="0"/>
              </a:spcBef>
              <a:spcAft>
                <a:spcPts val="1200"/>
              </a:spcAft>
              <a:buClr>
                <a:srgbClr val="0070C0"/>
              </a:buClr>
              <a:buSzPct val="120000"/>
              <a:buFont typeface="Wingdings 2" panose="05020102010507070707" pitchFamily="18" charset="2"/>
              <a:buChar char="§"/>
            </a:pPr>
            <a:r>
              <a:rPr lang="en-GB" sz="2000" b="1" dirty="0"/>
              <a:t> METHODOLOGIE</a:t>
            </a:r>
          </a:p>
          <a:p>
            <a:pPr>
              <a:lnSpc>
                <a:spcPct val="150000"/>
              </a:lnSpc>
              <a:spcBef>
                <a:spcPts val="0"/>
              </a:spcBef>
              <a:spcAft>
                <a:spcPts val="1200"/>
              </a:spcAft>
              <a:buClr>
                <a:srgbClr val="0070C0"/>
              </a:buClr>
              <a:buSzPct val="120000"/>
              <a:buFont typeface="Wingdings 2" panose="05020102010507070707" pitchFamily="18" charset="2"/>
              <a:buChar char="§"/>
            </a:pPr>
            <a:r>
              <a:rPr lang="en-GB" sz="2000" b="1" dirty="0"/>
              <a:t> CONCLUSION</a:t>
            </a:r>
          </a:p>
          <a:p>
            <a:pPr>
              <a:lnSpc>
                <a:spcPct val="150000"/>
              </a:lnSpc>
              <a:spcBef>
                <a:spcPts val="0"/>
              </a:spcBef>
              <a:spcAft>
                <a:spcPts val="1200"/>
              </a:spcAft>
              <a:buClr>
                <a:srgbClr val="0070C0"/>
              </a:buClr>
              <a:buSzPct val="120000"/>
              <a:buFont typeface="Wingdings 2" panose="05020102010507070707" pitchFamily="18" charset="2"/>
              <a:buChar char="§"/>
            </a:pPr>
            <a:r>
              <a:rPr lang="en-GB" sz="2000" b="1" dirty="0"/>
              <a:t> RECOMMANDATIONS</a:t>
            </a:r>
          </a:p>
          <a:p>
            <a:pPr>
              <a:lnSpc>
                <a:spcPct val="150000"/>
              </a:lnSpc>
              <a:spcBef>
                <a:spcPts val="0"/>
              </a:spcBef>
              <a:spcAft>
                <a:spcPts val="1200"/>
              </a:spcAft>
              <a:buClr>
                <a:srgbClr val="0070C0"/>
              </a:buClr>
              <a:buSzPct val="120000"/>
              <a:buFont typeface="Wingdings 2" panose="05020102010507070707" pitchFamily="18" charset="2"/>
              <a:buChar char="§"/>
            </a:pPr>
            <a:r>
              <a:rPr lang="en-US" sz="2000" b="1" dirty="0"/>
              <a:t> RECOMMANDATIONS</a:t>
            </a:r>
            <a:endParaRPr lang="en-GB" sz="2000" b="1" dirty="0"/>
          </a:p>
          <a:p>
            <a:pPr marL="0" indent="0">
              <a:lnSpc>
                <a:spcPct val="150000"/>
              </a:lnSpc>
              <a:spcBef>
                <a:spcPts val="0"/>
              </a:spcBef>
              <a:spcAft>
                <a:spcPts val="1200"/>
              </a:spcAft>
              <a:buClr>
                <a:srgbClr val="0070C0"/>
              </a:buClr>
              <a:buSzPct val="120000"/>
              <a:buNone/>
            </a:pPr>
            <a:endParaRPr lang="en-GB" dirty="0"/>
          </a:p>
        </p:txBody>
      </p:sp>
      <p:sp>
        <p:nvSpPr>
          <p:cNvPr id="4" name="Rectangle 3"/>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a:extLst>
              <a:ext uri="{FF2B5EF4-FFF2-40B4-BE49-F238E27FC236}">
                <a16:creationId xmlns:a16="http://schemas.microsoft.com/office/drawing/2014/main" id="{6737EAC2-9DB2-A041-B8A7-3C7C108FE8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37" y="975090"/>
            <a:ext cx="5070270" cy="5794419"/>
          </a:xfrm>
          <a:prstGeom prst="rect">
            <a:avLst/>
          </a:prstGeom>
        </p:spPr>
      </p:pic>
      <p:pic>
        <p:nvPicPr>
          <p:cNvPr id="9"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72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61217" y="612253"/>
            <a:ext cx="10452651" cy="5147563"/>
          </a:xfrm>
          <a:prstGeom prst="rect">
            <a:avLst/>
          </a:prstGeom>
        </p:spPr>
        <p:txBody>
          <a:bodyPr wrap="square">
            <a:spAutoFit/>
          </a:bodyPr>
          <a:lstStyle/>
          <a:p>
            <a:pPr lvl="0" defTabSz="355600">
              <a:lnSpc>
                <a:spcPct val="90000"/>
              </a:lnSpc>
              <a:spcBef>
                <a:spcPct val="0"/>
              </a:spcBef>
              <a:spcAft>
                <a:spcPct val="35000"/>
              </a:spcAft>
            </a:pPr>
            <a:r>
              <a:rPr lang="en-US" dirty="0">
                <a:solidFill>
                  <a:sysClr val="windowText" lastClr="000000">
                    <a:hueOff val="0"/>
                    <a:satOff val="0"/>
                    <a:lumOff val="0"/>
                    <a:alphaOff val="0"/>
                  </a:sysClr>
                </a:solidFill>
                <a:latin typeface="Century Gothic" panose="020B0502020202020204"/>
              </a:rPr>
              <a:t>Voici notre demarche méthodologique:</a:t>
            </a:r>
          </a:p>
          <a:p>
            <a:pPr lvl="0" defTabSz="355600">
              <a:lnSpc>
                <a:spcPct val="90000"/>
              </a:lnSpc>
              <a:spcBef>
                <a:spcPct val="0"/>
              </a:spcBef>
              <a:spcAft>
                <a:spcPct val="35000"/>
              </a:spcAft>
            </a:pPr>
            <a:r>
              <a:rPr lang="en-US" b="1" dirty="0">
                <a:solidFill>
                  <a:sysClr val="windowText" lastClr="000000">
                    <a:hueOff val="0"/>
                    <a:satOff val="0"/>
                    <a:lumOff val="0"/>
                    <a:alphaOff val="0"/>
                  </a:sysClr>
                </a:solidFill>
                <a:latin typeface="Century Gothic" panose="020B0502020202020204"/>
              </a:rPr>
              <a:t>I.  </a:t>
            </a:r>
            <a:r>
              <a:rPr lang="en-US" dirty="0">
                <a:solidFill>
                  <a:sysClr val="windowText" lastClr="000000">
                    <a:hueOff val="0"/>
                    <a:satOff val="0"/>
                    <a:lumOff val="0"/>
                    <a:alphaOff val="0"/>
                  </a:sysClr>
                </a:solidFill>
                <a:latin typeface="Century Gothic" panose="020B0502020202020204"/>
              </a:rPr>
              <a:t>Rassembler l’ensemble des documents de base qui peuvent nous éclairer.</a:t>
            </a:r>
          </a:p>
          <a:p>
            <a:pPr marL="285750" lvl="0" indent="-285750" defTabSz="355600">
              <a:lnSpc>
                <a:spcPct val="90000"/>
              </a:lnSpc>
              <a:spcBef>
                <a:spcPct val="0"/>
              </a:spcBef>
              <a:spcAft>
                <a:spcPct val="35000"/>
              </a:spcAft>
              <a:buFont typeface="Wingdings" pitchFamily="2" charset="2"/>
              <a:buChar char="Ø"/>
            </a:pPr>
            <a:r>
              <a:rPr lang="en-US" dirty="0">
                <a:solidFill>
                  <a:sysClr val="windowText" lastClr="000000">
                    <a:hueOff val="0"/>
                    <a:satOff val="0"/>
                    <a:lumOff val="0"/>
                    <a:alphaOff val="0"/>
                  </a:sysClr>
                </a:solidFill>
                <a:latin typeface="Century Gothic" panose="020B0502020202020204"/>
              </a:rPr>
              <a:t>La carte de base au 200000ème (ancienne et nouvelle) du Mali</a:t>
            </a:r>
          </a:p>
          <a:p>
            <a:pPr marL="285750" lvl="0" indent="-285750" defTabSz="355600">
              <a:lnSpc>
                <a:spcPct val="90000"/>
              </a:lnSpc>
              <a:spcBef>
                <a:spcPct val="0"/>
              </a:spcBef>
              <a:spcAft>
                <a:spcPct val="35000"/>
              </a:spcAft>
              <a:buFont typeface="Wingdings" pitchFamily="2" charset="2"/>
              <a:buChar char="Ø"/>
            </a:pPr>
            <a:r>
              <a:rPr lang="en-US" dirty="0">
                <a:solidFill>
                  <a:sysClr val="windowText" lastClr="000000">
                    <a:hueOff val="0"/>
                    <a:satOff val="0"/>
                    <a:lumOff val="0"/>
                    <a:alphaOff val="0"/>
                  </a:sysClr>
                </a:solidFill>
                <a:latin typeface="Century Gothic" panose="020B0502020202020204"/>
              </a:rPr>
              <a:t>La liste des localités (villages, fractions et quartiers) du Mali</a:t>
            </a:r>
          </a:p>
          <a:p>
            <a:pPr marL="285750" lvl="0" indent="-285750" defTabSz="355600">
              <a:lnSpc>
                <a:spcPct val="90000"/>
              </a:lnSpc>
              <a:spcBef>
                <a:spcPct val="0"/>
              </a:spcBef>
              <a:spcAft>
                <a:spcPct val="35000"/>
              </a:spcAft>
              <a:buFont typeface="Wingdings" pitchFamily="2" charset="2"/>
              <a:buChar char="Ø"/>
            </a:pPr>
            <a:r>
              <a:rPr lang="en-US" dirty="0">
                <a:solidFill>
                  <a:sysClr val="windowText" lastClr="000000">
                    <a:hueOff val="0"/>
                    <a:satOff val="0"/>
                    <a:lumOff val="0"/>
                    <a:alphaOff val="0"/>
                  </a:sysClr>
                </a:solidFill>
                <a:latin typeface="Century Gothic" panose="020B0502020202020204"/>
              </a:rPr>
              <a:t>Les sept cent trois (703) communes de l’ancien decoupage</a:t>
            </a:r>
          </a:p>
          <a:p>
            <a:pPr marL="285750" lvl="0" indent="-285750" defTabSz="355600">
              <a:lnSpc>
                <a:spcPct val="90000"/>
              </a:lnSpc>
              <a:spcBef>
                <a:spcPct val="0"/>
              </a:spcBef>
              <a:spcAft>
                <a:spcPct val="35000"/>
              </a:spcAft>
              <a:buFont typeface="Wingdings" pitchFamily="2" charset="2"/>
              <a:buChar char="Ø"/>
            </a:pPr>
            <a:r>
              <a:rPr lang="en-US" dirty="0">
                <a:solidFill>
                  <a:sysClr val="windowText" lastClr="000000">
                    <a:hueOff val="0"/>
                    <a:satOff val="0"/>
                    <a:lumOff val="0"/>
                    <a:alphaOff val="0"/>
                  </a:sysClr>
                </a:solidFill>
                <a:latin typeface="Century Gothic" panose="020B0502020202020204"/>
              </a:rPr>
              <a:t>La loi portant création des collectivités territoriales en Republique du Mali</a:t>
            </a:r>
          </a:p>
          <a:p>
            <a:pPr marL="285750" lvl="0" indent="-285750" defTabSz="355600">
              <a:lnSpc>
                <a:spcPct val="90000"/>
              </a:lnSpc>
              <a:spcBef>
                <a:spcPct val="0"/>
              </a:spcBef>
              <a:spcAft>
                <a:spcPct val="35000"/>
              </a:spcAft>
              <a:buFont typeface="Wingdings" pitchFamily="2" charset="2"/>
              <a:buChar char="Ø"/>
            </a:pPr>
            <a:r>
              <a:rPr lang="en-US" dirty="0">
                <a:solidFill>
                  <a:sysClr val="windowText" lastClr="000000">
                    <a:hueOff val="0"/>
                    <a:satOff val="0"/>
                    <a:lumOff val="0"/>
                    <a:alphaOff val="0"/>
                  </a:sysClr>
                </a:solidFill>
                <a:latin typeface="Century Gothic" panose="020B0502020202020204"/>
              </a:rPr>
              <a:t>La loi portant création des circonscriptions administratives en Republique du Mali</a:t>
            </a:r>
          </a:p>
          <a:p>
            <a:pPr lvl="0" defTabSz="355600">
              <a:lnSpc>
                <a:spcPct val="90000"/>
              </a:lnSpc>
              <a:spcBef>
                <a:spcPct val="0"/>
              </a:spcBef>
              <a:spcAft>
                <a:spcPct val="35000"/>
              </a:spcAft>
            </a:pPr>
            <a:r>
              <a:rPr lang="en-US" b="1" dirty="0">
                <a:solidFill>
                  <a:sysClr val="windowText" lastClr="000000">
                    <a:hueOff val="0"/>
                    <a:satOff val="0"/>
                    <a:lumOff val="0"/>
                    <a:alphaOff val="0"/>
                  </a:sysClr>
                </a:solidFill>
                <a:latin typeface="Century Gothic" panose="020B0502020202020204"/>
              </a:rPr>
              <a:t>II. </a:t>
            </a:r>
            <a:r>
              <a:rPr lang="en-US" dirty="0">
                <a:solidFill>
                  <a:sysClr val="windowText" lastClr="000000">
                    <a:hueOff val="0"/>
                    <a:satOff val="0"/>
                    <a:lumOff val="0"/>
                    <a:alphaOff val="0"/>
                  </a:sysClr>
                </a:solidFill>
                <a:latin typeface="Century Gothic" panose="020B0502020202020204"/>
              </a:rPr>
              <a:t>Un decoupage provisoire des dix (19) regions et du district de Bamako en se basant sur la repartition des cercles de l’ancien découpage. </a:t>
            </a:r>
          </a:p>
          <a:p>
            <a:pPr lvl="0" defTabSz="355600">
              <a:lnSpc>
                <a:spcPct val="90000"/>
              </a:lnSpc>
              <a:spcBef>
                <a:spcPct val="0"/>
              </a:spcBef>
              <a:spcAft>
                <a:spcPct val="35000"/>
              </a:spcAft>
            </a:pPr>
            <a:r>
              <a:rPr lang="en-US" dirty="0">
                <a:solidFill>
                  <a:sysClr val="windowText" lastClr="000000">
                    <a:hueOff val="0"/>
                    <a:satOff val="0"/>
                    <a:lumOff val="0"/>
                    <a:alphaOff val="0"/>
                  </a:sysClr>
                </a:solidFill>
                <a:latin typeface="Century Gothic" panose="020B0502020202020204"/>
              </a:rPr>
              <a:t>Ce découpage est un apercu des regions et sera modifié ou intact après le tracé des communes.</a:t>
            </a:r>
          </a:p>
          <a:p>
            <a:pPr lvl="0" defTabSz="355600">
              <a:lnSpc>
                <a:spcPct val="90000"/>
              </a:lnSpc>
              <a:spcBef>
                <a:spcPct val="0"/>
              </a:spcBef>
              <a:spcAft>
                <a:spcPct val="35000"/>
              </a:spcAft>
            </a:pPr>
            <a:r>
              <a:rPr lang="en-US" b="1" dirty="0">
                <a:solidFill>
                  <a:sysClr val="windowText" lastClr="000000">
                    <a:hueOff val="0"/>
                    <a:satOff val="0"/>
                    <a:lumOff val="0"/>
                    <a:alphaOff val="0"/>
                  </a:sysClr>
                </a:solidFill>
                <a:latin typeface="Century Gothic" panose="020B0502020202020204"/>
              </a:rPr>
              <a:t>III. </a:t>
            </a:r>
            <a:r>
              <a:rPr lang="en-US" dirty="0">
                <a:solidFill>
                  <a:sysClr val="windowText" lastClr="000000">
                    <a:hueOff val="0"/>
                    <a:satOff val="0"/>
                    <a:lumOff val="0"/>
                    <a:alphaOff val="0"/>
                  </a:sysClr>
                </a:solidFill>
                <a:latin typeface="Century Gothic" panose="020B0502020202020204"/>
              </a:rPr>
              <a:t>Verification des villages, fractions ou quartiers qui composent la commune en s’appuyant sur la liste des localités definies par la loi, la carte de base du Mali et les 703 communes.</a:t>
            </a:r>
          </a:p>
          <a:p>
            <a:pPr lvl="0" defTabSz="355600">
              <a:lnSpc>
                <a:spcPct val="90000"/>
              </a:lnSpc>
              <a:spcBef>
                <a:spcPct val="0"/>
              </a:spcBef>
              <a:spcAft>
                <a:spcPct val="35000"/>
              </a:spcAft>
            </a:pPr>
            <a:r>
              <a:rPr lang="en-US" b="1" dirty="0">
                <a:solidFill>
                  <a:sysClr val="windowText" lastClr="000000">
                    <a:hueOff val="0"/>
                    <a:satOff val="0"/>
                    <a:lumOff val="0"/>
                    <a:alphaOff val="0"/>
                  </a:sysClr>
                </a:solidFill>
                <a:latin typeface="Century Gothic" panose="020B0502020202020204"/>
              </a:rPr>
              <a:t>IV. </a:t>
            </a:r>
            <a:r>
              <a:rPr lang="en-US" dirty="0">
                <a:solidFill>
                  <a:sysClr val="windowText" lastClr="000000">
                    <a:hueOff val="0"/>
                    <a:satOff val="0"/>
                    <a:lumOff val="0"/>
                    <a:alphaOff val="0"/>
                  </a:sysClr>
                </a:solidFill>
                <a:latin typeface="Century Gothic" panose="020B0502020202020204"/>
              </a:rPr>
              <a:t>Tracé et validation des communes en s’appuyant sur deux (2) details naturels importants: les cours d’eau et les collines en leur presence</a:t>
            </a:r>
          </a:p>
          <a:p>
            <a:pPr lvl="0" defTabSz="355600">
              <a:lnSpc>
                <a:spcPct val="90000"/>
              </a:lnSpc>
              <a:spcBef>
                <a:spcPct val="0"/>
              </a:spcBef>
              <a:spcAft>
                <a:spcPct val="35000"/>
              </a:spcAft>
            </a:pPr>
            <a:r>
              <a:rPr lang="en-US" dirty="0">
                <a:solidFill>
                  <a:sysClr val="windowText" lastClr="000000">
                    <a:hueOff val="0"/>
                    <a:satOff val="0"/>
                    <a:lumOff val="0"/>
                    <a:alphaOff val="0"/>
                  </a:sysClr>
                </a:solidFill>
                <a:latin typeface="Century Gothic" panose="020B0502020202020204"/>
              </a:rPr>
              <a:t> </a:t>
            </a:r>
          </a:p>
        </p:txBody>
      </p:sp>
    </p:spTree>
    <p:extLst>
      <p:ext uri="{BB962C8B-B14F-4D97-AF65-F5344CB8AC3E}">
        <p14:creationId xmlns:p14="http://schemas.microsoft.com/office/powerpoint/2010/main" val="4065678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3654514721"/>
              </p:ext>
            </p:extLst>
          </p:nvPr>
        </p:nvGraphicFramePr>
        <p:xfrm>
          <a:off x="391895" y="48987"/>
          <a:ext cx="6710997" cy="6678393"/>
        </p:xfrm>
        <a:graphic>
          <a:graphicData uri="http://schemas.openxmlformats.org/drawingml/2006/table">
            <a:tbl>
              <a:tblPr firstRow="1" firstCol="1" bandRow="1">
                <a:tableStyleId>{5C22544A-7EE6-4342-B048-85BDC9FD1C3A}</a:tableStyleId>
              </a:tblPr>
              <a:tblGrid>
                <a:gridCol w="1904643">
                  <a:extLst>
                    <a:ext uri="{9D8B030D-6E8A-4147-A177-3AD203B41FA5}">
                      <a16:colId xmlns:a16="http://schemas.microsoft.com/office/drawing/2014/main" val="20000"/>
                    </a:ext>
                  </a:extLst>
                </a:gridCol>
                <a:gridCol w="3555544">
                  <a:extLst>
                    <a:ext uri="{9D8B030D-6E8A-4147-A177-3AD203B41FA5}">
                      <a16:colId xmlns:a16="http://schemas.microsoft.com/office/drawing/2014/main" val="20001"/>
                    </a:ext>
                  </a:extLst>
                </a:gridCol>
                <a:gridCol w="1250810">
                  <a:extLst>
                    <a:ext uri="{9D8B030D-6E8A-4147-A177-3AD203B41FA5}">
                      <a16:colId xmlns:a16="http://schemas.microsoft.com/office/drawing/2014/main" val="20002"/>
                    </a:ext>
                  </a:extLst>
                </a:gridCol>
              </a:tblGrid>
              <a:tr h="318793">
                <a:tc>
                  <a:txBody>
                    <a:bodyPr/>
                    <a:lstStyle/>
                    <a:p>
                      <a:pPr>
                        <a:spcAft>
                          <a:spcPts val="0"/>
                        </a:spcAft>
                      </a:pPr>
                      <a:r>
                        <a:rPr lang="fr-FR" sz="2000" dirty="0">
                          <a:effectLst/>
                        </a:rPr>
                        <a:t>Numéro d’ordre</a:t>
                      </a:r>
                      <a:endParaRPr lang="fr-FR" sz="2000" dirty="0">
                        <a:effectLst/>
                        <a:latin typeface="Times New Roman"/>
                        <a:ea typeface="Times New Roman"/>
                        <a:cs typeface="Arial"/>
                      </a:endParaRPr>
                    </a:p>
                  </a:txBody>
                  <a:tcPr marL="68580" marR="68580" marT="0" marB="0"/>
                </a:tc>
                <a:tc>
                  <a:txBody>
                    <a:bodyPr/>
                    <a:lstStyle/>
                    <a:p>
                      <a:pPr>
                        <a:spcAft>
                          <a:spcPts val="0"/>
                        </a:spcAft>
                      </a:pPr>
                      <a:r>
                        <a:rPr lang="fr-FR" sz="2000">
                          <a:effectLst/>
                        </a:rPr>
                        <a:t>District de Bamako / Région </a:t>
                      </a:r>
                      <a:endParaRPr lang="fr-FR" sz="2000">
                        <a:effectLst/>
                        <a:latin typeface="Times New Roman"/>
                        <a:ea typeface="Times New Roman"/>
                        <a:cs typeface="Arial"/>
                      </a:endParaRPr>
                    </a:p>
                  </a:txBody>
                  <a:tcPr marL="68580" marR="68580" marT="0" marB="0"/>
                </a:tc>
                <a:tc>
                  <a:txBody>
                    <a:bodyPr/>
                    <a:lstStyle/>
                    <a:p>
                      <a:pPr algn="ctr">
                        <a:spcAft>
                          <a:spcPts val="0"/>
                        </a:spcAft>
                      </a:pPr>
                      <a:r>
                        <a:rPr lang="fr-FR" sz="2000" dirty="0">
                          <a:effectLst/>
                        </a:rPr>
                        <a:t>Code</a:t>
                      </a:r>
                      <a:endParaRPr lang="fr-FR" sz="2000" dirty="0">
                        <a:effectLst/>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317980">
                <a:tc>
                  <a:txBody>
                    <a:bodyPr/>
                    <a:lstStyle/>
                    <a:p>
                      <a:pPr algn="ctr">
                        <a:spcAft>
                          <a:spcPts val="0"/>
                        </a:spcAft>
                      </a:pPr>
                      <a:r>
                        <a:rPr lang="fr-FR" sz="1800" dirty="0">
                          <a:effectLst/>
                        </a:rPr>
                        <a:t>0</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a:effectLst/>
                        </a:rPr>
                        <a:t>District de Bamako</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00</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1"/>
                  </a:ext>
                </a:extLst>
              </a:tr>
              <a:tr h="317980">
                <a:tc>
                  <a:txBody>
                    <a:bodyPr/>
                    <a:lstStyle/>
                    <a:p>
                      <a:pPr algn="ctr">
                        <a:spcAft>
                          <a:spcPts val="0"/>
                        </a:spcAft>
                      </a:pPr>
                      <a:r>
                        <a:rPr lang="fr-FR" sz="1800" dirty="0">
                          <a:effectLst/>
                        </a:rPr>
                        <a:t>1</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a:effectLst/>
                        </a:rPr>
                        <a:t>Région de Kayes</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01</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2"/>
                  </a:ext>
                </a:extLst>
              </a:tr>
              <a:tr h="317980">
                <a:tc>
                  <a:txBody>
                    <a:bodyPr/>
                    <a:lstStyle/>
                    <a:p>
                      <a:pPr algn="ctr">
                        <a:spcAft>
                          <a:spcPts val="0"/>
                        </a:spcAft>
                      </a:pPr>
                      <a:r>
                        <a:rPr lang="fr-FR" sz="1800" dirty="0">
                          <a:effectLst/>
                        </a:rPr>
                        <a:t>2</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Koulikoro</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02</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3"/>
                  </a:ext>
                </a:extLst>
              </a:tr>
              <a:tr h="317980">
                <a:tc>
                  <a:txBody>
                    <a:bodyPr/>
                    <a:lstStyle/>
                    <a:p>
                      <a:pPr algn="ctr">
                        <a:spcAft>
                          <a:spcPts val="0"/>
                        </a:spcAft>
                      </a:pPr>
                      <a:r>
                        <a:rPr lang="fr-FR" sz="1800" dirty="0">
                          <a:effectLst/>
                        </a:rPr>
                        <a:t>3</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a:effectLst/>
                        </a:rPr>
                        <a:t>Région de Sikasso</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03</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4"/>
                  </a:ext>
                </a:extLst>
              </a:tr>
              <a:tr h="317980">
                <a:tc>
                  <a:txBody>
                    <a:bodyPr/>
                    <a:lstStyle/>
                    <a:p>
                      <a:pPr algn="ctr">
                        <a:spcAft>
                          <a:spcPts val="0"/>
                        </a:spcAft>
                      </a:pPr>
                      <a:r>
                        <a:rPr lang="fr-FR" sz="1800" dirty="0">
                          <a:effectLst/>
                        </a:rPr>
                        <a:t>4</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Ségou</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04</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5"/>
                  </a:ext>
                </a:extLst>
              </a:tr>
              <a:tr h="317980">
                <a:tc>
                  <a:txBody>
                    <a:bodyPr/>
                    <a:lstStyle/>
                    <a:p>
                      <a:pPr algn="ctr">
                        <a:spcAft>
                          <a:spcPts val="0"/>
                        </a:spcAft>
                      </a:pPr>
                      <a:r>
                        <a:rPr lang="fr-FR" sz="1800" dirty="0">
                          <a:effectLst/>
                        </a:rPr>
                        <a:t>5</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Mopti</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05</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6"/>
                  </a:ext>
                </a:extLst>
              </a:tr>
              <a:tr h="317980">
                <a:tc>
                  <a:txBody>
                    <a:bodyPr/>
                    <a:lstStyle/>
                    <a:p>
                      <a:pPr algn="ctr">
                        <a:spcAft>
                          <a:spcPts val="0"/>
                        </a:spcAft>
                      </a:pPr>
                      <a:r>
                        <a:rPr lang="fr-FR" sz="1800" dirty="0">
                          <a:effectLst/>
                        </a:rPr>
                        <a:t>6</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Tombouctou</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06</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7"/>
                  </a:ext>
                </a:extLst>
              </a:tr>
              <a:tr h="317980">
                <a:tc>
                  <a:txBody>
                    <a:bodyPr/>
                    <a:lstStyle/>
                    <a:p>
                      <a:pPr algn="ctr">
                        <a:spcAft>
                          <a:spcPts val="0"/>
                        </a:spcAft>
                      </a:pPr>
                      <a:r>
                        <a:rPr lang="fr-FR" sz="1800" dirty="0">
                          <a:effectLst/>
                        </a:rPr>
                        <a:t>7</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Gao</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07</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8"/>
                  </a:ext>
                </a:extLst>
              </a:tr>
              <a:tr h="317980">
                <a:tc>
                  <a:txBody>
                    <a:bodyPr/>
                    <a:lstStyle/>
                    <a:p>
                      <a:pPr algn="ctr">
                        <a:spcAft>
                          <a:spcPts val="0"/>
                        </a:spcAft>
                      </a:pPr>
                      <a:r>
                        <a:rPr lang="fr-FR" sz="1800" dirty="0">
                          <a:effectLst/>
                        </a:rPr>
                        <a:t>8</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Kidal</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08</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9"/>
                  </a:ext>
                </a:extLst>
              </a:tr>
              <a:tr h="317980">
                <a:tc>
                  <a:txBody>
                    <a:bodyPr/>
                    <a:lstStyle/>
                    <a:p>
                      <a:pPr algn="ctr">
                        <a:spcAft>
                          <a:spcPts val="0"/>
                        </a:spcAft>
                      </a:pPr>
                      <a:r>
                        <a:rPr lang="fr-FR" sz="1800" dirty="0">
                          <a:effectLst/>
                        </a:rPr>
                        <a:t>9</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Taoudenni</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09</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0"/>
                  </a:ext>
                </a:extLst>
              </a:tr>
              <a:tr h="317980">
                <a:tc>
                  <a:txBody>
                    <a:bodyPr/>
                    <a:lstStyle/>
                    <a:p>
                      <a:pPr algn="ctr">
                        <a:spcAft>
                          <a:spcPts val="0"/>
                        </a:spcAft>
                      </a:pPr>
                      <a:r>
                        <a:rPr lang="fr-FR" sz="1800" dirty="0">
                          <a:effectLst/>
                        </a:rPr>
                        <a:t>10</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Ménaka</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10</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1"/>
                  </a:ext>
                </a:extLst>
              </a:tr>
              <a:tr h="317980">
                <a:tc>
                  <a:txBody>
                    <a:bodyPr/>
                    <a:lstStyle/>
                    <a:p>
                      <a:pPr algn="ctr">
                        <a:spcAft>
                          <a:spcPts val="0"/>
                        </a:spcAft>
                      </a:pPr>
                      <a:r>
                        <a:rPr lang="fr-FR" sz="1800" dirty="0">
                          <a:effectLst/>
                        </a:rPr>
                        <a:t>11</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Nioro</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11</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2"/>
                  </a:ext>
                </a:extLst>
              </a:tr>
              <a:tr h="317980">
                <a:tc>
                  <a:txBody>
                    <a:bodyPr/>
                    <a:lstStyle/>
                    <a:p>
                      <a:pPr algn="ctr">
                        <a:spcAft>
                          <a:spcPts val="0"/>
                        </a:spcAft>
                      </a:pPr>
                      <a:r>
                        <a:rPr lang="fr-FR" sz="1800" dirty="0">
                          <a:effectLst/>
                        </a:rPr>
                        <a:t>12</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Kita</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12</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3"/>
                  </a:ext>
                </a:extLst>
              </a:tr>
              <a:tr h="317980">
                <a:tc>
                  <a:txBody>
                    <a:bodyPr/>
                    <a:lstStyle/>
                    <a:p>
                      <a:pPr algn="ctr">
                        <a:spcAft>
                          <a:spcPts val="0"/>
                        </a:spcAft>
                      </a:pPr>
                      <a:r>
                        <a:rPr lang="fr-FR" sz="1800" dirty="0">
                          <a:effectLst/>
                        </a:rPr>
                        <a:t>13</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a:t>
                      </a:r>
                      <a:r>
                        <a:rPr lang="fr-FR" sz="1800" dirty="0" err="1">
                          <a:effectLst/>
                        </a:rPr>
                        <a:t>Dioïla</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13</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4"/>
                  </a:ext>
                </a:extLst>
              </a:tr>
              <a:tr h="317980">
                <a:tc>
                  <a:txBody>
                    <a:bodyPr/>
                    <a:lstStyle/>
                    <a:p>
                      <a:pPr algn="ctr">
                        <a:spcAft>
                          <a:spcPts val="0"/>
                        </a:spcAft>
                      </a:pPr>
                      <a:r>
                        <a:rPr lang="fr-FR" sz="1800" dirty="0">
                          <a:effectLst/>
                        </a:rPr>
                        <a:t>14</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Nara</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14</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5"/>
                  </a:ext>
                </a:extLst>
              </a:tr>
              <a:tr h="317980">
                <a:tc>
                  <a:txBody>
                    <a:bodyPr/>
                    <a:lstStyle/>
                    <a:p>
                      <a:pPr algn="ctr">
                        <a:spcAft>
                          <a:spcPts val="0"/>
                        </a:spcAft>
                      </a:pPr>
                      <a:r>
                        <a:rPr lang="fr-FR" sz="1800" dirty="0">
                          <a:effectLst/>
                        </a:rPr>
                        <a:t>15</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Bougouni</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15</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6"/>
                  </a:ext>
                </a:extLst>
              </a:tr>
              <a:tr h="317980">
                <a:tc>
                  <a:txBody>
                    <a:bodyPr/>
                    <a:lstStyle/>
                    <a:p>
                      <a:pPr algn="ctr">
                        <a:spcAft>
                          <a:spcPts val="0"/>
                        </a:spcAft>
                      </a:pPr>
                      <a:r>
                        <a:rPr lang="fr-FR" sz="1800" dirty="0">
                          <a:effectLst/>
                        </a:rPr>
                        <a:t>16</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Koutiala</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16</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7"/>
                  </a:ext>
                </a:extLst>
              </a:tr>
              <a:tr h="317980">
                <a:tc>
                  <a:txBody>
                    <a:bodyPr/>
                    <a:lstStyle/>
                    <a:p>
                      <a:pPr algn="ctr">
                        <a:spcAft>
                          <a:spcPts val="0"/>
                        </a:spcAft>
                      </a:pPr>
                      <a:r>
                        <a:rPr lang="fr-FR" sz="1800" dirty="0">
                          <a:effectLst/>
                        </a:rPr>
                        <a:t>17</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San</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17</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8"/>
                  </a:ext>
                </a:extLst>
              </a:tr>
              <a:tr h="317980">
                <a:tc>
                  <a:txBody>
                    <a:bodyPr/>
                    <a:lstStyle/>
                    <a:p>
                      <a:pPr algn="ctr">
                        <a:spcAft>
                          <a:spcPts val="0"/>
                        </a:spcAft>
                      </a:pPr>
                      <a:r>
                        <a:rPr lang="fr-FR" sz="1800" dirty="0">
                          <a:effectLst/>
                        </a:rPr>
                        <a:t>18</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a:effectLst/>
                        </a:rPr>
                        <a:t>Région de Douentza</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18</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19"/>
                  </a:ext>
                </a:extLst>
              </a:tr>
              <a:tr h="317980">
                <a:tc>
                  <a:txBody>
                    <a:bodyPr/>
                    <a:lstStyle/>
                    <a:p>
                      <a:pPr algn="ctr">
                        <a:spcAft>
                          <a:spcPts val="0"/>
                        </a:spcAft>
                      </a:pPr>
                      <a:r>
                        <a:rPr lang="fr-FR" sz="1800" dirty="0">
                          <a:effectLst/>
                        </a:rPr>
                        <a:t>19</a:t>
                      </a:r>
                      <a:endParaRPr lang="fr-FR" sz="1800" dirty="0">
                        <a:effectLst/>
                        <a:latin typeface="Times New Roman"/>
                        <a:ea typeface="Times New Roman"/>
                        <a:cs typeface="Arial"/>
                      </a:endParaRPr>
                    </a:p>
                  </a:txBody>
                  <a:tcPr marL="68580" marR="68580" marT="0" marB="0"/>
                </a:tc>
                <a:tc>
                  <a:txBody>
                    <a:bodyPr/>
                    <a:lstStyle/>
                    <a:p>
                      <a:pPr>
                        <a:spcAft>
                          <a:spcPts val="0"/>
                        </a:spcAft>
                      </a:pPr>
                      <a:r>
                        <a:rPr lang="fr-FR" sz="1800" dirty="0">
                          <a:effectLst/>
                        </a:rPr>
                        <a:t>Région de Bandiagara</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19</a:t>
                      </a:r>
                      <a:endParaRPr lang="fr-FR" sz="1800" b="1" dirty="0">
                        <a:solidFill>
                          <a:srgbClr val="FF000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20"/>
                  </a:ext>
                </a:extLst>
              </a:tr>
            </a:tbl>
          </a:graphicData>
        </a:graphic>
      </p:graphicFrame>
      <p:sp>
        <p:nvSpPr>
          <p:cNvPr id="3" name="Rectangle 2"/>
          <p:cNvSpPr/>
          <p:nvPr/>
        </p:nvSpPr>
        <p:spPr>
          <a:xfrm>
            <a:off x="7123361" y="91072"/>
            <a:ext cx="4621778" cy="646331"/>
          </a:xfrm>
          <a:prstGeom prst="rect">
            <a:avLst/>
          </a:prstGeom>
        </p:spPr>
        <p:txBody>
          <a:bodyPr wrap="none">
            <a:spAutoFit/>
          </a:bodyPr>
          <a:lstStyle/>
          <a:p>
            <a:pPr algn="ctr"/>
            <a:r>
              <a:rPr lang="fr-FR" b="1" dirty="0"/>
              <a:t>CODES DES DIX-NEUF (19) REGIONS DU MALI</a:t>
            </a:r>
          </a:p>
          <a:p>
            <a:pPr algn="ctr"/>
            <a:r>
              <a:rPr lang="fr-FR" b="1" dirty="0"/>
              <a:t> ET LE DISTRICT DE BAMAKO </a:t>
            </a:r>
          </a:p>
        </p:txBody>
      </p:sp>
      <p:sp>
        <p:nvSpPr>
          <p:cNvPr id="6" name="Rectangle 5"/>
          <p:cNvSpPr/>
          <p:nvPr/>
        </p:nvSpPr>
        <p:spPr>
          <a:xfrm>
            <a:off x="7024787" y="933592"/>
            <a:ext cx="4568238" cy="2308324"/>
          </a:xfrm>
          <a:prstGeom prst="rect">
            <a:avLst/>
          </a:prstGeom>
        </p:spPr>
        <p:txBody>
          <a:bodyPr wrap="none">
            <a:spAutoFit/>
          </a:bodyPr>
          <a:lstStyle/>
          <a:p>
            <a:r>
              <a:rPr lang="fr-FR" b="1" dirty="0"/>
              <a:t>Le Mali compte aujourd’hui après le nouveau </a:t>
            </a:r>
          </a:p>
          <a:p>
            <a:r>
              <a:rPr lang="fr-FR" b="1" dirty="0"/>
              <a:t>découpage administratif et territorial:</a:t>
            </a:r>
          </a:p>
          <a:p>
            <a:r>
              <a:rPr lang="fr-FR" b="1" dirty="0"/>
              <a:t>19 Régions</a:t>
            </a:r>
          </a:p>
          <a:p>
            <a:r>
              <a:rPr lang="fr-FR" b="1" dirty="0"/>
              <a:t>156 Cercles</a:t>
            </a:r>
          </a:p>
          <a:p>
            <a:r>
              <a:rPr lang="fr-FR" b="1" dirty="0"/>
              <a:t>466 Arrondissements</a:t>
            </a:r>
          </a:p>
          <a:p>
            <a:r>
              <a:rPr lang="fr-FR" b="1" dirty="0"/>
              <a:t>815 Communes et </a:t>
            </a:r>
          </a:p>
          <a:p>
            <a:r>
              <a:rPr lang="fr-FR" b="1" dirty="0"/>
              <a:t>12712 Villages / Fractions et Quartiers</a:t>
            </a:r>
          </a:p>
          <a:p>
            <a:endParaRPr lang="fr-FR" b="1" dirty="0"/>
          </a:p>
        </p:txBody>
      </p:sp>
      <p:sp>
        <p:nvSpPr>
          <p:cNvPr id="7" name="Rectangle 6"/>
          <p:cNvSpPr/>
          <p:nvPr/>
        </p:nvSpPr>
        <p:spPr>
          <a:xfrm>
            <a:off x="6987404" y="3343711"/>
            <a:ext cx="5198924" cy="3416320"/>
          </a:xfrm>
          <a:prstGeom prst="rect">
            <a:avLst/>
          </a:prstGeom>
        </p:spPr>
        <p:txBody>
          <a:bodyPr wrap="none">
            <a:spAutoFit/>
          </a:bodyPr>
          <a:lstStyle/>
          <a:p>
            <a:r>
              <a:rPr lang="fr-FR" b="1" dirty="0"/>
              <a:t>-  Le Code des Régions et du District de Bamako </a:t>
            </a:r>
          </a:p>
          <a:p>
            <a:r>
              <a:rPr lang="fr-FR" b="1" dirty="0"/>
              <a:t>est de deux (2) chiffres</a:t>
            </a:r>
          </a:p>
          <a:p>
            <a:endParaRPr lang="fr-FR" b="1" dirty="0"/>
          </a:p>
          <a:p>
            <a:r>
              <a:rPr lang="fr-FR" b="1" dirty="0"/>
              <a:t>- Le Code des Cercles est de quatre (4) chiffres</a:t>
            </a:r>
          </a:p>
          <a:p>
            <a:endParaRPr lang="fr-FR" b="1" dirty="0"/>
          </a:p>
          <a:p>
            <a:r>
              <a:rPr lang="fr-FR" b="1" dirty="0"/>
              <a:t>- Le Code des Arrondissements est de six (6) chiffres</a:t>
            </a:r>
          </a:p>
          <a:p>
            <a:endParaRPr lang="fr-FR" b="1" dirty="0"/>
          </a:p>
          <a:p>
            <a:r>
              <a:rPr lang="fr-FR" b="1" dirty="0"/>
              <a:t>- Le Code des Communes est de huit (8) chiffres </a:t>
            </a:r>
          </a:p>
          <a:p>
            <a:endParaRPr lang="fr-FR" b="1" dirty="0"/>
          </a:p>
          <a:p>
            <a:pPr marL="285750" indent="-285750">
              <a:buFontTx/>
              <a:buChar char="-"/>
            </a:pPr>
            <a:r>
              <a:rPr lang="fr-FR" b="1" dirty="0"/>
              <a:t>Le Code des Villages / Fractions et Quartiers est </a:t>
            </a:r>
          </a:p>
          <a:p>
            <a:r>
              <a:rPr lang="fr-FR" b="1" dirty="0"/>
              <a:t>de douze (12) chiffres</a:t>
            </a:r>
          </a:p>
          <a:p>
            <a:endParaRPr lang="fr-FR" b="1" dirty="0"/>
          </a:p>
        </p:txBody>
      </p:sp>
    </p:spTree>
    <p:extLst>
      <p:ext uri="{BB962C8B-B14F-4D97-AF65-F5344CB8AC3E}">
        <p14:creationId xmlns:p14="http://schemas.microsoft.com/office/powerpoint/2010/main" val="304449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extLst>
              <p:ext uri="{D42A27DB-BD31-4B8C-83A1-F6EECF244321}">
                <p14:modId xmlns:p14="http://schemas.microsoft.com/office/powerpoint/2010/main" val="1413891893"/>
              </p:ext>
            </p:extLst>
          </p:nvPr>
        </p:nvGraphicFramePr>
        <p:xfrm>
          <a:off x="177438" y="167322"/>
          <a:ext cx="5145676" cy="6543708"/>
        </p:xfrm>
        <a:graphic>
          <a:graphicData uri="http://schemas.openxmlformats.org/drawingml/2006/table">
            <a:tbl>
              <a:tblPr firstRow="1" firstCol="1" bandRow="1">
                <a:tableStyleId>{5C22544A-7EE6-4342-B048-85BDC9FD1C3A}</a:tableStyleId>
              </a:tblPr>
              <a:tblGrid>
                <a:gridCol w="3980435">
                  <a:extLst>
                    <a:ext uri="{9D8B030D-6E8A-4147-A177-3AD203B41FA5}">
                      <a16:colId xmlns:a16="http://schemas.microsoft.com/office/drawing/2014/main" val="20000"/>
                    </a:ext>
                  </a:extLst>
                </a:gridCol>
                <a:gridCol w="1165241">
                  <a:extLst>
                    <a:ext uri="{9D8B030D-6E8A-4147-A177-3AD203B41FA5}">
                      <a16:colId xmlns:a16="http://schemas.microsoft.com/office/drawing/2014/main" val="20001"/>
                    </a:ext>
                  </a:extLst>
                </a:gridCol>
              </a:tblGrid>
              <a:tr h="192462">
                <a:tc>
                  <a:txBody>
                    <a:bodyPr/>
                    <a:lstStyle/>
                    <a:p>
                      <a:pPr marL="228600">
                        <a:spcAft>
                          <a:spcPts val="0"/>
                        </a:spcAft>
                      </a:pPr>
                      <a:r>
                        <a:rPr lang="fr-FR" sz="800" dirty="0">
                          <a:effectLst/>
                        </a:rPr>
                        <a:t>Commune</a:t>
                      </a:r>
                      <a:endParaRPr lang="fr-FR" sz="800" dirty="0">
                        <a:effectLst/>
                        <a:latin typeface="Times New Roman"/>
                        <a:ea typeface="Times New Roman"/>
                        <a:cs typeface="Arial"/>
                      </a:endParaRPr>
                    </a:p>
                  </a:txBody>
                  <a:tcPr marL="44368" marR="44368" marT="0" marB="0"/>
                </a:tc>
                <a:tc>
                  <a:txBody>
                    <a:bodyPr/>
                    <a:lstStyle/>
                    <a:p>
                      <a:pPr marL="228600">
                        <a:spcAft>
                          <a:spcPts val="0"/>
                        </a:spcAft>
                      </a:pPr>
                      <a:r>
                        <a:rPr lang="fr-FR" sz="800">
                          <a:effectLst/>
                        </a:rPr>
                        <a:t>Code</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0"/>
                  </a:ext>
                </a:extLst>
              </a:tr>
              <a:tr h="192462">
                <a:tc>
                  <a:txBody>
                    <a:bodyPr/>
                    <a:lstStyle/>
                    <a:p>
                      <a:pPr marL="228600">
                        <a:spcAft>
                          <a:spcPts val="0"/>
                        </a:spcAft>
                      </a:pPr>
                      <a:r>
                        <a:rPr lang="fr-FR" sz="800">
                          <a:effectLst/>
                        </a:rPr>
                        <a:t>Commune urbaine Kayes</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1"/>
                  </a:ext>
                </a:extLst>
              </a:tr>
              <a:tr h="192462">
                <a:tc>
                  <a:txBody>
                    <a:bodyPr/>
                    <a:lstStyle/>
                    <a:p>
                      <a:pPr marL="228600">
                        <a:spcAft>
                          <a:spcPts val="0"/>
                        </a:spcAft>
                      </a:pPr>
                      <a:r>
                        <a:rPr lang="fr-FR" sz="800">
                          <a:effectLst/>
                        </a:rPr>
                        <a:t>Bangassi</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2"/>
                  </a:ext>
                </a:extLst>
              </a:tr>
              <a:tr h="192462">
                <a:tc>
                  <a:txBody>
                    <a:bodyPr/>
                    <a:lstStyle/>
                    <a:p>
                      <a:pPr marL="228600">
                        <a:spcAft>
                          <a:spcPts val="0"/>
                        </a:spcAft>
                      </a:pPr>
                      <a:r>
                        <a:rPr lang="fr-FR" sz="800">
                          <a:effectLst/>
                        </a:rPr>
                        <a:t>Colimbiné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3"/>
                  </a:ext>
                </a:extLst>
              </a:tr>
              <a:tr h="192462">
                <a:tc>
                  <a:txBody>
                    <a:bodyPr/>
                    <a:lstStyle/>
                    <a:p>
                      <a:pPr marL="228600">
                        <a:spcAft>
                          <a:spcPts val="0"/>
                        </a:spcAft>
                      </a:pPr>
                      <a:r>
                        <a:rPr lang="fr-FR" sz="800">
                          <a:effectLst/>
                        </a:rPr>
                        <a:t>Gory Gopela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01010104</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4"/>
                  </a:ext>
                </a:extLst>
              </a:tr>
              <a:tr h="192462">
                <a:tc>
                  <a:txBody>
                    <a:bodyPr/>
                    <a:lstStyle/>
                    <a:p>
                      <a:pPr marL="228600">
                        <a:spcAft>
                          <a:spcPts val="0"/>
                        </a:spcAft>
                      </a:pPr>
                      <a:r>
                        <a:rPr lang="fr-FR" sz="800">
                          <a:effectLst/>
                        </a:rPr>
                        <a:t>Commune urbaine Goumera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01010105</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5"/>
                  </a:ext>
                </a:extLst>
              </a:tr>
              <a:tr h="192462">
                <a:tc>
                  <a:txBody>
                    <a:bodyPr/>
                    <a:lstStyle/>
                    <a:p>
                      <a:pPr marL="228600">
                        <a:spcAft>
                          <a:spcPts val="0"/>
                        </a:spcAft>
                      </a:pPr>
                      <a:r>
                        <a:rPr lang="fr-FR" sz="800" dirty="0" err="1">
                          <a:effectLst/>
                        </a:rPr>
                        <a:t>Khouloum</a:t>
                      </a:r>
                      <a:endParaRPr lang="fr-FR" sz="800" dirty="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01010106</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6"/>
                  </a:ext>
                </a:extLst>
              </a:tr>
              <a:tr h="192462">
                <a:tc>
                  <a:txBody>
                    <a:bodyPr/>
                    <a:lstStyle/>
                    <a:p>
                      <a:pPr marL="228600">
                        <a:spcAft>
                          <a:spcPts val="0"/>
                        </a:spcAft>
                      </a:pPr>
                      <a:r>
                        <a:rPr lang="fr-FR" sz="800">
                          <a:effectLst/>
                        </a:rPr>
                        <a:t>Liberté Dembaya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01010107</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7"/>
                  </a:ext>
                </a:extLst>
              </a:tr>
              <a:tr h="192462">
                <a:tc>
                  <a:txBody>
                    <a:bodyPr/>
                    <a:lstStyle/>
                    <a:p>
                      <a:pPr marL="228600">
                        <a:spcAft>
                          <a:spcPts val="0"/>
                        </a:spcAft>
                      </a:pPr>
                      <a:r>
                        <a:rPr lang="fr-FR" sz="800">
                          <a:effectLst/>
                        </a:rPr>
                        <a:t>Séro Diamanou</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01010201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8"/>
                  </a:ext>
                </a:extLst>
              </a:tr>
              <a:tr h="192462">
                <a:tc>
                  <a:txBody>
                    <a:bodyPr/>
                    <a:lstStyle/>
                    <a:p>
                      <a:pPr marL="228600">
                        <a:spcAft>
                          <a:spcPts val="0"/>
                        </a:spcAft>
                      </a:pPr>
                      <a:r>
                        <a:rPr lang="fr-FR" sz="800">
                          <a:effectLst/>
                        </a:rPr>
                        <a:t>Hawa Dembaya </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01010301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9"/>
                  </a:ext>
                </a:extLst>
              </a:tr>
              <a:tr h="192462">
                <a:tc>
                  <a:txBody>
                    <a:bodyPr/>
                    <a:lstStyle/>
                    <a:p>
                      <a:pPr marL="228600">
                        <a:spcAft>
                          <a:spcPts val="0"/>
                        </a:spcAft>
                      </a:pPr>
                      <a:r>
                        <a:rPr lang="fr-FR" sz="800">
                          <a:effectLst/>
                        </a:rPr>
                        <a:t>Samé Diongoma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01010401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0"/>
                  </a:ext>
                </a:extLst>
              </a:tr>
              <a:tr h="192462">
                <a:tc>
                  <a:txBody>
                    <a:bodyPr/>
                    <a:lstStyle/>
                    <a:p>
                      <a:pPr marL="228600">
                        <a:spcAft>
                          <a:spcPts val="0"/>
                        </a:spcAft>
                      </a:pPr>
                      <a:r>
                        <a:rPr lang="fr-FR" sz="800">
                          <a:effectLst/>
                        </a:rPr>
                        <a:t>Commune urbaine Somankidy </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01010402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1"/>
                  </a:ext>
                </a:extLst>
              </a:tr>
              <a:tr h="192462">
                <a:tc>
                  <a:txBody>
                    <a:bodyPr/>
                    <a:lstStyle/>
                    <a:p>
                      <a:pPr marL="228600">
                        <a:spcAft>
                          <a:spcPts val="0"/>
                        </a:spcAft>
                      </a:pPr>
                      <a:r>
                        <a:rPr lang="fr-FR" sz="800">
                          <a:effectLst/>
                        </a:rPr>
                        <a:t>Bafoulabé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01020101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2"/>
                  </a:ext>
                </a:extLst>
              </a:tr>
              <a:tr h="192462">
                <a:tc>
                  <a:txBody>
                    <a:bodyPr/>
                    <a:lstStyle/>
                    <a:p>
                      <a:pPr marL="228600">
                        <a:spcAft>
                          <a:spcPts val="0"/>
                        </a:spcAft>
                      </a:pPr>
                      <a:r>
                        <a:rPr lang="fr-FR" sz="800">
                          <a:effectLst/>
                        </a:rPr>
                        <a:t>Bamafélé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01020201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3"/>
                  </a:ext>
                </a:extLst>
              </a:tr>
              <a:tr h="192462">
                <a:tc>
                  <a:txBody>
                    <a:bodyPr/>
                    <a:lstStyle/>
                    <a:p>
                      <a:pPr marL="228600">
                        <a:spcAft>
                          <a:spcPts val="0"/>
                        </a:spcAft>
                      </a:pPr>
                      <a:r>
                        <a:rPr lang="fr-FR" sz="800">
                          <a:effectLst/>
                        </a:rPr>
                        <a:t>Diokeli</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01020202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4"/>
                  </a:ext>
                </a:extLst>
              </a:tr>
              <a:tr h="192462">
                <a:tc>
                  <a:txBody>
                    <a:bodyPr/>
                    <a:lstStyle/>
                    <a:p>
                      <a:pPr marL="228600">
                        <a:spcAft>
                          <a:spcPts val="0"/>
                        </a:spcAft>
                      </a:pPr>
                      <a:r>
                        <a:rPr lang="fr-FR" sz="800">
                          <a:effectLst/>
                        </a:rPr>
                        <a:t>Koundian</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01020301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5"/>
                  </a:ext>
                </a:extLst>
              </a:tr>
              <a:tr h="192462">
                <a:tc>
                  <a:txBody>
                    <a:bodyPr/>
                    <a:lstStyle/>
                    <a:p>
                      <a:pPr marL="228600">
                        <a:spcAft>
                          <a:spcPts val="0"/>
                        </a:spcAft>
                      </a:pPr>
                      <a:r>
                        <a:rPr lang="fr-FR" sz="800">
                          <a:effectLst/>
                        </a:rPr>
                        <a:t>Mahina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01020401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6"/>
                  </a:ext>
                </a:extLst>
              </a:tr>
              <a:tr h="192462">
                <a:tc>
                  <a:txBody>
                    <a:bodyPr/>
                    <a:lstStyle/>
                    <a:p>
                      <a:pPr marL="228600">
                        <a:spcAft>
                          <a:spcPts val="0"/>
                        </a:spcAft>
                      </a:pPr>
                      <a:r>
                        <a:rPr lang="fr-FR" sz="800">
                          <a:effectLst/>
                        </a:rPr>
                        <a:t>Gounfan</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01020402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7"/>
                  </a:ext>
                </a:extLst>
              </a:tr>
              <a:tr h="192462">
                <a:tc>
                  <a:txBody>
                    <a:bodyPr/>
                    <a:lstStyle/>
                    <a:p>
                      <a:pPr marL="228600">
                        <a:spcAft>
                          <a:spcPts val="0"/>
                        </a:spcAft>
                      </a:pPr>
                      <a:r>
                        <a:rPr lang="fr-FR" sz="800">
                          <a:effectLst/>
                        </a:rPr>
                        <a:t>Niambia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01020403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8"/>
                  </a:ext>
                </a:extLst>
              </a:tr>
              <a:tr h="192462">
                <a:tc>
                  <a:txBody>
                    <a:bodyPr/>
                    <a:lstStyle/>
                    <a:p>
                      <a:pPr marL="228600">
                        <a:spcAft>
                          <a:spcPts val="0"/>
                        </a:spcAft>
                      </a:pPr>
                      <a:r>
                        <a:rPr lang="fr-FR" sz="800">
                          <a:effectLst/>
                        </a:rPr>
                        <a:t>Oualia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01020501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9"/>
                  </a:ext>
                </a:extLst>
              </a:tr>
              <a:tr h="192462">
                <a:tc>
                  <a:txBody>
                    <a:bodyPr/>
                    <a:lstStyle/>
                    <a:p>
                      <a:pPr marL="228600">
                        <a:spcAft>
                          <a:spcPts val="0"/>
                        </a:spcAft>
                      </a:pPr>
                      <a:r>
                        <a:rPr lang="fr-FR" sz="800">
                          <a:effectLst/>
                        </a:rPr>
                        <a:t>Guidime</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0"/>
                  </a:ext>
                </a:extLst>
              </a:tr>
              <a:tr h="192462">
                <a:tc>
                  <a:txBody>
                    <a:bodyPr/>
                    <a:lstStyle/>
                    <a:p>
                      <a:pPr marL="228600">
                        <a:spcAft>
                          <a:spcPts val="0"/>
                        </a:spcAft>
                      </a:pPr>
                      <a:r>
                        <a:rPr lang="fr-FR" sz="800">
                          <a:effectLst/>
                        </a:rPr>
                        <a:t>Fanga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1"/>
                  </a:ext>
                </a:extLst>
              </a:tr>
              <a:tr h="192462">
                <a:tc>
                  <a:txBody>
                    <a:bodyPr/>
                    <a:lstStyle/>
                    <a:p>
                      <a:pPr marL="228600">
                        <a:spcAft>
                          <a:spcPts val="0"/>
                        </a:spcAft>
                      </a:pPr>
                      <a:r>
                        <a:rPr lang="fr-FR" sz="800">
                          <a:effectLst/>
                        </a:rPr>
                        <a:t>Gory</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2"/>
                  </a:ext>
                </a:extLst>
              </a:tr>
              <a:tr h="192462">
                <a:tc>
                  <a:txBody>
                    <a:bodyPr/>
                    <a:lstStyle/>
                    <a:p>
                      <a:pPr marL="228600">
                        <a:spcAft>
                          <a:spcPts val="0"/>
                        </a:spcAft>
                      </a:pPr>
                      <a:r>
                        <a:rPr lang="fr-FR" sz="800">
                          <a:effectLst/>
                        </a:rPr>
                        <a:t>Toya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01030104</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3"/>
                  </a:ext>
                </a:extLst>
              </a:tr>
              <a:tr h="192462">
                <a:tc>
                  <a:txBody>
                    <a:bodyPr/>
                    <a:lstStyle/>
                    <a:p>
                      <a:pPr marL="228600">
                        <a:spcAft>
                          <a:spcPts val="0"/>
                        </a:spcAft>
                      </a:pPr>
                      <a:r>
                        <a:rPr lang="fr-FR" sz="800">
                          <a:effectLst/>
                        </a:rPr>
                        <a:t>Soumpou</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01030105</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4"/>
                  </a:ext>
                </a:extLst>
              </a:tr>
              <a:tr h="192462">
                <a:tc>
                  <a:txBody>
                    <a:bodyPr/>
                    <a:lstStyle/>
                    <a:p>
                      <a:pPr marL="228600">
                        <a:spcAft>
                          <a:spcPts val="0"/>
                        </a:spcAft>
                      </a:pPr>
                      <a:r>
                        <a:rPr lang="fr-FR" sz="800">
                          <a:effectLst/>
                        </a:rPr>
                        <a:t>Kirané Kaniaga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01030201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5"/>
                  </a:ext>
                </a:extLst>
              </a:tr>
              <a:tr h="192462">
                <a:tc>
                  <a:txBody>
                    <a:bodyPr/>
                    <a:lstStyle/>
                    <a:p>
                      <a:pPr marL="228600">
                        <a:spcAft>
                          <a:spcPts val="0"/>
                        </a:spcAft>
                      </a:pPr>
                      <a:r>
                        <a:rPr lang="fr-FR" sz="800">
                          <a:effectLst/>
                        </a:rPr>
                        <a:t>Krémis</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01030202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6"/>
                  </a:ext>
                </a:extLst>
              </a:tr>
              <a:tr h="192462">
                <a:tc>
                  <a:txBody>
                    <a:bodyPr/>
                    <a:lstStyle/>
                    <a:p>
                      <a:pPr marL="228600">
                        <a:spcAft>
                          <a:spcPts val="0"/>
                        </a:spcAft>
                      </a:pPr>
                      <a:r>
                        <a:rPr lang="fr-FR" sz="800">
                          <a:effectLst/>
                        </a:rPr>
                        <a:t>Diafounou Gory</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01030301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7"/>
                  </a:ext>
                </a:extLst>
              </a:tr>
              <a:tr h="192462">
                <a:tc>
                  <a:txBody>
                    <a:bodyPr/>
                    <a:lstStyle/>
                    <a:p>
                      <a:pPr marL="228600">
                        <a:spcAft>
                          <a:spcPts val="0"/>
                        </a:spcAft>
                      </a:pPr>
                      <a:r>
                        <a:rPr lang="fr-FR" sz="800">
                          <a:effectLst/>
                        </a:rPr>
                        <a:t>Diafounou Diongaga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01030302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8"/>
                  </a:ext>
                </a:extLst>
              </a:tr>
              <a:tr h="192462">
                <a:tc>
                  <a:txBody>
                    <a:bodyPr/>
                    <a:lstStyle/>
                    <a:p>
                      <a:pPr marL="228600">
                        <a:spcAft>
                          <a:spcPts val="0"/>
                        </a:spcAft>
                      </a:pPr>
                      <a:r>
                        <a:rPr lang="fr-FR" sz="800">
                          <a:effectLst/>
                        </a:rPr>
                        <a:t>Konsiga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01030303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9"/>
                  </a:ext>
                </a:extLst>
              </a:tr>
              <a:tr h="192462">
                <a:tc>
                  <a:txBody>
                    <a:bodyPr/>
                    <a:lstStyle/>
                    <a:p>
                      <a:pPr marL="228600">
                        <a:spcAft>
                          <a:spcPts val="0"/>
                        </a:spcAft>
                      </a:pPr>
                      <a:r>
                        <a:rPr lang="fr-FR" sz="800">
                          <a:effectLst/>
                        </a:rPr>
                        <a:t>Marekaffo</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01030304</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30"/>
                  </a:ext>
                </a:extLst>
              </a:tr>
              <a:tr h="192462">
                <a:tc>
                  <a:txBody>
                    <a:bodyPr/>
                    <a:lstStyle/>
                    <a:p>
                      <a:pPr marL="228600">
                        <a:spcAft>
                          <a:spcPts val="0"/>
                        </a:spcAft>
                      </a:pPr>
                      <a:r>
                        <a:rPr lang="fr-FR" sz="800">
                          <a:effectLst/>
                        </a:rPr>
                        <a:t>Kéniéba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01040101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31"/>
                  </a:ext>
                </a:extLst>
              </a:tr>
              <a:tr h="192462">
                <a:tc>
                  <a:txBody>
                    <a:bodyPr/>
                    <a:lstStyle/>
                    <a:p>
                      <a:pPr marL="228600">
                        <a:spcAft>
                          <a:spcPts val="0"/>
                        </a:spcAft>
                      </a:pPr>
                      <a:r>
                        <a:rPr lang="fr-FR" sz="800">
                          <a:effectLst/>
                        </a:rPr>
                        <a:t>Dabia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01040102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32"/>
                  </a:ext>
                </a:extLst>
              </a:tr>
              <a:tr h="192462">
                <a:tc>
                  <a:txBody>
                    <a:bodyPr/>
                    <a:lstStyle/>
                    <a:p>
                      <a:pPr marL="228600">
                        <a:spcAft>
                          <a:spcPts val="0"/>
                        </a:spcAft>
                      </a:pPr>
                      <a:r>
                        <a:rPr lang="fr-FR" sz="800">
                          <a:effectLst/>
                        </a:rPr>
                        <a:t>Guénégoré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dirty="0">
                          <a:effectLst/>
                        </a:rPr>
                        <a:t>01040103</a:t>
                      </a:r>
                      <a:endParaRPr lang="fr-FR" sz="800" dirty="0">
                        <a:effectLst/>
                        <a:latin typeface="Times New Roman"/>
                        <a:ea typeface="Times New Roman"/>
                        <a:cs typeface="Arial"/>
                      </a:endParaRPr>
                    </a:p>
                  </a:txBody>
                  <a:tcPr marL="44368" marR="44368" marT="0" marB="0"/>
                </a:tc>
                <a:extLst>
                  <a:ext uri="{0D108BD9-81ED-4DB2-BD59-A6C34878D82A}">
                    <a16:rowId xmlns:a16="http://schemas.microsoft.com/office/drawing/2014/main" val="10033"/>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7427164"/>
              </p:ext>
            </p:extLst>
          </p:nvPr>
        </p:nvGraphicFramePr>
        <p:xfrm>
          <a:off x="6238932" y="97970"/>
          <a:ext cx="5729919" cy="6629408"/>
        </p:xfrm>
        <a:graphic>
          <a:graphicData uri="http://schemas.openxmlformats.org/drawingml/2006/table">
            <a:tbl>
              <a:tblPr firstRow="1" firstCol="1" bandRow="1">
                <a:tableStyleId>{5C22544A-7EE6-4342-B048-85BDC9FD1C3A}</a:tableStyleId>
              </a:tblPr>
              <a:tblGrid>
                <a:gridCol w="4432376">
                  <a:extLst>
                    <a:ext uri="{9D8B030D-6E8A-4147-A177-3AD203B41FA5}">
                      <a16:colId xmlns:a16="http://schemas.microsoft.com/office/drawing/2014/main" val="20000"/>
                    </a:ext>
                  </a:extLst>
                </a:gridCol>
                <a:gridCol w="1297543">
                  <a:extLst>
                    <a:ext uri="{9D8B030D-6E8A-4147-A177-3AD203B41FA5}">
                      <a16:colId xmlns:a16="http://schemas.microsoft.com/office/drawing/2014/main" val="20001"/>
                    </a:ext>
                  </a:extLst>
                </a:gridCol>
              </a:tblGrid>
              <a:tr h="207169">
                <a:tc>
                  <a:txBody>
                    <a:bodyPr/>
                    <a:lstStyle/>
                    <a:p>
                      <a:pPr marL="228600">
                        <a:spcAft>
                          <a:spcPts val="0"/>
                        </a:spcAft>
                      </a:pPr>
                      <a:r>
                        <a:rPr lang="fr-FR" sz="800">
                          <a:effectLst/>
                        </a:rPr>
                        <a:t>Sitakilly</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01040104</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0"/>
                  </a:ext>
                </a:extLst>
              </a:tr>
              <a:tr h="207169">
                <a:tc>
                  <a:txBody>
                    <a:bodyPr/>
                    <a:lstStyle/>
                    <a:p>
                      <a:pPr marL="228600">
                        <a:spcAft>
                          <a:spcPts val="0"/>
                        </a:spcAft>
                      </a:pPr>
                      <a:r>
                        <a:rPr lang="fr-FR" sz="800">
                          <a:effectLst/>
                        </a:rPr>
                        <a:t>Dombia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01040201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1"/>
                  </a:ext>
                </a:extLst>
              </a:tr>
              <a:tr h="207169">
                <a:tc>
                  <a:txBody>
                    <a:bodyPr/>
                    <a:lstStyle/>
                    <a:p>
                      <a:pPr marL="228600">
                        <a:spcAft>
                          <a:spcPts val="0"/>
                        </a:spcAft>
                      </a:pPr>
                      <a:r>
                        <a:rPr lang="fr-FR" sz="800">
                          <a:effectLst/>
                        </a:rPr>
                        <a:t>Baye</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01040202</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2"/>
                  </a:ext>
                </a:extLst>
              </a:tr>
              <a:tr h="207169">
                <a:tc>
                  <a:txBody>
                    <a:bodyPr/>
                    <a:lstStyle/>
                    <a:p>
                      <a:pPr marL="228600">
                        <a:spcAft>
                          <a:spcPts val="0"/>
                        </a:spcAft>
                      </a:pPr>
                      <a:r>
                        <a:rPr lang="fr-FR" sz="800">
                          <a:effectLst/>
                        </a:rPr>
                        <a:t>Faléa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01040301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3"/>
                  </a:ext>
                </a:extLst>
              </a:tr>
              <a:tr h="207169">
                <a:tc>
                  <a:txBody>
                    <a:bodyPr/>
                    <a:lstStyle/>
                    <a:p>
                      <a:pPr marL="228600">
                        <a:spcAft>
                          <a:spcPts val="0"/>
                        </a:spcAft>
                      </a:pPr>
                      <a:r>
                        <a:rPr lang="fr-FR" sz="800">
                          <a:effectLst/>
                        </a:rPr>
                        <a:t>Faraba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01040401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4"/>
                  </a:ext>
                </a:extLst>
              </a:tr>
              <a:tr h="207169">
                <a:tc>
                  <a:txBody>
                    <a:bodyPr/>
                    <a:lstStyle/>
                    <a:p>
                      <a:pPr marL="228600">
                        <a:spcAft>
                          <a:spcPts val="0"/>
                        </a:spcAft>
                      </a:pPr>
                      <a:r>
                        <a:rPr lang="fr-FR" sz="800">
                          <a:effectLst/>
                        </a:rPr>
                        <a:t>Kroukoto</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01040402</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5"/>
                  </a:ext>
                </a:extLst>
              </a:tr>
              <a:tr h="207169">
                <a:tc>
                  <a:txBody>
                    <a:bodyPr/>
                    <a:lstStyle/>
                    <a:p>
                      <a:pPr marL="228600">
                        <a:spcAft>
                          <a:spcPts val="0"/>
                        </a:spcAft>
                      </a:pPr>
                      <a:r>
                        <a:rPr lang="fr-FR" sz="800">
                          <a:effectLst/>
                        </a:rPr>
                        <a:t>Sagalo</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01040403</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6"/>
                  </a:ext>
                </a:extLst>
              </a:tr>
              <a:tr h="207169">
                <a:tc>
                  <a:txBody>
                    <a:bodyPr/>
                    <a:lstStyle/>
                    <a:p>
                      <a:pPr marL="228600">
                        <a:spcAft>
                          <a:spcPts val="0"/>
                        </a:spcAft>
                      </a:pPr>
                      <a:r>
                        <a:rPr lang="fr-FR" sz="800">
                          <a:effectLst/>
                        </a:rPr>
                        <a:t>Kassama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01040501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7"/>
                  </a:ext>
                </a:extLst>
              </a:tr>
              <a:tr h="207169">
                <a:tc>
                  <a:txBody>
                    <a:bodyPr/>
                    <a:lstStyle/>
                    <a:p>
                      <a:pPr marL="228600">
                        <a:spcAft>
                          <a:spcPts val="0"/>
                        </a:spcAft>
                      </a:pPr>
                      <a:r>
                        <a:rPr lang="fr-FR" sz="800">
                          <a:effectLst/>
                        </a:rPr>
                        <a:t>Kéméné Tambo</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01050101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8"/>
                  </a:ext>
                </a:extLst>
              </a:tr>
              <a:tr h="207169">
                <a:tc>
                  <a:txBody>
                    <a:bodyPr/>
                    <a:lstStyle/>
                    <a:p>
                      <a:pPr marL="228600">
                        <a:spcAft>
                          <a:spcPts val="0"/>
                        </a:spcAft>
                      </a:pPr>
                      <a:r>
                        <a:rPr lang="fr-FR" sz="800">
                          <a:effectLst/>
                        </a:rPr>
                        <a:t>Guidimakan Keri Kaffo</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01050102</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09"/>
                  </a:ext>
                </a:extLst>
              </a:tr>
              <a:tr h="207169">
                <a:tc>
                  <a:txBody>
                    <a:bodyPr/>
                    <a:lstStyle/>
                    <a:p>
                      <a:pPr marL="228600">
                        <a:spcAft>
                          <a:spcPts val="0"/>
                        </a:spcAft>
                      </a:pPr>
                      <a:r>
                        <a:rPr lang="fr-FR" sz="800">
                          <a:effectLst/>
                        </a:rPr>
                        <a:t>Sony</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01050103</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0"/>
                  </a:ext>
                </a:extLst>
              </a:tr>
              <a:tr h="207169">
                <a:tc>
                  <a:txBody>
                    <a:bodyPr/>
                    <a:lstStyle/>
                    <a:p>
                      <a:pPr marL="228600">
                        <a:spcAft>
                          <a:spcPts val="0"/>
                        </a:spcAft>
                      </a:pPr>
                      <a:r>
                        <a:rPr lang="fr-FR" sz="800">
                          <a:effectLst/>
                        </a:rPr>
                        <a:t>Tafacirga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01050104</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1"/>
                  </a:ext>
                </a:extLst>
              </a:tr>
              <a:tr h="207169">
                <a:tc>
                  <a:txBody>
                    <a:bodyPr/>
                    <a:lstStyle/>
                    <a:p>
                      <a:pPr marL="228600">
                        <a:spcAft>
                          <a:spcPts val="0"/>
                        </a:spcAft>
                      </a:pPr>
                      <a:r>
                        <a:rPr lang="fr-FR" sz="800">
                          <a:effectLst/>
                        </a:rPr>
                        <a:t>Falémé</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01050201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2"/>
                  </a:ext>
                </a:extLst>
              </a:tr>
              <a:tr h="207169">
                <a:tc>
                  <a:txBody>
                    <a:bodyPr/>
                    <a:lstStyle/>
                    <a:p>
                      <a:pPr marL="228600">
                        <a:spcAft>
                          <a:spcPts val="0"/>
                        </a:spcAft>
                      </a:pPr>
                      <a:r>
                        <a:rPr lang="fr-FR" sz="800">
                          <a:effectLst/>
                        </a:rPr>
                        <a:t>Commune urbaine Fégui</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01050202</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3"/>
                  </a:ext>
                </a:extLst>
              </a:tr>
              <a:tr h="207169">
                <a:tc>
                  <a:txBody>
                    <a:bodyPr/>
                    <a:lstStyle/>
                    <a:p>
                      <a:pPr marL="228600">
                        <a:spcAft>
                          <a:spcPts val="0"/>
                        </a:spcAft>
                      </a:pPr>
                      <a:r>
                        <a:rPr lang="fr-FR" sz="800">
                          <a:effectLst/>
                        </a:rPr>
                        <a:t>Djélébou</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01060101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4"/>
                  </a:ext>
                </a:extLst>
              </a:tr>
              <a:tr h="207169">
                <a:tc>
                  <a:txBody>
                    <a:bodyPr/>
                    <a:lstStyle/>
                    <a:p>
                      <a:pPr marL="228600">
                        <a:spcAft>
                          <a:spcPts val="0"/>
                        </a:spcAft>
                      </a:pPr>
                      <a:r>
                        <a:rPr lang="fr-FR" sz="800">
                          <a:effectLst/>
                        </a:rPr>
                        <a:t>Sahel</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01060102</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5"/>
                  </a:ext>
                </a:extLst>
              </a:tr>
              <a:tr h="207169">
                <a:tc>
                  <a:txBody>
                    <a:bodyPr/>
                    <a:lstStyle/>
                    <a:p>
                      <a:pPr marL="228600">
                        <a:spcAft>
                          <a:spcPts val="0"/>
                        </a:spcAft>
                      </a:pPr>
                      <a:r>
                        <a:rPr lang="fr-FR" sz="800">
                          <a:effectLst/>
                        </a:rPr>
                        <a:t>Koussané</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01060201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6"/>
                  </a:ext>
                </a:extLst>
              </a:tr>
              <a:tr h="207169">
                <a:tc>
                  <a:txBody>
                    <a:bodyPr/>
                    <a:lstStyle/>
                    <a:p>
                      <a:pPr marL="228600">
                        <a:spcAft>
                          <a:spcPts val="0"/>
                        </a:spcAft>
                      </a:pPr>
                      <a:r>
                        <a:rPr lang="fr-FR" sz="800">
                          <a:effectLst/>
                        </a:rPr>
                        <a:t>Karakoro</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01060301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7"/>
                  </a:ext>
                </a:extLst>
              </a:tr>
              <a:tr h="207169">
                <a:tc>
                  <a:txBody>
                    <a:bodyPr/>
                    <a:lstStyle/>
                    <a:p>
                      <a:pPr marL="228600">
                        <a:spcAft>
                          <a:spcPts val="0"/>
                        </a:spcAft>
                      </a:pPr>
                      <a:r>
                        <a:rPr lang="fr-FR" sz="800">
                          <a:effectLst/>
                        </a:rPr>
                        <a:t>Diamou</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01070101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8"/>
                  </a:ext>
                </a:extLst>
              </a:tr>
              <a:tr h="207169">
                <a:tc>
                  <a:txBody>
                    <a:bodyPr/>
                    <a:lstStyle/>
                    <a:p>
                      <a:pPr marL="228600">
                        <a:spcAft>
                          <a:spcPts val="0"/>
                        </a:spcAft>
                      </a:pPr>
                      <a:r>
                        <a:rPr lang="fr-FR" sz="800">
                          <a:effectLst/>
                        </a:rPr>
                        <a:t>Logo</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01070201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19"/>
                  </a:ext>
                </a:extLst>
              </a:tr>
              <a:tr h="207169">
                <a:tc>
                  <a:txBody>
                    <a:bodyPr/>
                    <a:lstStyle/>
                    <a:p>
                      <a:pPr marL="228600">
                        <a:spcAft>
                          <a:spcPts val="0"/>
                        </a:spcAft>
                      </a:pPr>
                      <a:r>
                        <a:rPr lang="fr-FR" sz="800">
                          <a:effectLst/>
                        </a:rPr>
                        <a:t>Tomora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01080101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0"/>
                  </a:ext>
                </a:extLst>
              </a:tr>
              <a:tr h="207169">
                <a:tc>
                  <a:txBody>
                    <a:bodyPr/>
                    <a:lstStyle/>
                    <a:p>
                      <a:pPr marL="228600">
                        <a:spcAft>
                          <a:spcPts val="0"/>
                        </a:spcAft>
                      </a:pPr>
                      <a:r>
                        <a:rPr lang="fr-FR" sz="800">
                          <a:effectLst/>
                        </a:rPr>
                        <a:t>Diakon</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01080201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1"/>
                  </a:ext>
                </a:extLst>
              </a:tr>
              <a:tr h="207169">
                <a:tc>
                  <a:txBody>
                    <a:bodyPr/>
                    <a:lstStyle/>
                    <a:p>
                      <a:pPr marL="228600">
                        <a:spcAft>
                          <a:spcPts val="0"/>
                        </a:spcAft>
                      </a:pPr>
                      <a:r>
                        <a:rPr lang="fr-FR" sz="800">
                          <a:effectLst/>
                        </a:rPr>
                        <a:t>Diallan</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01080301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2"/>
                  </a:ext>
                </a:extLst>
              </a:tr>
              <a:tr h="207169">
                <a:tc>
                  <a:txBody>
                    <a:bodyPr/>
                    <a:lstStyle/>
                    <a:p>
                      <a:pPr marL="228600">
                        <a:spcAft>
                          <a:spcPts val="0"/>
                        </a:spcAft>
                      </a:pPr>
                      <a:r>
                        <a:rPr lang="fr-FR" sz="800">
                          <a:effectLst/>
                        </a:rPr>
                        <a:t>Kontela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01080401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3"/>
                  </a:ext>
                </a:extLst>
              </a:tr>
              <a:tr h="207169">
                <a:tc>
                  <a:txBody>
                    <a:bodyPr/>
                    <a:lstStyle/>
                    <a:p>
                      <a:pPr marL="228600">
                        <a:spcAft>
                          <a:spcPts val="0"/>
                        </a:spcAft>
                      </a:pPr>
                      <a:r>
                        <a:rPr lang="fr-FR" sz="800">
                          <a:effectLst/>
                        </a:rPr>
                        <a:t>Sidibéla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01080501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4"/>
                  </a:ext>
                </a:extLst>
              </a:tr>
              <a:tr h="207169">
                <a:tc>
                  <a:txBody>
                    <a:bodyPr/>
                    <a:lstStyle/>
                    <a:p>
                      <a:pPr marL="228600">
                        <a:spcAft>
                          <a:spcPts val="0"/>
                        </a:spcAft>
                      </a:pPr>
                      <a:r>
                        <a:rPr lang="fr-FR" sz="800">
                          <a:effectLst/>
                        </a:rPr>
                        <a:t>Ségala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01090101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5"/>
                  </a:ext>
                </a:extLst>
              </a:tr>
              <a:tr h="207169">
                <a:tc>
                  <a:txBody>
                    <a:bodyPr/>
                    <a:lstStyle/>
                    <a:p>
                      <a:pPr marL="228600">
                        <a:spcAft>
                          <a:spcPts val="0"/>
                        </a:spcAft>
                      </a:pPr>
                      <a:r>
                        <a:rPr lang="fr-FR" sz="800">
                          <a:effectLst/>
                        </a:rPr>
                        <a:t>Commune urbaine Kouniakary </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01090102</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6"/>
                  </a:ext>
                </a:extLst>
              </a:tr>
              <a:tr h="207169">
                <a:tc>
                  <a:txBody>
                    <a:bodyPr/>
                    <a:lstStyle/>
                    <a:p>
                      <a:pPr marL="228600">
                        <a:spcAft>
                          <a:spcPts val="0"/>
                        </a:spcAft>
                      </a:pPr>
                      <a:r>
                        <a:rPr lang="fr-FR" sz="800">
                          <a:effectLst/>
                        </a:rPr>
                        <a:t>Maréna Diombougou</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01090103</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7"/>
                  </a:ext>
                </a:extLst>
              </a:tr>
              <a:tr h="207169">
                <a:tc>
                  <a:txBody>
                    <a:bodyPr/>
                    <a:lstStyle/>
                    <a:p>
                      <a:pPr marL="228600">
                        <a:spcAft>
                          <a:spcPts val="0"/>
                        </a:spcAft>
                      </a:pPr>
                      <a:r>
                        <a:rPr lang="fr-FR" sz="800">
                          <a:effectLst/>
                        </a:rPr>
                        <a:t>Marintoumania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01090104</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8"/>
                  </a:ext>
                </a:extLst>
              </a:tr>
              <a:tr h="207169">
                <a:tc>
                  <a:txBody>
                    <a:bodyPr/>
                    <a:lstStyle/>
                    <a:p>
                      <a:pPr marL="228600">
                        <a:spcAft>
                          <a:spcPts val="0"/>
                        </a:spcAft>
                      </a:pPr>
                      <a:r>
                        <a:rPr lang="fr-FR" sz="800">
                          <a:effectLst/>
                        </a:rPr>
                        <a:t>Tringa </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01090201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29"/>
                  </a:ext>
                </a:extLst>
              </a:tr>
              <a:tr h="207169">
                <a:tc>
                  <a:txBody>
                    <a:bodyPr/>
                    <a:lstStyle/>
                    <a:p>
                      <a:pPr marL="228600">
                        <a:spcAft>
                          <a:spcPts val="0"/>
                        </a:spcAft>
                      </a:pPr>
                      <a:r>
                        <a:rPr lang="fr-FR" sz="800">
                          <a:effectLst/>
                        </a:rPr>
                        <a:t>Sadiola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a:effectLst/>
                        </a:rPr>
                        <a:t>01100101</a:t>
                      </a:r>
                      <a:endParaRPr lang="fr-FR" sz="800">
                        <a:effectLst/>
                        <a:latin typeface="Times New Roman"/>
                        <a:ea typeface="Times New Roman"/>
                        <a:cs typeface="Arial"/>
                      </a:endParaRPr>
                    </a:p>
                  </a:txBody>
                  <a:tcPr marL="47141" marR="47141" marT="0" marB="0"/>
                </a:tc>
                <a:extLst>
                  <a:ext uri="{0D108BD9-81ED-4DB2-BD59-A6C34878D82A}">
                    <a16:rowId xmlns:a16="http://schemas.microsoft.com/office/drawing/2014/main" val="10030"/>
                  </a:ext>
                </a:extLst>
              </a:tr>
              <a:tr h="207169">
                <a:tc>
                  <a:txBody>
                    <a:bodyPr/>
                    <a:lstStyle/>
                    <a:p>
                      <a:pPr marL="228600">
                        <a:spcAft>
                          <a:spcPts val="0"/>
                        </a:spcAft>
                      </a:pPr>
                      <a:r>
                        <a:rPr lang="fr-FR" sz="800">
                          <a:effectLst/>
                        </a:rPr>
                        <a:t>Dialafara</a:t>
                      </a:r>
                      <a:endParaRPr lang="fr-FR" sz="800">
                        <a:effectLst/>
                        <a:latin typeface="Times New Roman"/>
                        <a:ea typeface="Times New Roman"/>
                        <a:cs typeface="Arial"/>
                      </a:endParaRPr>
                    </a:p>
                  </a:txBody>
                  <a:tcPr marL="47141" marR="47141" marT="0" marB="0"/>
                </a:tc>
                <a:tc>
                  <a:txBody>
                    <a:bodyPr/>
                    <a:lstStyle/>
                    <a:p>
                      <a:pPr marL="228600">
                        <a:spcAft>
                          <a:spcPts val="0"/>
                        </a:spcAft>
                      </a:pPr>
                      <a:r>
                        <a:rPr lang="fr-FR" sz="800" dirty="0">
                          <a:effectLst/>
                        </a:rPr>
                        <a:t>01100201</a:t>
                      </a:r>
                      <a:endParaRPr lang="fr-FR" sz="800" dirty="0">
                        <a:effectLst/>
                        <a:latin typeface="Times New Roman"/>
                        <a:ea typeface="Times New Roman"/>
                        <a:cs typeface="Arial"/>
                      </a:endParaRPr>
                    </a:p>
                  </a:txBody>
                  <a:tcPr marL="47141" marR="47141" marT="0" marB="0"/>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044490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933525679"/>
              </p:ext>
            </p:extLst>
          </p:nvPr>
        </p:nvGraphicFramePr>
        <p:xfrm>
          <a:off x="177438" y="167322"/>
          <a:ext cx="5145676" cy="6543708"/>
        </p:xfrm>
        <a:graphic>
          <a:graphicData uri="http://schemas.openxmlformats.org/drawingml/2006/table">
            <a:tbl>
              <a:tblPr firstRow="1" firstCol="1" bandRow="1">
                <a:tableStyleId>{5C22544A-7EE6-4342-B048-85BDC9FD1C3A}</a:tableStyleId>
              </a:tblPr>
              <a:tblGrid>
                <a:gridCol w="3980435">
                  <a:extLst>
                    <a:ext uri="{9D8B030D-6E8A-4147-A177-3AD203B41FA5}">
                      <a16:colId xmlns:a16="http://schemas.microsoft.com/office/drawing/2014/main" val="20000"/>
                    </a:ext>
                  </a:extLst>
                </a:gridCol>
                <a:gridCol w="1165241">
                  <a:extLst>
                    <a:ext uri="{9D8B030D-6E8A-4147-A177-3AD203B41FA5}">
                      <a16:colId xmlns:a16="http://schemas.microsoft.com/office/drawing/2014/main" val="20001"/>
                    </a:ext>
                  </a:extLst>
                </a:gridCol>
              </a:tblGrid>
              <a:tr h="192462">
                <a:tc>
                  <a:txBody>
                    <a:bodyPr/>
                    <a:lstStyle/>
                    <a:p>
                      <a:pPr marL="228600">
                        <a:spcAft>
                          <a:spcPts val="0"/>
                        </a:spcAft>
                      </a:pPr>
                      <a:r>
                        <a:rPr lang="fr-FR" sz="800" dirty="0">
                          <a:effectLst/>
                        </a:rPr>
                        <a:t>Commune</a:t>
                      </a:r>
                      <a:endParaRPr lang="fr-FR" sz="800" dirty="0">
                        <a:effectLst/>
                        <a:latin typeface="Times New Roman"/>
                        <a:ea typeface="Times New Roman"/>
                        <a:cs typeface="Arial"/>
                      </a:endParaRPr>
                    </a:p>
                  </a:txBody>
                  <a:tcPr marL="44368" marR="44368" marT="0" marB="0"/>
                </a:tc>
                <a:tc>
                  <a:txBody>
                    <a:bodyPr/>
                    <a:lstStyle/>
                    <a:p>
                      <a:pPr marL="228600">
                        <a:spcAft>
                          <a:spcPts val="0"/>
                        </a:spcAft>
                      </a:pPr>
                      <a:r>
                        <a:rPr lang="fr-FR" sz="800">
                          <a:effectLst/>
                        </a:rPr>
                        <a:t>Code</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0"/>
                  </a:ext>
                </a:extLst>
              </a:tr>
              <a:tr h="192462">
                <a:tc>
                  <a:txBody>
                    <a:bodyPr/>
                    <a:lstStyle/>
                    <a:p>
                      <a:pPr marL="228600">
                        <a:spcAft>
                          <a:spcPts val="0"/>
                        </a:spcAft>
                      </a:pPr>
                      <a:r>
                        <a:rPr lang="fr-FR" sz="800" dirty="0">
                          <a:solidFill>
                            <a:srgbClr val="FF0000"/>
                          </a:solidFill>
                          <a:effectLst/>
                        </a:rPr>
                        <a:t>Commune urbaine Kayes</a:t>
                      </a:r>
                      <a:endParaRPr lang="fr-FR" sz="800" dirty="0">
                        <a:solidFill>
                          <a:srgbClr val="FF0000"/>
                        </a:solidFill>
                        <a:effectLst/>
                        <a:latin typeface="Times New Roman"/>
                        <a:ea typeface="Times New Roman"/>
                        <a:cs typeface="Arial"/>
                      </a:endParaRPr>
                    </a:p>
                  </a:txBody>
                  <a:tcPr marL="44368" marR="44368" marT="0" marB="0"/>
                </a:tc>
                <a:tc>
                  <a:txBody>
                    <a:bodyPr/>
                    <a:lstStyle/>
                    <a:p>
                      <a:pPr marL="228600">
                        <a:spcAft>
                          <a:spcPts val="0"/>
                        </a:spcAft>
                      </a:pPr>
                      <a:r>
                        <a:rPr lang="fr-FR" sz="800" dirty="0">
                          <a:solidFill>
                            <a:srgbClr val="FF0000"/>
                          </a:solidFill>
                          <a:effectLst/>
                        </a:rPr>
                        <a:t>01010101</a:t>
                      </a:r>
                      <a:endParaRPr lang="fr-FR" sz="800" dirty="0">
                        <a:solidFill>
                          <a:srgbClr val="FF0000"/>
                        </a:solidFill>
                        <a:effectLst/>
                        <a:latin typeface="Times New Roman"/>
                        <a:ea typeface="Times New Roman"/>
                        <a:cs typeface="Arial"/>
                      </a:endParaRPr>
                    </a:p>
                  </a:txBody>
                  <a:tcPr marL="44368" marR="44368" marT="0" marB="0"/>
                </a:tc>
                <a:extLst>
                  <a:ext uri="{0D108BD9-81ED-4DB2-BD59-A6C34878D82A}">
                    <a16:rowId xmlns:a16="http://schemas.microsoft.com/office/drawing/2014/main" val="10001"/>
                  </a:ext>
                </a:extLst>
              </a:tr>
              <a:tr h="192462">
                <a:tc>
                  <a:txBody>
                    <a:bodyPr/>
                    <a:lstStyle/>
                    <a:p>
                      <a:pPr marL="228600">
                        <a:spcAft>
                          <a:spcPts val="0"/>
                        </a:spcAft>
                      </a:pPr>
                      <a:r>
                        <a:rPr lang="fr-FR" sz="800" dirty="0" err="1">
                          <a:effectLst/>
                        </a:rPr>
                        <a:t>Bangassi</a:t>
                      </a:r>
                      <a:endParaRPr lang="fr-FR" sz="800" dirty="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2"/>
                  </a:ext>
                </a:extLst>
              </a:tr>
              <a:tr h="192462">
                <a:tc>
                  <a:txBody>
                    <a:bodyPr/>
                    <a:lstStyle/>
                    <a:p>
                      <a:pPr marL="228600">
                        <a:spcAft>
                          <a:spcPts val="0"/>
                        </a:spcAft>
                      </a:pPr>
                      <a:r>
                        <a:rPr lang="fr-FR" sz="800">
                          <a:effectLst/>
                        </a:rPr>
                        <a:t>Colimbiné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3"/>
                  </a:ext>
                </a:extLst>
              </a:tr>
              <a:tr h="192462">
                <a:tc>
                  <a:txBody>
                    <a:bodyPr/>
                    <a:lstStyle/>
                    <a:p>
                      <a:pPr marL="228600">
                        <a:spcAft>
                          <a:spcPts val="0"/>
                        </a:spcAft>
                      </a:pPr>
                      <a:r>
                        <a:rPr lang="fr-FR" sz="800">
                          <a:effectLst/>
                        </a:rPr>
                        <a:t>Gory Gopela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01010104</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4"/>
                  </a:ext>
                </a:extLst>
              </a:tr>
              <a:tr h="192462">
                <a:tc>
                  <a:txBody>
                    <a:bodyPr/>
                    <a:lstStyle/>
                    <a:p>
                      <a:pPr marL="228600">
                        <a:spcAft>
                          <a:spcPts val="0"/>
                        </a:spcAft>
                      </a:pPr>
                      <a:r>
                        <a:rPr lang="fr-FR" sz="800">
                          <a:effectLst/>
                        </a:rPr>
                        <a:t>Commune urbaine Goumera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01010105</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5"/>
                  </a:ext>
                </a:extLst>
              </a:tr>
              <a:tr h="192462">
                <a:tc>
                  <a:txBody>
                    <a:bodyPr/>
                    <a:lstStyle/>
                    <a:p>
                      <a:pPr marL="228600">
                        <a:spcAft>
                          <a:spcPts val="0"/>
                        </a:spcAft>
                      </a:pPr>
                      <a:r>
                        <a:rPr lang="fr-FR" sz="800" dirty="0" err="1">
                          <a:effectLst/>
                        </a:rPr>
                        <a:t>Khouloum</a:t>
                      </a:r>
                      <a:endParaRPr lang="fr-FR" sz="800" dirty="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01010106</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6"/>
                  </a:ext>
                </a:extLst>
              </a:tr>
              <a:tr h="192462">
                <a:tc>
                  <a:txBody>
                    <a:bodyPr/>
                    <a:lstStyle/>
                    <a:p>
                      <a:pPr marL="228600">
                        <a:spcAft>
                          <a:spcPts val="0"/>
                        </a:spcAft>
                      </a:pPr>
                      <a:r>
                        <a:rPr lang="fr-FR" sz="800">
                          <a:effectLst/>
                        </a:rPr>
                        <a:t>Liberté Dembaya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01010107</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7"/>
                  </a:ext>
                </a:extLst>
              </a:tr>
              <a:tr h="192462">
                <a:tc>
                  <a:txBody>
                    <a:bodyPr/>
                    <a:lstStyle/>
                    <a:p>
                      <a:pPr marL="228600">
                        <a:spcAft>
                          <a:spcPts val="0"/>
                        </a:spcAft>
                      </a:pPr>
                      <a:r>
                        <a:rPr lang="fr-FR" sz="800">
                          <a:effectLst/>
                        </a:rPr>
                        <a:t>Séro Diamanou</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01010201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8"/>
                  </a:ext>
                </a:extLst>
              </a:tr>
              <a:tr h="192462">
                <a:tc>
                  <a:txBody>
                    <a:bodyPr/>
                    <a:lstStyle/>
                    <a:p>
                      <a:pPr marL="228600">
                        <a:spcAft>
                          <a:spcPts val="0"/>
                        </a:spcAft>
                      </a:pPr>
                      <a:r>
                        <a:rPr lang="fr-FR" sz="800">
                          <a:effectLst/>
                        </a:rPr>
                        <a:t>Hawa Dembaya </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01010301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09"/>
                  </a:ext>
                </a:extLst>
              </a:tr>
              <a:tr h="192462">
                <a:tc>
                  <a:txBody>
                    <a:bodyPr/>
                    <a:lstStyle/>
                    <a:p>
                      <a:pPr marL="228600">
                        <a:spcAft>
                          <a:spcPts val="0"/>
                        </a:spcAft>
                      </a:pPr>
                      <a:r>
                        <a:rPr lang="fr-FR" sz="800">
                          <a:effectLst/>
                        </a:rPr>
                        <a:t>Samé Diongoma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01010401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0"/>
                  </a:ext>
                </a:extLst>
              </a:tr>
              <a:tr h="192462">
                <a:tc>
                  <a:txBody>
                    <a:bodyPr/>
                    <a:lstStyle/>
                    <a:p>
                      <a:pPr marL="228600">
                        <a:spcAft>
                          <a:spcPts val="0"/>
                        </a:spcAft>
                      </a:pPr>
                      <a:r>
                        <a:rPr lang="fr-FR" sz="800">
                          <a:effectLst/>
                        </a:rPr>
                        <a:t>Commune urbaine Somankidy </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01010402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1"/>
                  </a:ext>
                </a:extLst>
              </a:tr>
              <a:tr h="192462">
                <a:tc>
                  <a:txBody>
                    <a:bodyPr/>
                    <a:lstStyle/>
                    <a:p>
                      <a:pPr marL="228600">
                        <a:spcAft>
                          <a:spcPts val="0"/>
                        </a:spcAft>
                      </a:pPr>
                      <a:r>
                        <a:rPr lang="fr-FR" sz="800">
                          <a:effectLst/>
                        </a:rPr>
                        <a:t>Bafoulabé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01020101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2"/>
                  </a:ext>
                </a:extLst>
              </a:tr>
              <a:tr h="192462">
                <a:tc>
                  <a:txBody>
                    <a:bodyPr/>
                    <a:lstStyle/>
                    <a:p>
                      <a:pPr marL="228600">
                        <a:spcAft>
                          <a:spcPts val="0"/>
                        </a:spcAft>
                      </a:pPr>
                      <a:r>
                        <a:rPr lang="fr-FR" sz="800">
                          <a:effectLst/>
                        </a:rPr>
                        <a:t>Bamafélé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01020201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3"/>
                  </a:ext>
                </a:extLst>
              </a:tr>
              <a:tr h="192462">
                <a:tc>
                  <a:txBody>
                    <a:bodyPr/>
                    <a:lstStyle/>
                    <a:p>
                      <a:pPr marL="228600">
                        <a:spcAft>
                          <a:spcPts val="0"/>
                        </a:spcAft>
                      </a:pPr>
                      <a:r>
                        <a:rPr lang="fr-FR" sz="800">
                          <a:effectLst/>
                        </a:rPr>
                        <a:t>Diokeli</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01020202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4"/>
                  </a:ext>
                </a:extLst>
              </a:tr>
              <a:tr h="192462">
                <a:tc>
                  <a:txBody>
                    <a:bodyPr/>
                    <a:lstStyle/>
                    <a:p>
                      <a:pPr marL="228600">
                        <a:spcAft>
                          <a:spcPts val="0"/>
                        </a:spcAft>
                      </a:pPr>
                      <a:r>
                        <a:rPr lang="fr-FR" sz="800">
                          <a:effectLst/>
                        </a:rPr>
                        <a:t>Koundian</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01020301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5"/>
                  </a:ext>
                </a:extLst>
              </a:tr>
              <a:tr h="192462">
                <a:tc>
                  <a:txBody>
                    <a:bodyPr/>
                    <a:lstStyle/>
                    <a:p>
                      <a:pPr marL="228600">
                        <a:spcAft>
                          <a:spcPts val="0"/>
                        </a:spcAft>
                      </a:pPr>
                      <a:r>
                        <a:rPr lang="fr-FR" sz="800">
                          <a:effectLst/>
                        </a:rPr>
                        <a:t>Mahina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01020401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6"/>
                  </a:ext>
                </a:extLst>
              </a:tr>
              <a:tr h="192462">
                <a:tc>
                  <a:txBody>
                    <a:bodyPr/>
                    <a:lstStyle/>
                    <a:p>
                      <a:pPr marL="228600">
                        <a:spcAft>
                          <a:spcPts val="0"/>
                        </a:spcAft>
                      </a:pPr>
                      <a:r>
                        <a:rPr lang="fr-FR" sz="800">
                          <a:effectLst/>
                        </a:rPr>
                        <a:t>Gounfan</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01020402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7"/>
                  </a:ext>
                </a:extLst>
              </a:tr>
              <a:tr h="192462">
                <a:tc>
                  <a:txBody>
                    <a:bodyPr/>
                    <a:lstStyle/>
                    <a:p>
                      <a:pPr marL="228600">
                        <a:spcAft>
                          <a:spcPts val="0"/>
                        </a:spcAft>
                      </a:pPr>
                      <a:r>
                        <a:rPr lang="fr-FR" sz="800">
                          <a:effectLst/>
                        </a:rPr>
                        <a:t>Niambia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01020403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8"/>
                  </a:ext>
                </a:extLst>
              </a:tr>
              <a:tr h="192462">
                <a:tc>
                  <a:txBody>
                    <a:bodyPr/>
                    <a:lstStyle/>
                    <a:p>
                      <a:pPr marL="228600">
                        <a:spcAft>
                          <a:spcPts val="0"/>
                        </a:spcAft>
                      </a:pPr>
                      <a:r>
                        <a:rPr lang="fr-FR" sz="800">
                          <a:effectLst/>
                        </a:rPr>
                        <a:t>Oualia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01020501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19"/>
                  </a:ext>
                </a:extLst>
              </a:tr>
              <a:tr h="192462">
                <a:tc>
                  <a:txBody>
                    <a:bodyPr/>
                    <a:lstStyle/>
                    <a:p>
                      <a:pPr marL="228600">
                        <a:spcAft>
                          <a:spcPts val="0"/>
                        </a:spcAft>
                      </a:pPr>
                      <a:r>
                        <a:rPr lang="fr-FR" sz="800">
                          <a:effectLst/>
                        </a:rPr>
                        <a:t>Guidime</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0"/>
                  </a:ext>
                </a:extLst>
              </a:tr>
              <a:tr h="192462">
                <a:tc>
                  <a:txBody>
                    <a:bodyPr/>
                    <a:lstStyle/>
                    <a:p>
                      <a:pPr marL="228600">
                        <a:spcAft>
                          <a:spcPts val="0"/>
                        </a:spcAft>
                      </a:pPr>
                      <a:r>
                        <a:rPr lang="fr-FR" sz="800">
                          <a:effectLst/>
                        </a:rPr>
                        <a:t>Fanga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1"/>
                  </a:ext>
                </a:extLst>
              </a:tr>
              <a:tr h="192462">
                <a:tc>
                  <a:txBody>
                    <a:bodyPr/>
                    <a:lstStyle/>
                    <a:p>
                      <a:pPr marL="228600">
                        <a:spcAft>
                          <a:spcPts val="0"/>
                        </a:spcAft>
                      </a:pPr>
                      <a:r>
                        <a:rPr lang="fr-FR" sz="800">
                          <a:effectLst/>
                        </a:rPr>
                        <a:t>Gory</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2"/>
                  </a:ext>
                </a:extLst>
              </a:tr>
              <a:tr h="192462">
                <a:tc>
                  <a:txBody>
                    <a:bodyPr/>
                    <a:lstStyle/>
                    <a:p>
                      <a:pPr marL="228600">
                        <a:spcAft>
                          <a:spcPts val="0"/>
                        </a:spcAft>
                      </a:pPr>
                      <a:r>
                        <a:rPr lang="fr-FR" sz="800">
                          <a:effectLst/>
                        </a:rPr>
                        <a:t>Toya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01030104</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3"/>
                  </a:ext>
                </a:extLst>
              </a:tr>
              <a:tr h="192462">
                <a:tc>
                  <a:txBody>
                    <a:bodyPr/>
                    <a:lstStyle/>
                    <a:p>
                      <a:pPr marL="228600">
                        <a:spcAft>
                          <a:spcPts val="0"/>
                        </a:spcAft>
                      </a:pPr>
                      <a:r>
                        <a:rPr lang="fr-FR" sz="800">
                          <a:effectLst/>
                        </a:rPr>
                        <a:t>Soumpou</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01030105</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4"/>
                  </a:ext>
                </a:extLst>
              </a:tr>
              <a:tr h="192462">
                <a:tc>
                  <a:txBody>
                    <a:bodyPr/>
                    <a:lstStyle/>
                    <a:p>
                      <a:pPr marL="228600">
                        <a:spcAft>
                          <a:spcPts val="0"/>
                        </a:spcAft>
                      </a:pPr>
                      <a:r>
                        <a:rPr lang="fr-FR" sz="800">
                          <a:effectLst/>
                        </a:rPr>
                        <a:t>Kirané Kaniaga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01030201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5"/>
                  </a:ext>
                </a:extLst>
              </a:tr>
              <a:tr h="192462">
                <a:tc>
                  <a:txBody>
                    <a:bodyPr/>
                    <a:lstStyle/>
                    <a:p>
                      <a:pPr marL="228600">
                        <a:spcAft>
                          <a:spcPts val="0"/>
                        </a:spcAft>
                      </a:pPr>
                      <a:r>
                        <a:rPr lang="fr-FR" sz="800">
                          <a:effectLst/>
                        </a:rPr>
                        <a:t>Krémis</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01030202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6"/>
                  </a:ext>
                </a:extLst>
              </a:tr>
              <a:tr h="192462">
                <a:tc>
                  <a:txBody>
                    <a:bodyPr/>
                    <a:lstStyle/>
                    <a:p>
                      <a:pPr marL="228600">
                        <a:spcAft>
                          <a:spcPts val="0"/>
                        </a:spcAft>
                      </a:pPr>
                      <a:r>
                        <a:rPr lang="fr-FR" sz="800">
                          <a:effectLst/>
                        </a:rPr>
                        <a:t>Diafounou Gory</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01030301</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7"/>
                  </a:ext>
                </a:extLst>
              </a:tr>
              <a:tr h="192462">
                <a:tc>
                  <a:txBody>
                    <a:bodyPr/>
                    <a:lstStyle/>
                    <a:p>
                      <a:pPr marL="228600">
                        <a:spcAft>
                          <a:spcPts val="0"/>
                        </a:spcAft>
                      </a:pPr>
                      <a:r>
                        <a:rPr lang="fr-FR" sz="800">
                          <a:effectLst/>
                        </a:rPr>
                        <a:t>Diafounou Diongaga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01030302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8"/>
                  </a:ext>
                </a:extLst>
              </a:tr>
              <a:tr h="192462">
                <a:tc>
                  <a:txBody>
                    <a:bodyPr/>
                    <a:lstStyle/>
                    <a:p>
                      <a:pPr marL="228600">
                        <a:spcAft>
                          <a:spcPts val="0"/>
                        </a:spcAft>
                      </a:pPr>
                      <a:r>
                        <a:rPr lang="fr-FR" sz="800">
                          <a:effectLst/>
                        </a:rPr>
                        <a:t>Konsiga</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01030303</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29"/>
                  </a:ext>
                </a:extLst>
              </a:tr>
              <a:tr h="192462">
                <a:tc>
                  <a:txBody>
                    <a:bodyPr/>
                    <a:lstStyle/>
                    <a:p>
                      <a:pPr marL="228600">
                        <a:spcAft>
                          <a:spcPts val="0"/>
                        </a:spcAft>
                      </a:pPr>
                      <a:r>
                        <a:rPr lang="fr-FR" sz="800">
                          <a:effectLst/>
                        </a:rPr>
                        <a:t>Marekaffo</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dirty="0">
                          <a:effectLst/>
                        </a:rPr>
                        <a:t>01030304</a:t>
                      </a:r>
                      <a:endParaRPr lang="fr-FR" sz="800" dirty="0">
                        <a:effectLst/>
                        <a:latin typeface="Times New Roman"/>
                        <a:ea typeface="Times New Roman"/>
                        <a:cs typeface="Arial"/>
                      </a:endParaRPr>
                    </a:p>
                  </a:txBody>
                  <a:tcPr marL="44368" marR="44368" marT="0" marB="0"/>
                </a:tc>
                <a:extLst>
                  <a:ext uri="{0D108BD9-81ED-4DB2-BD59-A6C34878D82A}">
                    <a16:rowId xmlns:a16="http://schemas.microsoft.com/office/drawing/2014/main" val="10030"/>
                  </a:ext>
                </a:extLst>
              </a:tr>
              <a:tr h="192462">
                <a:tc>
                  <a:txBody>
                    <a:bodyPr/>
                    <a:lstStyle/>
                    <a:p>
                      <a:pPr marL="228600">
                        <a:spcAft>
                          <a:spcPts val="0"/>
                        </a:spcAft>
                      </a:pPr>
                      <a:r>
                        <a:rPr lang="fr-FR" sz="800" dirty="0" err="1">
                          <a:solidFill>
                            <a:srgbClr val="FF0000"/>
                          </a:solidFill>
                          <a:effectLst/>
                        </a:rPr>
                        <a:t>Kéniéba</a:t>
                      </a:r>
                      <a:endParaRPr lang="fr-FR" sz="800" dirty="0">
                        <a:solidFill>
                          <a:srgbClr val="FF0000"/>
                        </a:solidFill>
                        <a:effectLst/>
                        <a:latin typeface="Times New Roman"/>
                        <a:ea typeface="Times New Roman"/>
                        <a:cs typeface="Arial"/>
                      </a:endParaRPr>
                    </a:p>
                  </a:txBody>
                  <a:tcPr marL="44368" marR="44368" marT="0" marB="0"/>
                </a:tc>
                <a:tc>
                  <a:txBody>
                    <a:bodyPr/>
                    <a:lstStyle/>
                    <a:p>
                      <a:pPr marL="228600">
                        <a:spcAft>
                          <a:spcPts val="0"/>
                        </a:spcAft>
                      </a:pPr>
                      <a:r>
                        <a:rPr lang="fr-FR" sz="800" dirty="0">
                          <a:solidFill>
                            <a:srgbClr val="FF0000"/>
                          </a:solidFill>
                          <a:effectLst/>
                        </a:rPr>
                        <a:t>01040101</a:t>
                      </a:r>
                      <a:endParaRPr lang="fr-FR" sz="800" dirty="0">
                        <a:solidFill>
                          <a:srgbClr val="FF0000"/>
                        </a:solidFill>
                        <a:effectLst/>
                        <a:latin typeface="Times New Roman"/>
                        <a:ea typeface="Times New Roman"/>
                        <a:cs typeface="Arial"/>
                      </a:endParaRPr>
                    </a:p>
                  </a:txBody>
                  <a:tcPr marL="44368" marR="44368" marT="0" marB="0"/>
                </a:tc>
                <a:extLst>
                  <a:ext uri="{0D108BD9-81ED-4DB2-BD59-A6C34878D82A}">
                    <a16:rowId xmlns:a16="http://schemas.microsoft.com/office/drawing/2014/main" val="10031"/>
                  </a:ext>
                </a:extLst>
              </a:tr>
              <a:tr h="192462">
                <a:tc>
                  <a:txBody>
                    <a:bodyPr/>
                    <a:lstStyle/>
                    <a:p>
                      <a:pPr marL="228600">
                        <a:spcAft>
                          <a:spcPts val="0"/>
                        </a:spcAft>
                      </a:pPr>
                      <a:r>
                        <a:rPr lang="fr-FR" sz="800" dirty="0" err="1">
                          <a:effectLst/>
                        </a:rPr>
                        <a:t>Dabia</a:t>
                      </a:r>
                      <a:endParaRPr lang="fr-FR" sz="800" dirty="0">
                        <a:effectLst/>
                        <a:latin typeface="Times New Roman"/>
                        <a:ea typeface="Times New Roman"/>
                        <a:cs typeface="Arial"/>
                      </a:endParaRPr>
                    </a:p>
                  </a:txBody>
                  <a:tcPr marL="44368" marR="44368" marT="0" marB="0"/>
                </a:tc>
                <a:tc>
                  <a:txBody>
                    <a:bodyPr/>
                    <a:lstStyle/>
                    <a:p>
                      <a:pPr marL="228600">
                        <a:spcAft>
                          <a:spcPts val="0"/>
                        </a:spcAft>
                      </a:pPr>
                      <a:r>
                        <a:rPr lang="fr-FR" sz="800">
                          <a:effectLst/>
                        </a:rPr>
                        <a:t>01040102</a:t>
                      </a:r>
                      <a:endParaRPr lang="fr-FR" sz="800">
                        <a:effectLst/>
                        <a:latin typeface="Times New Roman"/>
                        <a:ea typeface="Times New Roman"/>
                        <a:cs typeface="Arial"/>
                      </a:endParaRPr>
                    </a:p>
                  </a:txBody>
                  <a:tcPr marL="44368" marR="44368" marT="0" marB="0"/>
                </a:tc>
                <a:extLst>
                  <a:ext uri="{0D108BD9-81ED-4DB2-BD59-A6C34878D82A}">
                    <a16:rowId xmlns:a16="http://schemas.microsoft.com/office/drawing/2014/main" val="10032"/>
                  </a:ext>
                </a:extLst>
              </a:tr>
              <a:tr h="192462">
                <a:tc>
                  <a:txBody>
                    <a:bodyPr/>
                    <a:lstStyle/>
                    <a:p>
                      <a:pPr marL="228600">
                        <a:spcAft>
                          <a:spcPts val="0"/>
                        </a:spcAft>
                      </a:pPr>
                      <a:r>
                        <a:rPr lang="fr-FR" sz="800">
                          <a:effectLst/>
                        </a:rPr>
                        <a:t>Guénégoré</a:t>
                      </a:r>
                      <a:endParaRPr lang="fr-FR" sz="800">
                        <a:effectLst/>
                        <a:latin typeface="Times New Roman"/>
                        <a:ea typeface="Times New Roman"/>
                        <a:cs typeface="Arial"/>
                      </a:endParaRPr>
                    </a:p>
                  </a:txBody>
                  <a:tcPr marL="44368" marR="44368" marT="0" marB="0"/>
                </a:tc>
                <a:tc>
                  <a:txBody>
                    <a:bodyPr/>
                    <a:lstStyle/>
                    <a:p>
                      <a:pPr marL="228600">
                        <a:spcAft>
                          <a:spcPts val="0"/>
                        </a:spcAft>
                      </a:pPr>
                      <a:r>
                        <a:rPr lang="fr-FR" sz="800" dirty="0">
                          <a:effectLst/>
                        </a:rPr>
                        <a:t>01040103</a:t>
                      </a:r>
                      <a:endParaRPr lang="fr-FR" sz="800" dirty="0">
                        <a:effectLst/>
                        <a:latin typeface="Times New Roman"/>
                        <a:ea typeface="Times New Roman"/>
                        <a:cs typeface="Arial"/>
                      </a:endParaRPr>
                    </a:p>
                  </a:txBody>
                  <a:tcPr marL="44368" marR="44368" marT="0" marB="0"/>
                </a:tc>
                <a:extLst>
                  <a:ext uri="{0D108BD9-81ED-4DB2-BD59-A6C34878D82A}">
                    <a16:rowId xmlns:a16="http://schemas.microsoft.com/office/drawing/2014/main" val="10033"/>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905755228"/>
              </p:ext>
            </p:extLst>
          </p:nvPr>
        </p:nvGraphicFramePr>
        <p:xfrm>
          <a:off x="6660246" y="146956"/>
          <a:ext cx="5243287" cy="1508925"/>
        </p:xfrm>
        <a:graphic>
          <a:graphicData uri="http://schemas.openxmlformats.org/drawingml/2006/table">
            <a:tbl>
              <a:tblPr firstRow="1" firstCol="1" bandRow="1">
                <a:tableStyleId>{5C22544A-7EE6-4342-B048-85BDC9FD1C3A}</a:tableStyleId>
              </a:tblPr>
              <a:tblGrid>
                <a:gridCol w="3537262">
                  <a:extLst>
                    <a:ext uri="{9D8B030D-6E8A-4147-A177-3AD203B41FA5}">
                      <a16:colId xmlns:a16="http://schemas.microsoft.com/office/drawing/2014/main" val="20000"/>
                    </a:ext>
                  </a:extLst>
                </a:gridCol>
                <a:gridCol w="1706025">
                  <a:extLst>
                    <a:ext uri="{9D8B030D-6E8A-4147-A177-3AD203B41FA5}">
                      <a16:colId xmlns:a16="http://schemas.microsoft.com/office/drawing/2014/main" val="20001"/>
                    </a:ext>
                  </a:extLst>
                </a:gridCol>
              </a:tblGrid>
              <a:tr h="176185">
                <a:tc>
                  <a:txBody>
                    <a:bodyPr/>
                    <a:lstStyle/>
                    <a:p>
                      <a:pPr>
                        <a:spcAft>
                          <a:spcPts val="0"/>
                        </a:spcAft>
                      </a:pPr>
                      <a:r>
                        <a:rPr lang="fr-FR" sz="1200" dirty="0">
                          <a:effectLst/>
                        </a:rPr>
                        <a:t>VFQ</a:t>
                      </a:r>
                      <a:endParaRPr lang="fr-FR" sz="1200" dirty="0">
                        <a:effectLst/>
                        <a:latin typeface="Times New Roman"/>
                        <a:ea typeface="Times New Roman"/>
                        <a:cs typeface="Arial"/>
                      </a:endParaRPr>
                    </a:p>
                  </a:txBody>
                  <a:tcPr marL="68580" marR="68580" marT="0" marB="0"/>
                </a:tc>
                <a:tc>
                  <a:txBody>
                    <a:bodyPr/>
                    <a:lstStyle/>
                    <a:p>
                      <a:pPr algn="ctr">
                        <a:spcAft>
                          <a:spcPts val="0"/>
                        </a:spcAft>
                      </a:pPr>
                      <a:r>
                        <a:rPr lang="fr-FR" sz="1200">
                          <a:effectLst/>
                        </a:rPr>
                        <a:t>Code</a:t>
                      </a:r>
                      <a:endParaRPr lang="fr-FR" sz="1200">
                        <a:effectLst/>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189435">
                <a:tc>
                  <a:txBody>
                    <a:bodyPr/>
                    <a:lstStyle/>
                    <a:p>
                      <a:pPr>
                        <a:spcAft>
                          <a:spcPts val="0"/>
                        </a:spcAft>
                      </a:pPr>
                      <a:r>
                        <a:rPr lang="fr-FR" sz="1200">
                          <a:effectLst/>
                        </a:rPr>
                        <a:t>KAYES N’DI</a:t>
                      </a:r>
                      <a:endParaRPr lang="fr-FR" sz="1200">
                        <a:effectLst/>
                        <a:latin typeface="Times New Roman"/>
                        <a:ea typeface="Times New Roman"/>
                        <a:cs typeface="Arial"/>
                      </a:endParaRPr>
                    </a:p>
                  </a:txBody>
                  <a:tcPr marL="68580" marR="68580" marT="0" marB="0"/>
                </a:tc>
                <a:tc>
                  <a:txBody>
                    <a:bodyPr/>
                    <a:lstStyle/>
                    <a:p>
                      <a:pPr algn="ctr">
                        <a:spcAft>
                          <a:spcPts val="0"/>
                        </a:spcAft>
                      </a:pPr>
                      <a:r>
                        <a:rPr lang="fr-FR" sz="1200">
                          <a:effectLst/>
                        </a:rPr>
                        <a:t>010101010001</a:t>
                      </a:r>
                      <a:endParaRPr lang="fr-FR" sz="1200">
                        <a:effectLst/>
                        <a:latin typeface="Times New Roman"/>
                        <a:ea typeface="Times New Roman"/>
                        <a:cs typeface="Arial"/>
                      </a:endParaRPr>
                    </a:p>
                  </a:txBody>
                  <a:tcPr marL="68580" marR="68580" marT="0" marB="0"/>
                </a:tc>
                <a:extLst>
                  <a:ext uri="{0D108BD9-81ED-4DB2-BD59-A6C34878D82A}">
                    <a16:rowId xmlns:a16="http://schemas.microsoft.com/office/drawing/2014/main" val="10001"/>
                  </a:ext>
                </a:extLst>
              </a:tr>
              <a:tr h="189435">
                <a:tc>
                  <a:txBody>
                    <a:bodyPr/>
                    <a:lstStyle/>
                    <a:p>
                      <a:pPr>
                        <a:spcAft>
                          <a:spcPts val="0"/>
                        </a:spcAft>
                      </a:pPr>
                      <a:r>
                        <a:rPr lang="fr-FR" sz="1200" dirty="0">
                          <a:effectLst/>
                        </a:rPr>
                        <a:t>KHASSO</a:t>
                      </a:r>
                      <a:endParaRPr lang="fr-FR" sz="1200" dirty="0">
                        <a:effectLst/>
                        <a:latin typeface="Times New Roman"/>
                        <a:ea typeface="Times New Roman"/>
                        <a:cs typeface="Arial"/>
                      </a:endParaRPr>
                    </a:p>
                  </a:txBody>
                  <a:tcPr marL="68580" marR="68580" marT="0" marB="0"/>
                </a:tc>
                <a:tc>
                  <a:txBody>
                    <a:bodyPr/>
                    <a:lstStyle/>
                    <a:p>
                      <a:pPr algn="ctr">
                        <a:spcAft>
                          <a:spcPts val="0"/>
                        </a:spcAft>
                      </a:pPr>
                      <a:r>
                        <a:rPr lang="fr-FR" sz="1200">
                          <a:effectLst/>
                        </a:rPr>
                        <a:t>010101010002</a:t>
                      </a:r>
                      <a:endParaRPr lang="fr-FR" sz="1200">
                        <a:effectLst/>
                        <a:latin typeface="Times New Roman"/>
                        <a:ea typeface="Times New Roman"/>
                        <a:cs typeface="Arial"/>
                      </a:endParaRPr>
                    </a:p>
                  </a:txBody>
                  <a:tcPr marL="68580" marR="68580" marT="0" marB="0"/>
                </a:tc>
                <a:extLst>
                  <a:ext uri="{0D108BD9-81ED-4DB2-BD59-A6C34878D82A}">
                    <a16:rowId xmlns:a16="http://schemas.microsoft.com/office/drawing/2014/main" val="10002"/>
                  </a:ext>
                </a:extLst>
              </a:tr>
              <a:tr h="189435">
                <a:tc>
                  <a:txBody>
                    <a:bodyPr/>
                    <a:lstStyle/>
                    <a:p>
                      <a:pPr>
                        <a:spcAft>
                          <a:spcPts val="0"/>
                        </a:spcAft>
                      </a:pPr>
                      <a:r>
                        <a:rPr lang="fr-FR" sz="1200">
                          <a:effectLst/>
                        </a:rPr>
                        <a:t>LAFIABOUGOU</a:t>
                      </a:r>
                      <a:endParaRPr lang="fr-FR" sz="1200">
                        <a:effectLst/>
                        <a:latin typeface="Times New Roman"/>
                        <a:ea typeface="Times New Roman"/>
                        <a:cs typeface="Arial"/>
                      </a:endParaRPr>
                    </a:p>
                  </a:txBody>
                  <a:tcPr marL="68580" marR="68580" marT="0" marB="0"/>
                </a:tc>
                <a:tc>
                  <a:txBody>
                    <a:bodyPr/>
                    <a:lstStyle/>
                    <a:p>
                      <a:pPr algn="ctr">
                        <a:spcAft>
                          <a:spcPts val="0"/>
                        </a:spcAft>
                      </a:pPr>
                      <a:r>
                        <a:rPr lang="fr-FR" sz="1200">
                          <a:effectLst/>
                        </a:rPr>
                        <a:t>010101010003</a:t>
                      </a:r>
                      <a:endParaRPr lang="fr-FR" sz="1200">
                        <a:effectLst/>
                        <a:latin typeface="Times New Roman"/>
                        <a:ea typeface="Times New Roman"/>
                        <a:cs typeface="Arial"/>
                      </a:endParaRPr>
                    </a:p>
                  </a:txBody>
                  <a:tcPr marL="68580" marR="68580" marT="0" marB="0"/>
                </a:tc>
                <a:extLst>
                  <a:ext uri="{0D108BD9-81ED-4DB2-BD59-A6C34878D82A}">
                    <a16:rowId xmlns:a16="http://schemas.microsoft.com/office/drawing/2014/main" val="10003"/>
                  </a:ext>
                </a:extLst>
              </a:tr>
              <a:tr h="189435">
                <a:tc>
                  <a:txBody>
                    <a:bodyPr/>
                    <a:lstStyle/>
                    <a:p>
                      <a:pPr>
                        <a:spcAft>
                          <a:spcPts val="0"/>
                        </a:spcAft>
                      </a:pPr>
                      <a:r>
                        <a:rPr lang="fr-FR" sz="1200">
                          <a:effectLst/>
                        </a:rPr>
                        <a:t>LEGAL- SEGOU</a:t>
                      </a:r>
                      <a:endParaRPr lang="fr-FR" sz="1200">
                        <a:effectLst/>
                        <a:latin typeface="Times New Roman"/>
                        <a:ea typeface="Times New Roman"/>
                        <a:cs typeface="Arial"/>
                      </a:endParaRPr>
                    </a:p>
                  </a:txBody>
                  <a:tcPr marL="68580" marR="68580" marT="0" marB="0"/>
                </a:tc>
                <a:tc>
                  <a:txBody>
                    <a:bodyPr/>
                    <a:lstStyle/>
                    <a:p>
                      <a:pPr algn="ctr">
                        <a:spcAft>
                          <a:spcPts val="0"/>
                        </a:spcAft>
                      </a:pPr>
                      <a:r>
                        <a:rPr lang="fr-FR" sz="1200">
                          <a:effectLst/>
                        </a:rPr>
                        <a:t>010101010004</a:t>
                      </a:r>
                      <a:endParaRPr lang="fr-FR" sz="1200">
                        <a:effectLst/>
                        <a:latin typeface="Times New Roman"/>
                        <a:ea typeface="Times New Roman"/>
                        <a:cs typeface="Arial"/>
                      </a:endParaRPr>
                    </a:p>
                  </a:txBody>
                  <a:tcPr marL="68580" marR="68580" marT="0" marB="0"/>
                </a:tc>
                <a:extLst>
                  <a:ext uri="{0D108BD9-81ED-4DB2-BD59-A6C34878D82A}">
                    <a16:rowId xmlns:a16="http://schemas.microsoft.com/office/drawing/2014/main" val="10004"/>
                  </a:ext>
                </a:extLst>
              </a:tr>
              <a:tr h="189435">
                <a:tc>
                  <a:txBody>
                    <a:bodyPr/>
                    <a:lstStyle/>
                    <a:p>
                      <a:pPr>
                        <a:spcAft>
                          <a:spcPts val="0"/>
                        </a:spcAft>
                      </a:pPr>
                      <a:r>
                        <a:rPr lang="fr-FR" sz="1200">
                          <a:effectLst/>
                        </a:rPr>
                        <a:t>LIBERTE</a:t>
                      </a:r>
                      <a:endParaRPr lang="fr-FR" sz="1200">
                        <a:effectLst/>
                        <a:latin typeface="Times New Roman"/>
                        <a:ea typeface="Times New Roman"/>
                        <a:cs typeface="Arial"/>
                      </a:endParaRPr>
                    </a:p>
                  </a:txBody>
                  <a:tcPr marL="68580" marR="68580" marT="0" marB="0"/>
                </a:tc>
                <a:tc>
                  <a:txBody>
                    <a:bodyPr/>
                    <a:lstStyle/>
                    <a:p>
                      <a:pPr algn="ctr">
                        <a:spcAft>
                          <a:spcPts val="0"/>
                        </a:spcAft>
                      </a:pPr>
                      <a:r>
                        <a:rPr lang="fr-FR" sz="1200">
                          <a:effectLst/>
                        </a:rPr>
                        <a:t>010101010005</a:t>
                      </a:r>
                      <a:endParaRPr lang="fr-FR" sz="1200">
                        <a:effectLst/>
                        <a:latin typeface="Times New Roman"/>
                        <a:ea typeface="Times New Roman"/>
                        <a:cs typeface="Arial"/>
                      </a:endParaRPr>
                    </a:p>
                  </a:txBody>
                  <a:tcPr marL="68580" marR="68580" marT="0" marB="0"/>
                </a:tc>
                <a:extLst>
                  <a:ext uri="{0D108BD9-81ED-4DB2-BD59-A6C34878D82A}">
                    <a16:rowId xmlns:a16="http://schemas.microsoft.com/office/drawing/2014/main" val="10005"/>
                  </a:ext>
                </a:extLst>
              </a:tr>
              <a:tr h="189435">
                <a:tc>
                  <a:txBody>
                    <a:bodyPr/>
                    <a:lstStyle/>
                    <a:p>
                      <a:pPr>
                        <a:spcAft>
                          <a:spcPts val="0"/>
                        </a:spcAft>
                      </a:pPr>
                      <a:r>
                        <a:rPr lang="fr-FR" sz="1200">
                          <a:effectLst/>
                        </a:rPr>
                        <a:t>PLATEAU</a:t>
                      </a:r>
                      <a:endParaRPr lang="fr-FR" sz="1200">
                        <a:effectLst/>
                        <a:latin typeface="Times New Roman"/>
                        <a:ea typeface="Times New Roman"/>
                        <a:cs typeface="Arial"/>
                      </a:endParaRPr>
                    </a:p>
                  </a:txBody>
                  <a:tcPr marL="68580" marR="68580" marT="0" marB="0"/>
                </a:tc>
                <a:tc>
                  <a:txBody>
                    <a:bodyPr/>
                    <a:lstStyle/>
                    <a:p>
                      <a:pPr algn="ctr">
                        <a:spcAft>
                          <a:spcPts val="0"/>
                        </a:spcAft>
                      </a:pPr>
                      <a:r>
                        <a:rPr lang="fr-FR" sz="1200">
                          <a:effectLst/>
                        </a:rPr>
                        <a:t>010101010006</a:t>
                      </a:r>
                      <a:endParaRPr lang="fr-FR" sz="1200">
                        <a:effectLst/>
                        <a:latin typeface="Times New Roman"/>
                        <a:ea typeface="Times New Roman"/>
                        <a:cs typeface="Arial"/>
                      </a:endParaRPr>
                    </a:p>
                  </a:txBody>
                  <a:tcPr marL="68580" marR="68580" marT="0" marB="0"/>
                </a:tc>
                <a:extLst>
                  <a:ext uri="{0D108BD9-81ED-4DB2-BD59-A6C34878D82A}">
                    <a16:rowId xmlns:a16="http://schemas.microsoft.com/office/drawing/2014/main" val="10006"/>
                  </a:ext>
                </a:extLst>
              </a:tr>
              <a:tr h="189435">
                <a:tc>
                  <a:txBody>
                    <a:bodyPr/>
                    <a:lstStyle/>
                    <a:p>
                      <a:pPr>
                        <a:spcAft>
                          <a:spcPts val="0"/>
                        </a:spcAft>
                      </a:pPr>
                      <a:r>
                        <a:rPr lang="fr-FR" sz="1200">
                          <a:effectLst/>
                        </a:rPr>
                        <a:t>LAFIABOUGOU-SUD</a:t>
                      </a:r>
                      <a:endParaRPr lang="fr-FR" sz="1200">
                        <a:effectLst/>
                        <a:latin typeface="Times New Roman"/>
                        <a:ea typeface="Times New Roman"/>
                        <a:cs typeface="Arial"/>
                      </a:endParaRPr>
                    </a:p>
                  </a:txBody>
                  <a:tcPr marL="68580" marR="68580" marT="0" marB="0"/>
                </a:tc>
                <a:tc>
                  <a:txBody>
                    <a:bodyPr/>
                    <a:lstStyle/>
                    <a:p>
                      <a:pPr algn="ctr">
                        <a:spcAft>
                          <a:spcPts val="0"/>
                        </a:spcAft>
                      </a:pPr>
                      <a:r>
                        <a:rPr lang="fr-FR" sz="1200" dirty="0">
                          <a:effectLst/>
                        </a:rPr>
                        <a:t>010101010007</a:t>
                      </a:r>
                      <a:endParaRPr lang="fr-FR" sz="1200" dirty="0">
                        <a:effectLst/>
                        <a:latin typeface="Times New Roman"/>
                        <a:ea typeface="Times New Roman"/>
                        <a:cs typeface="Arial"/>
                      </a:endParaRPr>
                    </a:p>
                  </a:txBody>
                  <a:tcPr marL="68580" marR="68580" marT="0" marB="0"/>
                </a:tc>
                <a:extLst>
                  <a:ext uri="{0D108BD9-81ED-4DB2-BD59-A6C34878D82A}">
                    <a16:rowId xmlns:a16="http://schemas.microsoft.com/office/drawing/2014/main" val="10007"/>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912541177"/>
              </p:ext>
            </p:extLst>
          </p:nvPr>
        </p:nvGraphicFramePr>
        <p:xfrm>
          <a:off x="6587003" y="2046791"/>
          <a:ext cx="5430829" cy="4689510"/>
        </p:xfrm>
        <a:graphic>
          <a:graphicData uri="http://schemas.openxmlformats.org/drawingml/2006/table">
            <a:tbl>
              <a:tblPr firstRow="1" firstCol="1" bandRow="1">
                <a:tableStyleId>{5C22544A-7EE6-4342-B048-85BDC9FD1C3A}</a:tableStyleId>
              </a:tblPr>
              <a:tblGrid>
                <a:gridCol w="3663784">
                  <a:extLst>
                    <a:ext uri="{9D8B030D-6E8A-4147-A177-3AD203B41FA5}">
                      <a16:colId xmlns:a16="http://schemas.microsoft.com/office/drawing/2014/main" val="20000"/>
                    </a:ext>
                  </a:extLst>
                </a:gridCol>
                <a:gridCol w="1767045">
                  <a:extLst>
                    <a:ext uri="{9D8B030D-6E8A-4147-A177-3AD203B41FA5}">
                      <a16:colId xmlns:a16="http://schemas.microsoft.com/office/drawing/2014/main" val="20001"/>
                    </a:ext>
                  </a:extLst>
                </a:gridCol>
              </a:tblGrid>
              <a:tr h="132693">
                <a:tc>
                  <a:txBody>
                    <a:bodyPr/>
                    <a:lstStyle/>
                    <a:p>
                      <a:pPr>
                        <a:spcAft>
                          <a:spcPts val="0"/>
                        </a:spcAft>
                      </a:pPr>
                      <a:r>
                        <a:rPr lang="fr-FR" sz="900">
                          <a:effectLst/>
                        </a:rPr>
                        <a:t>VFQ</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Code</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0"/>
                  </a:ext>
                </a:extLst>
              </a:tr>
              <a:tr h="169815">
                <a:tc>
                  <a:txBody>
                    <a:bodyPr/>
                    <a:lstStyle/>
                    <a:p>
                      <a:pPr>
                        <a:spcAft>
                          <a:spcPts val="0"/>
                        </a:spcAft>
                      </a:pPr>
                      <a:r>
                        <a:rPr lang="fr-FR" sz="900">
                          <a:effectLst/>
                        </a:rPr>
                        <a:t>KENIEBA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010401010001</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1"/>
                  </a:ext>
                </a:extLst>
              </a:tr>
              <a:tr h="169815">
                <a:tc>
                  <a:txBody>
                    <a:bodyPr/>
                    <a:lstStyle/>
                    <a:p>
                      <a:pPr>
                        <a:spcAft>
                          <a:spcPts val="0"/>
                        </a:spcAft>
                      </a:pPr>
                      <a:r>
                        <a:rPr lang="fr-FR" sz="900">
                          <a:effectLst/>
                        </a:rPr>
                        <a:t>NARANA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010401010002</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2"/>
                  </a:ext>
                </a:extLst>
              </a:tr>
              <a:tr h="169815">
                <a:tc>
                  <a:txBody>
                    <a:bodyPr/>
                    <a:lstStyle/>
                    <a:p>
                      <a:pPr>
                        <a:spcAft>
                          <a:spcPts val="0"/>
                        </a:spcAft>
                      </a:pPr>
                      <a:r>
                        <a:rPr lang="fr-FR" sz="900">
                          <a:effectLst/>
                        </a:rPr>
                        <a:t>KEREKO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010401010003</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3"/>
                  </a:ext>
                </a:extLst>
              </a:tr>
              <a:tr h="169815">
                <a:tc>
                  <a:txBody>
                    <a:bodyPr/>
                    <a:lstStyle/>
                    <a:p>
                      <a:pPr>
                        <a:spcAft>
                          <a:spcPts val="0"/>
                        </a:spcAft>
                      </a:pPr>
                      <a:r>
                        <a:rPr lang="fr-FR" sz="900">
                          <a:effectLst/>
                        </a:rPr>
                        <a:t>DIOULAFOUNDINI</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010401010004</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4"/>
                  </a:ext>
                </a:extLst>
              </a:tr>
              <a:tr h="169815">
                <a:tc>
                  <a:txBody>
                    <a:bodyPr/>
                    <a:lstStyle/>
                    <a:p>
                      <a:pPr>
                        <a:spcAft>
                          <a:spcPts val="0"/>
                        </a:spcAft>
                      </a:pPr>
                      <a:r>
                        <a:rPr lang="fr-FR" sz="900">
                          <a:effectLst/>
                        </a:rPr>
                        <a:t>KOLOMBA 2</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010401010005</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5"/>
                  </a:ext>
                </a:extLst>
              </a:tr>
              <a:tr h="169815">
                <a:tc>
                  <a:txBody>
                    <a:bodyPr/>
                    <a:lstStyle/>
                    <a:p>
                      <a:pPr>
                        <a:spcAft>
                          <a:spcPts val="0"/>
                        </a:spcAft>
                      </a:pPr>
                      <a:r>
                        <a:rPr lang="fr-FR" sz="900">
                          <a:effectLst/>
                        </a:rPr>
                        <a:t>MOGOYAFARA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010401010006</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6"/>
                  </a:ext>
                </a:extLst>
              </a:tr>
              <a:tr h="169815">
                <a:tc>
                  <a:txBody>
                    <a:bodyPr/>
                    <a:lstStyle/>
                    <a:p>
                      <a:pPr>
                        <a:spcAft>
                          <a:spcPts val="0"/>
                        </a:spcAft>
                      </a:pPr>
                      <a:r>
                        <a:rPr lang="fr-FR" sz="900">
                          <a:effectLst/>
                        </a:rPr>
                        <a:t>SANANTO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010401010007</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7"/>
                  </a:ext>
                </a:extLst>
              </a:tr>
              <a:tr h="169815">
                <a:tc>
                  <a:txBody>
                    <a:bodyPr/>
                    <a:lstStyle/>
                    <a:p>
                      <a:pPr>
                        <a:spcAft>
                          <a:spcPts val="0"/>
                        </a:spcAft>
                      </a:pPr>
                      <a:r>
                        <a:rPr lang="fr-FR" sz="900">
                          <a:effectLst/>
                        </a:rPr>
                        <a:t>KOUNDIA MAHINA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010401010008</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8"/>
                  </a:ext>
                </a:extLst>
              </a:tr>
              <a:tr h="169815">
                <a:tc>
                  <a:txBody>
                    <a:bodyPr/>
                    <a:lstStyle/>
                    <a:p>
                      <a:pPr>
                        <a:spcAft>
                          <a:spcPts val="0"/>
                        </a:spcAft>
                      </a:pPr>
                      <a:r>
                        <a:rPr lang="fr-FR" sz="900">
                          <a:effectLst/>
                        </a:rPr>
                        <a:t>GUEDO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010401010009</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09"/>
                  </a:ext>
                </a:extLst>
              </a:tr>
              <a:tr h="169815">
                <a:tc>
                  <a:txBody>
                    <a:bodyPr/>
                    <a:lstStyle/>
                    <a:p>
                      <a:pPr>
                        <a:spcAft>
                          <a:spcPts val="0"/>
                        </a:spcAft>
                      </a:pPr>
                      <a:r>
                        <a:rPr lang="fr-FR" sz="900">
                          <a:effectLst/>
                        </a:rPr>
                        <a:t>MOUSSALA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010401010010</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0"/>
                  </a:ext>
                </a:extLst>
              </a:tr>
              <a:tr h="169815">
                <a:tc>
                  <a:txBody>
                    <a:bodyPr/>
                    <a:lstStyle/>
                    <a:p>
                      <a:pPr>
                        <a:spcAft>
                          <a:spcPts val="0"/>
                        </a:spcAft>
                      </a:pPr>
                      <a:r>
                        <a:rPr lang="fr-FR" sz="900">
                          <a:effectLst/>
                        </a:rPr>
                        <a:t>MAHINAMINE</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010401010011</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1"/>
                  </a:ext>
                </a:extLst>
              </a:tr>
              <a:tr h="169815">
                <a:tc>
                  <a:txBody>
                    <a:bodyPr/>
                    <a:lstStyle/>
                    <a:p>
                      <a:pPr>
                        <a:spcAft>
                          <a:spcPts val="0"/>
                        </a:spcAft>
                      </a:pPr>
                      <a:r>
                        <a:rPr lang="fr-FR" sz="900">
                          <a:effectLst/>
                        </a:rPr>
                        <a:t>LINGUEKOTO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010401010012</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2"/>
                  </a:ext>
                </a:extLst>
              </a:tr>
              <a:tr h="169815">
                <a:tc>
                  <a:txBody>
                    <a:bodyPr/>
                    <a:lstStyle/>
                    <a:p>
                      <a:pPr>
                        <a:spcAft>
                          <a:spcPts val="0"/>
                        </a:spcAft>
                      </a:pPr>
                      <a:r>
                        <a:rPr lang="fr-FR" sz="900">
                          <a:effectLst/>
                        </a:rPr>
                        <a:t>TINTIKABANE</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010401010013</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3"/>
                  </a:ext>
                </a:extLst>
              </a:tr>
              <a:tr h="169815">
                <a:tc>
                  <a:txBody>
                    <a:bodyPr/>
                    <a:lstStyle/>
                    <a:p>
                      <a:pPr>
                        <a:spcAft>
                          <a:spcPts val="0"/>
                        </a:spcAft>
                      </a:pPr>
                      <a:r>
                        <a:rPr lang="fr-FR" sz="900">
                          <a:effectLst/>
                        </a:rPr>
                        <a:t>MANAKOTO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010401010014</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4"/>
                  </a:ext>
                </a:extLst>
              </a:tr>
              <a:tr h="169815">
                <a:tc>
                  <a:txBody>
                    <a:bodyPr/>
                    <a:lstStyle/>
                    <a:p>
                      <a:pPr>
                        <a:spcAft>
                          <a:spcPts val="0"/>
                        </a:spcAft>
                      </a:pPr>
                      <a:r>
                        <a:rPr lang="fr-FR" sz="900">
                          <a:effectLst/>
                        </a:rPr>
                        <a:t>SANOUGOU</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010401010015</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5"/>
                  </a:ext>
                </a:extLst>
              </a:tr>
              <a:tr h="169815">
                <a:tc>
                  <a:txBody>
                    <a:bodyPr/>
                    <a:lstStyle/>
                    <a:p>
                      <a:pPr>
                        <a:spcAft>
                          <a:spcPts val="0"/>
                        </a:spcAft>
                      </a:pPr>
                      <a:r>
                        <a:rPr lang="fr-FR" sz="900">
                          <a:effectLst/>
                        </a:rPr>
                        <a:t>KOUTILA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010401010016</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6"/>
                  </a:ext>
                </a:extLst>
              </a:tr>
              <a:tr h="169815">
                <a:tc>
                  <a:txBody>
                    <a:bodyPr/>
                    <a:lstStyle/>
                    <a:p>
                      <a:pPr>
                        <a:spcAft>
                          <a:spcPts val="0"/>
                        </a:spcAft>
                      </a:pPr>
                      <a:r>
                        <a:rPr lang="fr-FR" sz="900">
                          <a:effectLst/>
                        </a:rPr>
                        <a:t>SELOU</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010401010017</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7"/>
                  </a:ext>
                </a:extLst>
              </a:tr>
              <a:tr h="169815">
                <a:tc>
                  <a:txBody>
                    <a:bodyPr/>
                    <a:lstStyle/>
                    <a:p>
                      <a:pPr>
                        <a:spcAft>
                          <a:spcPts val="0"/>
                        </a:spcAft>
                      </a:pPr>
                      <a:r>
                        <a:rPr lang="fr-FR" sz="900">
                          <a:effectLst/>
                        </a:rPr>
                        <a:t>SATADOUGOU</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010401010018</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8"/>
                  </a:ext>
                </a:extLst>
              </a:tr>
              <a:tr h="169815">
                <a:tc>
                  <a:txBody>
                    <a:bodyPr/>
                    <a:lstStyle/>
                    <a:p>
                      <a:pPr>
                        <a:spcAft>
                          <a:spcPts val="0"/>
                        </a:spcAft>
                      </a:pPr>
                      <a:r>
                        <a:rPr lang="fr-FR" sz="900">
                          <a:effectLst/>
                        </a:rPr>
                        <a:t>FADOUGOU</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010401010019</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19"/>
                  </a:ext>
                </a:extLst>
              </a:tr>
              <a:tr h="169815">
                <a:tc>
                  <a:txBody>
                    <a:bodyPr/>
                    <a:lstStyle/>
                    <a:p>
                      <a:pPr>
                        <a:spcAft>
                          <a:spcPts val="0"/>
                        </a:spcAft>
                      </a:pPr>
                      <a:r>
                        <a:rPr lang="fr-FR" sz="900">
                          <a:effectLst/>
                        </a:rPr>
                        <a:t>MADINANDING</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010401010020</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20"/>
                  </a:ext>
                </a:extLst>
              </a:tr>
              <a:tr h="169815">
                <a:tc>
                  <a:txBody>
                    <a:bodyPr/>
                    <a:lstStyle/>
                    <a:p>
                      <a:pPr>
                        <a:spcAft>
                          <a:spcPts val="0"/>
                        </a:spcAft>
                      </a:pPr>
                      <a:r>
                        <a:rPr lang="fr-FR" sz="900">
                          <a:effectLst/>
                        </a:rPr>
                        <a:t>SITAKOTO DINDERA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010401010021</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21"/>
                  </a:ext>
                </a:extLst>
              </a:tr>
              <a:tr h="169815">
                <a:tc>
                  <a:txBody>
                    <a:bodyPr/>
                    <a:lstStyle/>
                    <a:p>
                      <a:pPr>
                        <a:spcAft>
                          <a:spcPts val="0"/>
                        </a:spcAft>
                      </a:pPr>
                      <a:r>
                        <a:rPr lang="fr-FR" sz="900">
                          <a:effectLst/>
                        </a:rPr>
                        <a:t>GOLEA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010401010022</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22"/>
                  </a:ext>
                </a:extLst>
              </a:tr>
              <a:tr h="169815">
                <a:tc>
                  <a:txBody>
                    <a:bodyPr/>
                    <a:lstStyle/>
                    <a:p>
                      <a:pPr>
                        <a:spcAft>
                          <a:spcPts val="0"/>
                        </a:spcAft>
                      </a:pPr>
                      <a:r>
                        <a:rPr lang="fr-FR" sz="900">
                          <a:effectLst/>
                        </a:rPr>
                        <a:t>GOULLOUDJI</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010401010023</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23"/>
                  </a:ext>
                </a:extLst>
              </a:tr>
              <a:tr h="169815">
                <a:tc>
                  <a:txBody>
                    <a:bodyPr/>
                    <a:lstStyle/>
                    <a:p>
                      <a:pPr>
                        <a:spcAft>
                          <a:spcPts val="0"/>
                        </a:spcAft>
                      </a:pPr>
                      <a:r>
                        <a:rPr lang="fr-FR" sz="900">
                          <a:effectLst/>
                        </a:rPr>
                        <a:t>BASSIA</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010401010024</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24"/>
                  </a:ext>
                </a:extLst>
              </a:tr>
              <a:tr h="169815">
                <a:tc>
                  <a:txBody>
                    <a:bodyPr/>
                    <a:lstStyle/>
                    <a:p>
                      <a:pPr>
                        <a:spcAft>
                          <a:spcPts val="0"/>
                        </a:spcAft>
                      </a:pPr>
                      <a:r>
                        <a:rPr lang="fr-FR" sz="900">
                          <a:effectLst/>
                        </a:rPr>
                        <a:t>KOUNDJI KENIETO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010401010025</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25"/>
                  </a:ext>
                </a:extLst>
              </a:tr>
              <a:tr h="169815">
                <a:tc>
                  <a:txBody>
                    <a:bodyPr/>
                    <a:lstStyle/>
                    <a:p>
                      <a:pPr>
                        <a:spcAft>
                          <a:spcPts val="0"/>
                        </a:spcAft>
                      </a:pPr>
                      <a:r>
                        <a:rPr lang="fr-FR" sz="900">
                          <a:effectLst/>
                        </a:rPr>
                        <a:t>GATO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a:effectLst/>
                        </a:rPr>
                        <a:t>010401010026</a:t>
                      </a:r>
                      <a:endParaRPr lang="fr-FR" sz="900">
                        <a:effectLst/>
                        <a:latin typeface="Times New Roman"/>
                        <a:ea typeface="Times New Roman"/>
                        <a:cs typeface="Arial"/>
                      </a:endParaRPr>
                    </a:p>
                  </a:txBody>
                  <a:tcPr marL="53876" marR="53876" marT="0" marB="0"/>
                </a:tc>
                <a:extLst>
                  <a:ext uri="{0D108BD9-81ED-4DB2-BD59-A6C34878D82A}">
                    <a16:rowId xmlns:a16="http://schemas.microsoft.com/office/drawing/2014/main" val="10026"/>
                  </a:ext>
                </a:extLst>
              </a:tr>
              <a:tr h="132693">
                <a:tc>
                  <a:txBody>
                    <a:bodyPr/>
                    <a:lstStyle/>
                    <a:p>
                      <a:pPr>
                        <a:spcAft>
                          <a:spcPts val="0"/>
                        </a:spcAft>
                      </a:pPr>
                      <a:r>
                        <a:rPr lang="fr-FR" sz="900">
                          <a:effectLst/>
                        </a:rPr>
                        <a:t>KENIEDINTO</a:t>
                      </a:r>
                      <a:endParaRPr lang="fr-FR" sz="900">
                        <a:effectLst/>
                        <a:latin typeface="Times New Roman"/>
                        <a:ea typeface="Times New Roman"/>
                        <a:cs typeface="Arial"/>
                      </a:endParaRPr>
                    </a:p>
                  </a:txBody>
                  <a:tcPr marL="53876" marR="53876" marT="0" marB="0"/>
                </a:tc>
                <a:tc>
                  <a:txBody>
                    <a:bodyPr/>
                    <a:lstStyle/>
                    <a:p>
                      <a:pPr algn="ctr">
                        <a:spcAft>
                          <a:spcPts val="0"/>
                        </a:spcAft>
                      </a:pPr>
                      <a:r>
                        <a:rPr lang="fr-FR" sz="900" dirty="0">
                          <a:effectLst/>
                        </a:rPr>
                        <a:t>010401010027</a:t>
                      </a:r>
                      <a:endParaRPr lang="fr-FR" sz="900" dirty="0">
                        <a:effectLst/>
                        <a:latin typeface="Times New Roman"/>
                        <a:ea typeface="Times New Roman"/>
                        <a:cs typeface="Arial"/>
                      </a:endParaRPr>
                    </a:p>
                  </a:txBody>
                  <a:tcPr marL="53876" marR="53876" marT="0" marB="0"/>
                </a:tc>
                <a:extLst>
                  <a:ext uri="{0D108BD9-81ED-4DB2-BD59-A6C34878D82A}">
                    <a16:rowId xmlns:a16="http://schemas.microsoft.com/office/drawing/2014/main" val="10027"/>
                  </a:ext>
                </a:extLst>
              </a:tr>
            </a:tbl>
          </a:graphicData>
        </a:graphic>
      </p:graphicFrame>
      <p:cxnSp>
        <p:nvCxnSpPr>
          <p:cNvPr id="7" name="Connecteur droit avec flèche 6"/>
          <p:cNvCxnSpPr>
            <a:endCxn id="2" idx="1"/>
          </p:cNvCxnSpPr>
          <p:nvPr/>
        </p:nvCxnSpPr>
        <p:spPr>
          <a:xfrm>
            <a:off x="5172218" y="459157"/>
            <a:ext cx="1488028" cy="44226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endCxn id="5" idx="1"/>
          </p:cNvCxnSpPr>
          <p:nvPr/>
        </p:nvCxnSpPr>
        <p:spPr>
          <a:xfrm flipV="1">
            <a:off x="5112347" y="4391546"/>
            <a:ext cx="1474656" cy="18762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7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849738434"/>
              </p:ext>
            </p:extLst>
          </p:nvPr>
        </p:nvGraphicFramePr>
        <p:xfrm>
          <a:off x="210460" y="195941"/>
          <a:ext cx="6614883" cy="5910946"/>
        </p:xfrm>
        <a:graphic>
          <a:graphicData uri="http://schemas.openxmlformats.org/drawingml/2006/table">
            <a:tbl>
              <a:tblPr firstRow="1" firstCol="1" bandRow="1">
                <a:tableStyleId>{5C22544A-7EE6-4342-B048-85BDC9FD1C3A}</a:tableStyleId>
              </a:tblPr>
              <a:tblGrid>
                <a:gridCol w="4462577">
                  <a:extLst>
                    <a:ext uri="{9D8B030D-6E8A-4147-A177-3AD203B41FA5}">
                      <a16:colId xmlns:a16="http://schemas.microsoft.com/office/drawing/2014/main" val="20000"/>
                    </a:ext>
                  </a:extLst>
                </a:gridCol>
                <a:gridCol w="2152306">
                  <a:extLst>
                    <a:ext uri="{9D8B030D-6E8A-4147-A177-3AD203B41FA5}">
                      <a16:colId xmlns:a16="http://schemas.microsoft.com/office/drawing/2014/main" val="20001"/>
                    </a:ext>
                  </a:extLst>
                </a:gridCol>
              </a:tblGrid>
              <a:tr h="716400">
                <a:tc>
                  <a:txBody>
                    <a:bodyPr/>
                    <a:lstStyle/>
                    <a:p>
                      <a:pPr>
                        <a:spcAft>
                          <a:spcPts val="0"/>
                        </a:spcAft>
                      </a:pPr>
                      <a:r>
                        <a:rPr lang="fr-FR" sz="2000" dirty="0">
                          <a:effectLst/>
                        </a:rPr>
                        <a:t>VFQ ( </a:t>
                      </a:r>
                      <a:r>
                        <a:rPr lang="fr-FR" sz="2400" dirty="0">
                          <a:effectLst/>
                        </a:rPr>
                        <a:t>V</a:t>
                      </a:r>
                      <a:r>
                        <a:rPr lang="fr-FR" sz="2000" dirty="0">
                          <a:effectLst/>
                        </a:rPr>
                        <a:t>illages, </a:t>
                      </a:r>
                      <a:r>
                        <a:rPr lang="fr-FR" sz="2400" dirty="0">
                          <a:effectLst/>
                        </a:rPr>
                        <a:t>F</a:t>
                      </a:r>
                      <a:r>
                        <a:rPr lang="fr-FR" sz="2000" dirty="0">
                          <a:effectLst/>
                        </a:rPr>
                        <a:t>ractions et </a:t>
                      </a:r>
                      <a:r>
                        <a:rPr lang="fr-FR" sz="2400" dirty="0">
                          <a:effectLst/>
                        </a:rPr>
                        <a:t>Q</a:t>
                      </a:r>
                      <a:r>
                        <a:rPr lang="fr-FR" sz="2000" dirty="0">
                          <a:effectLst/>
                        </a:rPr>
                        <a:t>uartiers)</a:t>
                      </a:r>
                      <a:endParaRPr lang="fr-FR" sz="2000" dirty="0">
                        <a:effectLst/>
                        <a:latin typeface="Times New Roman"/>
                        <a:ea typeface="Times New Roman"/>
                        <a:cs typeface="Arial"/>
                      </a:endParaRPr>
                    </a:p>
                  </a:txBody>
                  <a:tcPr marL="68580" marR="68580" marT="0" marB="0"/>
                </a:tc>
                <a:tc>
                  <a:txBody>
                    <a:bodyPr/>
                    <a:lstStyle/>
                    <a:p>
                      <a:pPr algn="ctr">
                        <a:spcAft>
                          <a:spcPts val="0"/>
                        </a:spcAft>
                      </a:pPr>
                      <a:r>
                        <a:rPr lang="fr-FR" sz="2000" dirty="0">
                          <a:effectLst/>
                        </a:rPr>
                        <a:t>Code</a:t>
                      </a:r>
                      <a:endParaRPr lang="fr-FR" sz="2000" dirty="0">
                        <a:effectLst/>
                        <a:latin typeface="Times New Roman"/>
                        <a:ea typeface="Times New Roman"/>
                        <a:cs typeface="Arial"/>
                      </a:endParaRPr>
                    </a:p>
                  </a:txBody>
                  <a:tcPr marL="68580" marR="68580" marT="0" marB="0"/>
                </a:tc>
                <a:extLst>
                  <a:ext uri="{0D108BD9-81ED-4DB2-BD59-A6C34878D82A}">
                    <a16:rowId xmlns:a16="http://schemas.microsoft.com/office/drawing/2014/main" val="10000"/>
                  </a:ext>
                </a:extLst>
              </a:tr>
              <a:tr h="742078">
                <a:tc>
                  <a:txBody>
                    <a:bodyPr/>
                    <a:lstStyle/>
                    <a:p>
                      <a:pPr>
                        <a:spcAft>
                          <a:spcPts val="0"/>
                        </a:spcAft>
                      </a:pPr>
                      <a:r>
                        <a:rPr lang="fr-FR" sz="1800" dirty="0">
                          <a:solidFill>
                            <a:srgbClr val="FF0000"/>
                          </a:solidFill>
                          <a:effectLst/>
                        </a:rPr>
                        <a:t>KAYES N’DI</a:t>
                      </a:r>
                      <a:endParaRPr lang="fr-FR" sz="1800" dirty="0">
                        <a:solidFill>
                          <a:srgbClr val="FF0000"/>
                        </a:solidFill>
                        <a:effectLst/>
                        <a:latin typeface="Times New Roman"/>
                        <a:ea typeface="Times New Roman"/>
                        <a:cs typeface="Arial"/>
                      </a:endParaRPr>
                    </a:p>
                  </a:txBody>
                  <a:tcPr marL="68580" marR="68580" marT="0" marB="0"/>
                </a:tc>
                <a:tc>
                  <a:txBody>
                    <a:bodyPr/>
                    <a:lstStyle/>
                    <a:p>
                      <a:pPr algn="ctr">
                        <a:spcAft>
                          <a:spcPts val="0"/>
                        </a:spcAft>
                      </a:pPr>
                      <a:r>
                        <a:rPr lang="fr-FR" sz="1800" b="1" dirty="0">
                          <a:solidFill>
                            <a:srgbClr val="FF0000"/>
                          </a:solidFill>
                          <a:effectLst/>
                        </a:rPr>
                        <a:t>01</a:t>
                      </a:r>
                      <a:r>
                        <a:rPr lang="fr-FR" sz="1800" b="1" dirty="0">
                          <a:solidFill>
                            <a:srgbClr val="0070C0"/>
                          </a:solidFill>
                          <a:effectLst/>
                        </a:rPr>
                        <a:t>01</a:t>
                      </a:r>
                      <a:r>
                        <a:rPr lang="fr-FR" sz="1800" b="1" dirty="0">
                          <a:solidFill>
                            <a:srgbClr val="7030A0"/>
                          </a:solidFill>
                          <a:effectLst/>
                        </a:rPr>
                        <a:t>01</a:t>
                      </a:r>
                      <a:r>
                        <a:rPr lang="fr-FR" sz="1800" b="1" dirty="0">
                          <a:solidFill>
                            <a:srgbClr val="FF6600"/>
                          </a:solidFill>
                          <a:effectLst/>
                        </a:rPr>
                        <a:t>01</a:t>
                      </a:r>
                      <a:r>
                        <a:rPr lang="fr-FR" sz="1800" b="1" dirty="0">
                          <a:solidFill>
                            <a:srgbClr val="00B050"/>
                          </a:solidFill>
                          <a:effectLst/>
                        </a:rPr>
                        <a:t>0001</a:t>
                      </a:r>
                      <a:endParaRPr lang="fr-FR" sz="1800" b="1" dirty="0">
                        <a:solidFill>
                          <a:srgbClr val="00B050"/>
                        </a:solidFill>
                        <a:effectLst/>
                        <a:latin typeface="Times New Roman"/>
                        <a:ea typeface="Times New Roman"/>
                        <a:cs typeface="Arial"/>
                      </a:endParaRPr>
                    </a:p>
                  </a:txBody>
                  <a:tcPr marL="68580" marR="68580" marT="0" marB="0"/>
                </a:tc>
                <a:extLst>
                  <a:ext uri="{0D108BD9-81ED-4DB2-BD59-A6C34878D82A}">
                    <a16:rowId xmlns:a16="http://schemas.microsoft.com/office/drawing/2014/main" val="10001"/>
                  </a:ext>
                </a:extLst>
              </a:tr>
              <a:tr h="742078">
                <a:tc>
                  <a:txBody>
                    <a:bodyPr/>
                    <a:lstStyle/>
                    <a:p>
                      <a:pPr>
                        <a:spcAft>
                          <a:spcPts val="0"/>
                        </a:spcAft>
                      </a:pPr>
                      <a:r>
                        <a:rPr lang="fr-FR" sz="1800" dirty="0">
                          <a:effectLst/>
                        </a:rPr>
                        <a:t>KHASSO</a:t>
                      </a:r>
                      <a:endParaRPr lang="fr-FR" sz="1800" dirty="0">
                        <a:effectLst/>
                        <a:latin typeface="Times New Roman"/>
                        <a:ea typeface="Times New Roman"/>
                        <a:cs typeface="Arial"/>
                      </a:endParaRPr>
                    </a:p>
                  </a:txBody>
                  <a:tcPr marL="68580" marR="68580" marT="0" marB="0"/>
                </a:tc>
                <a:tc>
                  <a:txBody>
                    <a:bodyPr/>
                    <a:lstStyle/>
                    <a:p>
                      <a:pPr algn="ctr">
                        <a:spcAft>
                          <a:spcPts val="0"/>
                        </a:spcAft>
                      </a:pPr>
                      <a:r>
                        <a:rPr lang="fr-FR" sz="1800" dirty="0">
                          <a:effectLst/>
                        </a:rPr>
                        <a:t>010101010002</a:t>
                      </a:r>
                      <a:endParaRPr lang="fr-FR" sz="1800" dirty="0">
                        <a:effectLst/>
                        <a:latin typeface="Times New Roman"/>
                        <a:ea typeface="Times New Roman"/>
                        <a:cs typeface="Arial"/>
                      </a:endParaRPr>
                    </a:p>
                  </a:txBody>
                  <a:tcPr marL="68580" marR="68580" marT="0" marB="0"/>
                </a:tc>
                <a:extLst>
                  <a:ext uri="{0D108BD9-81ED-4DB2-BD59-A6C34878D82A}">
                    <a16:rowId xmlns:a16="http://schemas.microsoft.com/office/drawing/2014/main" val="10002"/>
                  </a:ext>
                </a:extLst>
              </a:tr>
              <a:tr h="742078">
                <a:tc>
                  <a:txBody>
                    <a:bodyPr/>
                    <a:lstStyle/>
                    <a:p>
                      <a:pPr>
                        <a:spcAft>
                          <a:spcPts val="0"/>
                        </a:spcAft>
                      </a:pPr>
                      <a:r>
                        <a:rPr lang="fr-FR" sz="1800">
                          <a:effectLst/>
                        </a:rPr>
                        <a:t>LAFIABOUGOU</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a:effectLst/>
                        </a:rPr>
                        <a:t>010101010003</a:t>
                      </a:r>
                      <a:endParaRPr lang="fr-FR" sz="1800">
                        <a:effectLst/>
                        <a:latin typeface="Times New Roman"/>
                        <a:ea typeface="Times New Roman"/>
                        <a:cs typeface="Arial"/>
                      </a:endParaRPr>
                    </a:p>
                  </a:txBody>
                  <a:tcPr marL="68580" marR="68580" marT="0" marB="0"/>
                </a:tc>
                <a:extLst>
                  <a:ext uri="{0D108BD9-81ED-4DB2-BD59-A6C34878D82A}">
                    <a16:rowId xmlns:a16="http://schemas.microsoft.com/office/drawing/2014/main" val="10003"/>
                  </a:ext>
                </a:extLst>
              </a:tr>
              <a:tr h="742078">
                <a:tc>
                  <a:txBody>
                    <a:bodyPr/>
                    <a:lstStyle/>
                    <a:p>
                      <a:pPr>
                        <a:spcAft>
                          <a:spcPts val="0"/>
                        </a:spcAft>
                      </a:pPr>
                      <a:r>
                        <a:rPr lang="fr-FR" sz="1800">
                          <a:effectLst/>
                        </a:rPr>
                        <a:t>LEGAL- SEGOU</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a:effectLst/>
                        </a:rPr>
                        <a:t>010101010004</a:t>
                      </a:r>
                      <a:endParaRPr lang="fr-FR" sz="1800">
                        <a:effectLst/>
                        <a:latin typeface="Times New Roman"/>
                        <a:ea typeface="Times New Roman"/>
                        <a:cs typeface="Arial"/>
                      </a:endParaRPr>
                    </a:p>
                  </a:txBody>
                  <a:tcPr marL="68580" marR="68580" marT="0" marB="0"/>
                </a:tc>
                <a:extLst>
                  <a:ext uri="{0D108BD9-81ED-4DB2-BD59-A6C34878D82A}">
                    <a16:rowId xmlns:a16="http://schemas.microsoft.com/office/drawing/2014/main" val="10004"/>
                  </a:ext>
                </a:extLst>
              </a:tr>
              <a:tr h="742078">
                <a:tc>
                  <a:txBody>
                    <a:bodyPr/>
                    <a:lstStyle/>
                    <a:p>
                      <a:pPr>
                        <a:spcAft>
                          <a:spcPts val="0"/>
                        </a:spcAft>
                      </a:pPr>
                      <a:r>
                        <a:rPr lang="fr-FR" sz="1800">
                          <a:effectLst/>
                        </a:rPr>
                        <a:t>LIBERTE</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a:effectLst/>
                        </a:rPr>
                        <a:t>010101010005</a:t>
                      </a:r>
                      <a:endParaRPr lang="fr-FR" sz="1800">
                        <a:effectLst/>
                        <a:latin typeface="Times New Roman"/>
                        <a:ea typeface="Times New Roman"/>
                        <a:cs typeface="Arial"/>
                      </a:endParaRPr>
                    </a:p>
                  </a:txBody>
                  <a:tcPr marL="68580" marR="68580" marT="0" marB="0"/>
                </a:tc>
                <a:extLst>
                  <a:ext uri="{0D108BD9-81ED-4DB2-BD59-A6C34878D82A}">
                    <a16:rowId xmlns:a16="http://schemas.microsoft.com/office/drawing/2014/main" val="10005"/>
                  </a:ext>
                </a:extLst>
              </a:tr>
              <a:tr h="742078">
                <a:tc>
                  <a:txBody>
                    <a:bodyPr/>
                    <a:lstStyle/>
                    <a:p>
                      <a:pPr>
                        <a:spcAft>
                          <a:spcPts val="0"/>
                        </a:spcAft>
                      </a:pPr>
                      <a:r>
                        <a:rPr lang="fr-FR" sz="1800">
                          <a:effectLst/>
                        </a:rPr>
                        <a:t>PLATEAU</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dirty="0">
                          <a:effectLst/>
                        </a:rPr>
                        <a:t>010101010006</a:t>
                      </a:r>
                      <a:endParaRPr lang="fr-FR" sz="1800" dirty="0">
                        <a:effectLst/>
                        <a:latin typeface="Times New Roman"/>
                        <a:ea typeface="Times New Roman"/>
                        <a:cs typeface="Arial"/>
                      </a:endParaRPr>
                    </a:p>
                  </a:txBody>
                  <a:tcPr marL="68580" marR="68580" marT="0" marB="0"/>
                </a:tc>
                <a:extLst>
                  <a:ext uri="{0D108BD9-81ED-4DB2-BD59-A6C34878D82A}">
                    <a16:rowId xmlns:a16="http://schemas.microsoft.com/office/drawing/2014/main" val="10006"/>
                  </a:ext>
                </a:extLst>
              </a:tr>
              <a:tr h="742078">
                <a:tc>
                  <a:txBody>
                    <a:bodyPr/>
                    <a:lstStyle/>
                    <a:p>
                      <a:pPr>
                        <a:spcAft>
                          <a:spcPts val="0"/>
                        </a:spcAft>
                      </a:pPr>
                      <a:r>
                        <a:rPr lang="fr-FR" sz="1800">
                          <a:effectLst/>
                        </a:rPr>
                        <a:t>LAFIABOUGOU-SUD</a:t>
                      </a:r>
                      <a:endParaRPr lang="fr-FR" sz="1800">
                        <a:effectLst/>
                        <a:latin typeface="Times New Roman"/>
                        <a:ea typeface="Times New Roman"/>
                        <a:cs typeface="Arial"/>
                      </a:endParaRPr>
                    </a:p>
                  </a:txBody>
                  <a:tcPr marL="68580" marR="68580" marT="0" marB="0"/>
                </a:tc>
                <a:tc>
                  <a:txBody>
                    <a:bodyPr/>
                    <a:lstStyle/>
                    <a:p>
                      <a:pPr algn="ctr">
                        <a:spcAft>
                          <a:spcPts val="0"/>
                        </a:spcAft>
                      </a:pPr>
                      <a:r>
                        <a:rPr lang="fr-FR" sz="1800" dirty="0">
                          <a:effectLst/>
                        </a:rPr>
                        <a:t>010101010007</a:t>
                      </a:r>
                      <a:endParaRPr lang="fr-FR" sz="1800" dirty="0">
                        <a:effectLst/>
                        <a:latin typeface="Times New Roman"/>
                        <a:ea typeface="Times New Roman"/>
                        <a:cs typeface="Arial"/>
                      </a:endParaRPr>
                    </a:p>
                  </a:txBody>
                  <a:tcPr marL="68580" marR="68580" marT="0" marB="0"/>
                </a:tc>
                <a:extLst>
                  <a:ext uri="{0D108BD9-81ED-4DB2-BD59-A6C34878D82A}">
                    <a16:rowId xmlns:a16="http://schemas.microsoft.com/office/drawing/2014/main" val="10007"/>
                  </a:ext>
                </a:extLst>
              </a:tr>
            </a:tbl>
          </a:graphicData>
        </a:graphic>
      </p:graphicFrame>
      <p:sp>
        <p:nvSpPr>
          <p:cNvPr id="3" name="Rectangle 2"/>
          <p:cNvSpPr/>
          <p:nvPr/>
        </p:nvSpPr>
        <p:spPr>
          <a:xfrm>
            <a:off x="6854496" y="183791"/>
            <a:ext cx="5337504" cy="555537"/>
          </a:xfrm>
          <a:prstGeom prst="rect">
            <a:avLst/>
          </a:prstGeom>
        </p:spPr>
        <p:txBody>
          <a:bodyPr wrap="square">
            <a:spAutoFit/>
          </a:bodyPr>
          <a:lstStyle/>
          <a:p>
            <a:pPr lvl="0" defTabSz="355600">
              <a:lnSpc>
                <a:spcPct val="90000"/>
              </a:lnSpc>
              <a:spcBef>
                <a:spcPct val="0"/>
              </a:spcBef>
              <a:spcAft>
                <a:spcPct val="35000"/>
              </a:spcAft>
            </a:pPr>
            <a:r>
              <a:rPr lang="en-US" sz="1400" b="1" dirty="0">
                <a:solidFill>
                  <a:sysClr val="windowText" lastClr="000000">
                    <a:hueOff val="0"/>
                    <a:satOff val="0"/>
                    <a:lumOff val="0"/>
                    <a:alphaOff val="0"/>
                  </a:sysClr>
                </a:solidFill>
                <a:latin typeface="Times New Roman" pitchFamily="18" charset="0"/>
                <a:cs typeface="Times New Roman" pitchFamily="18" charset="0"/>
              </a:rPr>
              <a:t>EXPLICATION DU CODE DE LA LOCALITE  DE KAYES N’DI</a:t>
            </a:r>
          </a:p>
          <a:p>
            <a:pPr lvl="0" algn="ctr" defTabSz="355600">
              <a:lnSpc>
                <a:spcPct val="90000"/>
              </a:lnSpc>
              <a:spcBef>
                <a:spcPct val="0"/>
              </a:spcBef>
              <a:spcAft>
                <a:spcPct val="35000"/>
              </a:spcAft>
            </a:pPr>
            <a:r>
              <a:rPr lang="en-US" sz="1400" b="1" dirty="0">
                <a:solidFill>
                  <a:sysClr val="windowText" lastClr="000000">
                    <a:hueOff val="0"/>
                    <a:satOff val="0"/>
                    <a:lumOff val="0"/>
                    <a:alphaOff val="0"/>
                  </a:sysClr>
                </a:solidFill>
                <a:latin typeface="Times New Roman" pitchFamily="18" charset="0"/>
                <a:cs typeface="Times New Roman" pitchFamily="18" charset="0"/>
              </a:rPr>
              <a:t>( COMMUNE URBAINE DE KAYES)</a:t>
            </a:r>
          </a:p>
        </p:txBody>
      </p:sp>
      <p:sp>
        <p:nvSpPr>
          <p:cNvPr id="5" name="Rectangle 4"/>
          <p:cNvSpPr/>
          <p:nvPr/>
        </p:nvSpPr>
        <p:spPr>
          <a:xfrm>
            <a:off x="6975265" y="2071151"/>
            <a:ext cx="484455" cy="369332"/>
          </a:xfrm>
          <a:prstGeom prst="rect">
            <a:avLst/>
          </a:prstGeom>
        </p:spPr>
        <p:txBody>
          <a:bodyPr wrap="square">
            <a:spAutoFit/>
          </a:bodyPr>
          <a:lstStyle/>
          <a:p>
            <a:r>
              <a:rPr lang="fr-FR" b="1" dirty="0">
                <a:solidFill>
                  <a:srgbClr val="0070C0"/>
                </a:solidFill>
              </a:rPr>
              <a:t>01</a:t>
            </a:r>
            <a:endParaRPr lang="fr-FR" dirty="0"/>
          </a:p>
        </p:txBody>
      </p:sp>
      <p:sp>
        <p:nvSpPr>
          <p:cNvPr id="6" name="Rectangle 5"/>
          <p:cNvSpPr/>
          <p:nvPr/>
        </p:nvSpPr>
        <p:spPr>
          <a:xfrm>
            <a:off x="6985391" y="1115217"/>
            <a:ext cx="428322" cy="369332"/>
          </a:xfrm>
          <a:prstGeom prst="rect">
            <a:avLst/>
          </a:prstGeom>
        </p:spPr>
        <p:txBody>
          <a:bodyPr wrap="none">
            <a:spAutoFit/>
          </a:bodyPr>
          <a:lstStyle/>
          <a:p>
            <a:r>
              <a:rPr lang="fr-FR" b="1" dirty="0">
                <a:solidFill>
                  <a:srgbClr val="FF0000"/>
                </a:solidFill>
              </a:rPr>
              <a:t>01</a:t>
            </a:r>
            <a:endParaRPr lang="fr-FR" dirty="0"/>
          </a:p>
        </p:txBody>
      </p:sp>
      <p:sp>
        <p:nvSpPr>
          <p:cNvPr id="7" name="Rectangle 6"/>
          <p:cNvSpPr/>
          <p:nvPr/>
        </p:nvSpPr>
        <p:spPr>
          <a:xfrm>
            <a:off x="6986031" y="3123563"/>
            <a:ext cx="428322" cy="369332"/>
          </a:xfrm>
          <a:prstGeom prst="rect">
            <a:avLst/>
          </a:prstGeom>
        </p:spPr>
        <p:txBody>
          <a:bodyPr wrap="none">
            <a:spAutoFit/>
          </a:bodyPr>
          <a:lstStyle/>
          <a:p>
            <a:r>
              <a:rPr lang="fr-FR" b="1" dirty="0">
                <a:solidFill>
                  <a:srgbClr val="7030A0"/>
                </a:solidFill>
              </a:rPr>
              <a:t>01</a:t>
            </a:r>
            <a:endParaRPr lang="fr-FR" dirty="0"/>
          </a:p>
        </p:txBody>
      </p:sp>
      <p:sp>
        <p:nvSpPr>
          <p:cNvPr id="8" name="Rectangle 7"/>
          <p:cNvSpPr/>
          <p:nvPr/>
        </p:nvSpPr>
        <p:spPr>
          <a:xfrm>
            <a:off x="6985391" y="4175996"/>
            <a:ext cx="428322" cy="369332"/>
          </a:xfrm>
          <a:prstGeom prst="rect">
            <a:avLst/>
          </a:prstGeom>
        </p:spPr>
        <p:txBody>
          <a:bodyPr wrap="none">
            <a:spAutoFit/>
          </a:bodyPr>
          <a:lstStyle/>
          <a:p>
            <a:r>
              <a:rPr lang="fr-FR" b="1" dirty="0">
                <a:solidFill>
                  <a:srgbClr val="FF6600"/>
                </a:solidFill>
              </a:rPr>
              <a:t>01</a:t>
            </a:r>
            <a:endParaRPr lang="fr-FR" dirty="0"/>
          </a:p>
        </p:txBody>
      </p:sp>
      <p:sp>
        <p:nvSpPr>
          <p:cNvPr id="9" name="Rectangle 8"/>
          <p:cNvSpPr/>
          <p:nvPr/>
        </p:nvSpPr>
        <p:spPr>
          <a:xfrm>
            <a:off x="6986031" y="5400944"/>
            <a:ext cx="671979" cy="369332"/>
          </a:xfrm>
          <a:prstGeom prst="rect">
            <a:avLst/>
          </a:prstGeom>
        </p:spPr>
        <p:txBody>
          <a:bodyPr wrap="none">
            <a:spAutoFit/>
          </a:bodyPr>
          <a:lstStyle/>
          <a:p>
            <a:pPr algn="ctr">
              <a:spcAft>
                <a:spcPts val="0"/>
              </a:spcAft>
            </a:pPr>
            <a:r>
              <a:rPr lang="fr-FR" b="1" dirty="0">
                <a:solidFill>
                  <a:srgbClr val="00B050"/>
                </a:solidFill>
              </a:rPr>
              <a:t>0001</a:t>
            </a:r>
            <a:endParaRPr lang="fr-FR" b="1" dirty="0">
              <a:solidFill>
                <a:srgbClr val="00B050"/>
              </a:solidFill>
              <a:latin typeface="Times New Roman"/>
              <a:ea typeface="Times New Roman"/>
              <a:cs typeface="Arial"/>
            </a:endParaRPr>
          </a:p>
        </p:txBody>
      </p:sp>
      <p:cxnSp>
        <p:nvCxnSpPr>
          <p:cNvPr id="11" name="Connecteur droit avec flèche 10"/>
          <p:cNvCxnSpPr/>
          <p:nvPr/>
        </p:nvCxnSpPr>
        <p:spPr>
          <a:xfrm>
            <a:off x="7419642" y="1312405"/>
            <a:ext cx="58135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7413713" y="2271049"/>
            <a:ext cx="58135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7419642" y="3317202"/>
            <a:ext cx="581358"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7419642" y="4369614"/>
            <a:ext cx="581358" cy="0"/>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7716313" y="5576959"/>
            <a:ext cx="581358"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085392" y="1159246"/>
            <a:ext cx="3720954" cy="621709"/>
          </a:xfrm>
          <a:prstGeom prst="rect">
            <a:avLst/>
          </a:prstGeom>
        </p:spPr>
        <p:txBody>
          <a:bodyPr wrap="none">
            <a:spAutoFit/>
          </a:bodyPr>
          <a:lstStyle/>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Première region administrative du Mali </a:t>
            </a:r>
          </a:p>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a:t>
            </a:r>
          </a:p>
        </p:txBody>
      </p:sp>
      <p:sp>
        <p:nvSpPr>
          <p:cNvPr id="19" name="Rectangle 18"/>
          <p:cNvSpPr/>
          <p:nvPr/>
        </p:nvSpPr>
        <p:spPr>
          <a:xfrm>
            <a:off x="8089202" y="2108252"/>
            <a:ext cx="3430299" cy="621709"/>
          </a:xfrm>
          <a:prstGeom prst="rect">
            <a:avLst/>
          </a:prstGeom>
        </p:spPr>
        <p:txBody>
          <a:bodyPr wrap="none">
            <a:spAutoFit/>
          </a:bodyPr>
          <a:lstStyle/>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Premier </a:t>
            </a:r>
            <a:r>
              <a:rPr lang="en-US" sz="1600" b="1" dirty="0" err="1">
                <a:solidFill>
                  <a:sysClr val="windowText" lastClr="000000">
                    <a:hueOff val="0"/>
                    <a:satOff val="0"/>
                    <a:lumOff val="0"/>
                    <a:alphaOff val="0"/>
                  </a:sysClr>
                </a:solidFill>
                <a:latin typeface="Times New Roman" pitchFamily="18" charset="0"/>
                <a:cs typeface="Times New Roman" pitchFamily="18" charset="0"/>
              </a:rPr>
              <a:t>cercle</a:t>
            </a:r>
            <a:r>
              <a:rPr lang="en-US" sz="1600" b="1" dirty="0">
                <a:solidFill>
                  <a:sysClr val="windowText" lastClr="000000">
                    <a:hueOff val="0"/>
                    <a:satOff val="0"/>
                    <a:lumOff val="0"/>
                    <a:alphaOff val="0"/>
                  </a:sysClr>
                </a:solidFill>
                <a:latin typeface="Times New Roman" pitchFamily="18" charset="0"/>
                <a:cs typeface="Times New Roman" pitchFamily="18" charset="0"/>
              </a:rPr>
              <a:t> de la region de </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 </a:t>
            </a:r>
          </a:p>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a:t>
            </a:r>
          </a:p>
        </p:txBody>
      </p:sp>
      <p:sp>
        <p:nvSpPr>
          <p:cNvPr id="20" name="Rectangle 19"/>
          <p:cNvSpPr/>
          <p:nvPr/>
        </p:nvSpPr>
        <p:spPr>
          <a:xfrm>
            <a:off x="7718379" y="3158747"/>
            <a:ext cx="4052200" cy="621709"/>
          </a:xfrm>
          <a:prstGeom prst="rect">
            <a:avLst/>
          </a:prstGeom>
        </p:spPr>
        <p:txBody>
          <a:bodyPr wrap="none">
            <a:spAutoFit/>
          </a:bodyPr>
          <a:lstStyle/>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Premier arrondissement du </a:t>
            </a:r>
            <a:r>
              <a:rPr lang="en-US" sz="1600" b="1" dirty="0" err="1">
                <a:solidFill>
                  <a:sysClr val="windowText" lastClr="000000">
                    <a:hueOff val="0"/>
                    <a:satOff val="0"/>
                    <a:lumOff val="0"/>
                    <a:alphaOff val="0"/>
                  </a:sysClr>
                </a:solidFill>
                <a:latin typeface="Times New Roman" pitchFamily="18" charset="0"/>
                <a:cs typeface="Times New Roman" pitchFamily="18" charset="0"/>
              </a:rPr>
              <a:t>cercle</a:t>
            </a:r>
            <a:r>
              <a:rPr lang="en-US" sz="1600" b="1" dirty="0">
                <a:solidFill>
                  <a:sysClr val="windowText" lastClr="000000">
                    <a:hueOff val="0"/>
                    <a:satOff val="0"/>
                    <a:lumOff val="0"/>
                    <a:alphaOff val="0"/>
                  </a:sysClr>
                </a:solidFill>
                <a:latin typeface="Times New Roman" pitchFamily="18" charset="0"/>
                <a:cs typeface="Times New Roman" pitchFamily="18" charset="0"/>
              </a:rPr>
              <a:t> </a:t>
            </a:r>
          </a:p>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de </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  (arrondissement central de </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a:t>
            </a:r>
          </a:p>
        </p:txBody>
      </p:sp>
      <p:sp>
        <p:nvSpPr>
          <p:cNvPr id="21" name="Rectangle 20"/>
          <p:cNvSpPr/>
          <p:nvPr/>
        </p:nvSpPr>
        <p:spPr>
          <a:xfrm>
            <a:off x="8213404" y="4192913"/>
            <a:ext cx="3815532" cy="621709"/>
          </a:xfrm>
          <a:prstGeom prst="rect">
            <a:avLst/>
          </a:prstGeom>
        </p:spPr>
        <p:txBody>
          <a:bodyPr wrap="none">
            <a:spAutoFit/>
          </a:bodyPr>
          <a:lstStyle/>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Première commune de la region de </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endParaRPr lang="en-US" sz="1600" b="1" dirty="0">
              <a:solidFill>
                <a:sysClr val="windowText" lastClr="000000">
                  <a:hueOff val="0"/>
                  <a:satOff val="0"/>
                  <a:lumOff val="0"/>
                  <a:alphaOff val="0"/>
                </a:sysClr>
              </a:solidFill>
              <a:latin typeface="Times New Roman" pitchFamily="18" charset="0"/>
              <a:cs typeface="Times New Roman" pitchFamily="18" charset="0"/>
            </a:endParaRPr>
          </a:p>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(Commune </a:t>
            </a:r>
            <a:r>
              <a:rPr lang="en-US" sz="1600" b="1" dirty="0" err="1">
                <a:solidFill>
                  <a:sysClr val="windowText" lastClr="000000">
                    <a:hueOff val="0"/>
                    <a:satOff val="0"/>
                    <a:lumOff val="0"/>
                    <a:alphaOff val="0"/>
                  </a:sysClr>
                </a:solidFill>
                <a:latin typeface="Times New Roman" pitchFamily="18" charset="0"/>
                <a:cs typeface="Times New Roman" pitchFamily="18" charset="0"/>
              </a:rPr>
              <a:t>urbaine</a:t>
            </a:r>
            <a:r>
              <a:rPr lang="en-US" sz="1600" b="1" dirty="0">
                <a:solidFill>
                  <a:sysClr val="windowText" lastClr="000000">
                    <a:hueOff val="0"/>
                    <a:satOff val="0"/>
                    <a:lumOff val="0"/>
                    <a:alphaOff val="0"/>
                  </a:sysClr>
                </a:solidFill>
                <a:latin typeface="Times New Roman" pitchFamily="18" charset="0"/>
                <a:cs typeface="Times New Roman" pitchFamily="18" charset="0"/>
              </a:rPr>
              <a:t> de </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a:t>
            </a:r>
          </a:p>
        </p:txBody>
      </p:sp>
      <p:sp>
        <p:nvSpPr>
          <p:cNvPr id="22" name="Rectangle 21"/>
          <p:cNvSpPr/>
          <p:nvPr/>
        </p:nvSpPr>
        <p:spPr>
          <a:xfrm>
            <a:off x="8353572" y="5421381"/>
            <a:ext cx="3102196" cy="621709"/>
          </a:xfrm>
          <a:prstGeom prst="rect">
            <a:avLst/>
          </a:prstGeom>
        </p:spPr>
        <p:txBody>
          <a:bodyPr wrap="none">
            <a:spAutoFit/>
          </a:bodyPr>
          <a:lstStyle/>
          <a:p>
            <a:pPr lvl="0" algn="ctr" defTabSz="355600">
              <a:lnSpc>
                <a:spcPct val="90000"/>
              </a:lnSpc>
              <a:spcBef>
                <a:spcPct val="0"/>
              </a:spcBef>
              <a:spcAft>
                <a:spcPct val="35000"/>
              </a:spcAft>
            </a:pPr>
            <a:r>
              <a:rPr lang="en-US" sz="1600" b="1" dirty="0">
                <a:solidFill>
                  <a:sysClr val="windowText" lastClr="000000">
                    <a:hueOff val="0"/>
                    <a:satOff val="0"/>
                    <a:lumOff val="0"/>
                    <a:alphaOff val="0"/>
                  </a:sysClr>
                </a:solidFill>
                <a:latin typeface="Times New Roman" pitchFamily="18" charset="0"/>
                <a:cs typeface="Times New Roman" pitchFamily="18" charset="0"/>
              </a:rPr>
              <a:t>Premier quartier de la commune </a:t>
            </a:r>
          </a:p>
          <a:p>
            <a:pPr lvl="0" algn="ctr" defTabSz="355600">
              <a:lnSpc>
                <a:spcPct val="90000"/>
              </a:lnSpc>
              <a:spcBef>
                <a:spcPct val="0"/>
              </a:spcBef>
              <a:spcAft>
                <a:spcPct val="35000"/>
              </a:spcAft>
            </a:pPr>
            <a:r>
              <a:rPr lang="en-US" sz="1600" b="1" dirty="0" err="1">
                <a:solidFill>
                  <a:sysClr val="windowText" lastClr="000000">
                    <a:hueOff val="0"/>
                    <a:satOff val="0"/>
                    <a:lumOff val="0"/>
                    <a:alphaOff val="0"/>
                  </a:sysClr>
                </a:solidFill>
                <a:latin typeface="Times New Roman" pitchFamily="18" charset="0"/>
                <a:cs typeface="Times New Roman" pitchFamily="18" charset="0"/>
              </a:rPr>
              <a:t>urbaine</a:t>
            </a:r>
            <a:r>
              <a:rPr lang="en-US" sz="1600" b="1" dirty="0">
                <a:solidFill>
                  <a:sysClr val="windowText" lastClr="000000">
                    <a:hueOff val="0"/>
                    <a:satOff val="0"/>
                    <a:lumOff val="0"/>
                    <a:alphaOff val="0"/>
                  </a:sysClr>
                </a:solidFill>
                <a:latin typeface="Times New Roman" pitchFamily="18" charset="0"/>
                <a:cs typeface="Times New Roman" pitchFamily="18" charset="0"/>
              </a:rPr>
              <a:t> de </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 (</a:t>
            </a:r>
            <a:r>
              <a:rPr lang="en-US" sz="1600" b="1" dirty="0" err="1">
                <a:solidFill>
                  <a:sysClr val="windowText" lastClr="000000">
                    <a:hueOff val="0"/>
                    <a:satOff val="0"/>
                    <a:lumOff val="0"/>
                    <a:alphaOff val="0"/>
                  </a:sysClr>
                </a:solidFill>
                <a:latin typeface="Times New Roman" pitchFamily="18" charset="0"/>
                <a:cs typeface="Times New Roman" pitchFamily="18" charset="0"/>
              </a:rPr>
              <a:t>Kayes</a:t>
            </a:r>
            <a:r>
              <a:rPr lang="en-US" sz="1600" b="1" dirty="0">
                <a:solidFill>
                  <a:sysClr val="windowText" lastClr="000000">
                    <a:hueOff val="0"/>
                    <a:satOff val="0"/>
                    <a:lumOff val="0"/>
                    <a:alphaOff val="0"/>
                  </a:sysClr>
                </a:solidFill>
                <a:latin typeface="Times New Roman" pitchFamily="18" charset="0"/>
                <a:cs typeface="Times New Roman" pitchFamily="18" charset="0"/>
              </a:rPr>
              <a:t> </a:t>
            </a:r>
            <a:r>
              <a:rPr lang="en-US" sz="1600" b="1" dirty="0" err="1">
                <a:solidFill>
                  <a:sysClr val="windowText" lastClr="000000">
                    <a:hueOff val="0"/>
                    <a:satOff val="0"/>
                    <a:lumOff val="0"/>
                    <a:alphaOff val="0"/>
                  </a:sysClr>
                </a:solidFill>
                <a:latin typeface="Times New Roman" pitchFamily="18" charset="0"/>
                <a:cs typeface="Times New Roman" pitchFamily="18" charset="0"/>
              </a:rPr>
              <a:t>N’di</a:t>
            </a:r>
            <a:r>
              <a:rPr lang="en-US" sz="1600" b="1" dirty="0">
                <a:solidFill>
                  <a:sysClr val="windowText" lastClr="000000">
                    <a:hueOff val="0"/>
                    <a:satOff val="0"/>
                    <a:lumOff val="0"/>
                    <a:alphaOff val="0"/>
                  </a:sysClr>
                </a:solidFill>
                <a:latin typeface="Times New Roman" pitchFamily="18" charset="0"/>
                <a:cs typeface="Times New Roman" pitchFamily="18" charset="0"/>
              </a:rPr>
              <a:t>)</a:t>
            </a:r>
          </a:p>
        </p:txBody>
      </p:sp>
    </p:spTree>
    <p:extLst>
      <p:ext uri="{BB962C8B-B14F-4D97-AF65-F5344CB8AC3E}">
        <p14:creationId xmlns:p14="http://schemas.microsoft.com/office/powerpoint/2010/main" val="13387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63286" y="36834"/>
            <a:ext cx="11887199" cy="369332"/>
          </a:xfrm>
          <a:prstGeom prst="rect">
            <a:avLst/>
          </a:prstGeom>
        </p:spPr>
        <p:txBody>
          <a:bodyPr wrap="square">
            <a:spAutoFit/>
          </a:bodyPr>
          <a:lstStyle/>
          <a:p>
            <a:pPr lvl="0" algn="ctr" defTabSz="355600">
              <a:lnSpc>
                <a:spcPct val="90000"/>
              </a:lnSpc>
              <a:spcBef>
                <a:spcPct val="0"/>
              </a:spcBef>
              <a:spcAft>
                <a:spcPct val="35000"/>
              </a:spcAft>
            </a:pPr>
            <a:r>
              <a:rPr lang="en-US" sz="2000" b="1" dirty="0">
                <a:solidFill>
                  <a:sysClr val="windowText" lastClr="000000">
                    <a:hueOff val="0"/>
                    <a:satOff val="0"/>
                    <a:lumOff val="0"/>
                    <a:alphaOff val="0"/>
                  </a:sysClr>
                </a:solidFill>
                <a:latin typeface="Times New Roman" pitchFamily="18" charset="0"/>
                <a:cs typeface="Times New Roman" pitchFamily="18" charset="0"/>
              </a:rPr>
              <a:t>RECONSTITUTION DES ARRONDISSEMENTS A PARTIR DES CODES DES COMMUNES</a:t>
            </a:r>
          </a:p>
        </p:txBody>
      </p:sp>
      <p:graphicFrame>
        <p:nvGraphicFramePr>
          <p:cNvPr id="4" name="Tableau 3"/>
          <p:cNvGraphicFramePr>
            <a:graphicFrameLocks noGrp="1"/>
          </p:cNvGraphicFramePr>
          <p:nvPr>
            <p:extLst>
              <p:ext uri="{D42A27DB-BD31-4B8C-83A1-F6EECF244321}">
                <p14:modId xmlns:p14="http://schemas.microsoft.com/office/powerpoint/2010/main" val="207731537"/>
              </p:ext>
            </p:extLst>
          </p:nvPr>
        </p:nvGraphicFramePr>
        <p:xfrm>
          <a:off x="177438" y="477563"/>
          <a:ext cx="8215448" cy="6217920"/>
        </p:xfrm>
        <a:graphic>
          <a:graphicData uri="http://schemas.openxmlformats.org/drawingml/2006/table">
            <a:tbl>
              <a:tblPr firstRow="1" firstCol="1" bandRow="1">
                <a:tableStyleId>{5C22544A-7EE6-4342-B048-85BDC9FD1C3A}</a:tableStyleId>
              </a:tblPr>
              <a:tblGrid>
                <a:gridCol w="6355055">
                  <a:extLst>
                    <a:ext uri="{9D8B030D-6E8A-4147-A177-3AD203B41FA5}">
                      <a16:colId xmlns:a16="http://schemas.microsoft.com/office/drawing/2014/main" val="20000"/>
                    </a:ext>
                  </a:extLst>
                </a:gridCol>
                <a:gridCol w="1860393">
                  <a:extLst>
                    <a:ext uri="{9D8B030D-6E8A-4147-A177-3AD203B41FA5}">
                      <a16:colId xmlns:a16="http://schemas.microsoft.com/office/drawing/2014/main" val="20001"/>
                    </a:ext>
                  </a:extLst>
                </a:gridCol>
              </a:tblGrid>
              <a:tr h="177574">
                <a:tc>
                  <a:txBody>
                    <a:bodyPr/>
                    <a:lstStyle/>
                    <a:p>
                      <a:pPr marL="228600">
                        <a:spcAft>
                          <a:spcPts val="0"/>
                        </a:spcAft>
                      </a:pPr>
                      <a:r>
                        <a:rPr lang="fr-FR" sz="2400" dirty="0">
                          <a:effectLst/>
                        </a:rPr>
                        <a:t>Commune</a:t>
                      </a:r>
                      <a:endParaRPr lang="fr-FR" sz="2400" dirty="0">
                        <a:effectLst/>
                        <a:latin typeface="Times New Roman"/>
                        <a:ea typeface="Times New Roman"/>
                        <a:cs typeface="Arial"/>
                      </a:endParaRPr>
                    </a:p>
                  </a:txBody>
                  <a:tcPr marL="44368" marR="44368" marT="0" marB="0"/>
                </a:tc>
                <a:tc>
                  <a:txBody>
                    <a:bodyPr/>
                    <a:lstStyle/>
                    <a:p>
                      <a:pPr marL="228600">
                        <a:spcAft>
                          <a:spcPts val="0"/>
                        </a:spcAft>
                      </a:pPr>
                      <a:r>
                        <a:rPr lang="fr-FR" sz="2400" dirty="0">
                          <a:effectLst/>
                        </a:rPr>
                        <a:t>Code</a:t>
                      </a:r>
                      <a:endParaRPr lang="fr-FR" sz="2400" dirty="0">
                        <a:effectLst/>
                        <a:latin typeface="Times New Roman"/>
                        <a:ea typeface="Times New Roman"/>
                        <a:cs typeface="Arial"/>
                      </a:endParaRPr>
                    </a:p>
                  </a:txBody>
                  <a:tcPr marL="44368" marR="44368" marT="0" marB="0"/>
                </a:tc>
                <a:extLst>
                  <a:ext uri="{0D108BD9-81ED-4DB2-BD59-A6C34878D82A}">
                    <a16:rowId xmlns:a16="http://schemas.microsoft.com/office/drawing/2014/main" val="10000"/>
                  </a:ext>
                </a:extLst>
              </a:tr>
              <a:tr h="177574">
                <a:tc>
                  <a:txBody>
                    <a:bodyPr/>
                    <a:lstStyle/>
                    <a:p>
                      <a:pPr marL="228600">
                        <a:spcAft>
                          <a:spcPts val="0"/>
                        </a:spcAft>
                      </a:pPr>
                      <a:r>
                        <a:rPr lang="fr-FR" sz="1600" dirty="0">
                          <a:solidFill>
                            <a:schemeClr val="bg1"/>
                          </a:solidFill>
                          <a:effectLst/>
                        </a:rPr>
                        <a:t>Commune urbaine Kayes</a:t>
                      </a:r>
                      <a:endParaRPr lang="fr-FR" sz="1600" dirty="0">
                        <a:solidFill>
                          <a:schemeClr val="bg1"/>
                        </a:solidFill>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01010101</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1"/>
                  </a:ext>
                </a:extLst>
              </a:tr>
              <a:tr h="177574">
                <a:tc>
                  <a:txBody>
                    <a:bodyPr/>
                    <a:lstStyle/>
                    <a:p>
                      <a:pPr marL="228600">
                        <a:spcAft>
                          <a:spcPts val="0"/>
                        </a:spcAft>
                      </a:pPr>
                      <a:r>
                        <a:rPr lang="fr-FR" sz="1600" dirty="0" err="1">
                          <a:effectLst/>
                        </a:rPr>
                        <a:t>Bangassi</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01010102</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2"/>
                  </a:ext>
                </a:extLst>
              </a:tr>
              <a:tr h="177574">
                <a:tc>
                  <a:txBody>
                    <a:bodyPr/>
                    <a:lstStyle/>
                    <a:p>
                      <a:pPr marL="228600">
                        <a:spcAft>
                          <a:spcPts val="0"/>
                        </a:spcAft>
                      </a:pPr>
                      <a:r>
                        <a:rPr lang="fr-FR" sz="1600" dirty="0" err="1">
                          <a:effectLst/>
                        </a:rPr>
                        <a:t>Colimbiné</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01010103</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3"/>
                  </a:ext>
                </a:extLst>
              </a:tr>
              <a:tr h="177574">
                <a:tc>
                  <a:txBody>
                    <a:bodyPr/>
                    <a:lstStyle/>
                    <a:p>
                      <a:pPr marL="228600">
                        <a:spcAft>
                          <a:spcPts val="0"/>
                        </a:spcAft>
                      </a:pPr>
                      <a:r>
                        <a:rPr lang="fr-FR" sz="1600" dirty="0" err="1">
                          <a:effectLst/>
                        </a:rPr>
                        <a:t>Gory</a:t>
                      </a:r>
                      <a:r>
                        <a:rPr lang="fr-FR" sz="1600" dirty="0">
                          <a:effectLst/>
                        </a:rPr>
                        <a:t> </a:t>
                      </a:r>
                      <a:r>
                        <a:rPr lang="fr-FR" sz="1600" dirty="0" err="1">
                          <a:effectLst/>
                        </a:rPr>
                        <a:t>Gopela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01010104</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4"/>
                  </a:ext>
                </a:extLst>
              </a:tr>
              <a:tr h="177574">
                <a:tc>
                  <a:txBody>
                    <a:bodyPr/>
                    <a:lstStyle/>
                    <a:p>
                      <a:pPr marL="228600">
                        <a:spcAft>
                          <a:spcPts val="0"/>
                        </a:spcAft>
                      </a:pPr>
                      <a:r>
                        <a:rPr lang="fr-FR" sz="1600" dirty="0">
                          <a:effectLst/>
                        </a:rPr>
                        <a:t>Commune urbaine </a:t>
                      </a:r>
                      <a:r>
                        <a:rPr lang="fr-FR" sz="1600" dirty="0" err="1">
                          <a:effectLst/>
                        </a:rPr>
                        <a:t>Goumera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01010105</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5"/>
                  </a:ext>
                </a:extLst>
              </a:tr>
              <a:tr h="177574">
                <a:tc>
                  <a:txBody>
                    <a:bodyPr/>
                    <a:lstStyle/>
                    <a:p>
                      <a:pPr marL="228600">
                        <a:spcAft>
                          <a:spcPts val="0"/>
                        </a:spcAft>
                      </a:pPr>
                      <a:r>
                        <a:rPr lang="fr-FR" sz="1600" dirty="0" err="1">
                          <a:effectLst/>
                        </a:rPr>
                        <a:t>Khouloum</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01010106</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6"/>
                  </a:ext>
                </a:extLst>
              </a:tr>
              <a:tr h="177574">
                <a:tc>
                  <a:txBody>
                    <a:bodyPr/>
                    <a:lstStyle/>
                    <a:p>
                      <a:pPr marL="228600">
                        <a:spcAft>
                          <a:spcPts val="0"/>
                        </a:spcAft>
                      </a:pPr>
                      <a:r>
                        <a:rPr lang="fr-FR" sz="1600" dirty="0">
                          <a:effectLst/>
                        </a:rPr>
                        <a:t>Liberté </a:t>
                      </a:r>
                      <a:r>
                        <a:rPr lang="fr-FR" sz="1600" dirty="0" err="1">
                          <a:effectLst/>
                        </a:rPr>
                        <a:t>Dembaya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01010107</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7"/>
                  </a:ext>
                </a:extLst>
              </a:tr>
              <a:tr h="177574">
                <a:tc>
                  <a:txBody>
                    <a:bodyPr/>
                    <a:lstStyle/>
                    <a:p>
                      <a:pPr marL="228600">
                        <a:spcAft>
                          <a:spcPts val="0"/>
                        </a:spcAft>
                      </a:pPr>
                      <a:r>
                        <a:rPr lang="fr-FR" sz="1600" dirty="0" err="1">
                          <a:effectLst/>
                        </a:rPr>
                        <a:t>Séro</a:t>
                      </a:r>
                      <a:r>
                        <a:rPr lang="fr-FR" sz="1600" dirty="0">
                          <a:effectLst/>
                        </a:rPr>
                        <a:t> </a:t>
                      </a:r>
                      <a:r>
                        <a:rPr lang="fr-FR" sz="1600" dirty="0" err="1">
                          <a:effectLst/>
                        </a:rPr>
                        <a:t>Diamanou</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01010201</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08"/>
                  </a:ext>
                </a:extLst>
              </a:tr>
              <a:tr h="177574">
                <a:tc>
                  <a:txBody>
                    <a:bodyPr/>
                    <a:lstStyle/>
                    <a:p>
                      <a:pPr marL="228600">
                        <a:spcAft>
                          <a:spcPts val="0"/>
                        </a:spcAft>
                      </a:pPr>
                      <a:r>
                        <a:rPr lang="fr-FR" sz="1600" dirty="0" err="1">
                          <a:effectLst/>
                        </a:rPr>
                        <a:t>Hawa</a:t>
                      </a:r>
                      <a:r>
                        <a:rPr lang="fr-FR" sz="1600" dirty="0">
                          <a:effectLst/>
                        </a:rPr>
                        <a:t> </a:t>
                      </a:r>
                      <a:r>
                        <a:rPr lang="fr-FR" sz="1600" dirty="0" err="1">
                          <a:effectLst/>
                        </a:rPr>
                        <a:t>Dembaya</a:t>
                      </a:r>
                      <a:r>
                        <a:rPr lang="fr-FR" sz="1600" dirty="0">
                          <a:effectLst/>
                        </a:rPr>
                        <a:t> </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01010301</a:t>
                      </a:r>
                      <a:endParaRPr lang="fr-FR" sz="1600" b="1" dirty="0">
                        <a:solidFill>
                          <a:schemeClr val="bg1"/>
                        </a:solidFill>
                        <a:effectLst/>
                        <a:latin typeface="Times New Roman"/>
                        <a:ea typeface="Times New Roman"/>
                        <a:cs typeface="Arial"/>
                      </a:endParaRPr>
                    </a:p>
                  </a:txBody>
                  <a:tcPr marL="44368" marR="44368" marT="0" marB="0">
                    <a:solidFill>
                      <a:srgbClr val="00B050"/>
                    </a:solidFill>
                  </a:tcPr>
                </a:tc>
                <a:extLst>
                  <a:ext uri="{0D108BD9-81ED-4DB2-BD59-A6C34878D82A}">
                    <a16:rowId xmlns:a16="http://schemas.microsoft.com/office/drawing/2014/main" val="10009"/>
                  </a:ext>
                </a:extLst>
              </a:tr>
              <a:tr h="177574">
                <a:tc>
                  <a:txBody>
                    <a:bodyPr/>
                    <a:lstStyle/>
                    <a:p>
                      <a:pPr marL="228600">
                        <a:spcAft>
                          <a:spcPts val="0"/>
                        </a:spcAft>
                      </a:pPr>
                      <a:r>
                        <a:rPr lang="fr-FR" sz="1600" dirty="0" err="1">
                          <a:effectLst/>
                        </a:rPr>
                        <a:t>Samé</a:t>
                      </a:r>
                      <a:r>
                        <a:rPr lang="fr-FR" sz="1600" dirty="0">
                          <a:effectLst/>
                        </a:rPr>
                        <a:t> </a:t>
                      </a:r>
                      <a:r>
                        <a:rPr lang="fr-FR" sz="1600" dirty="0" err="1">
                          <a:effectLst/>
                        </a:rPr>
                        <a:t>Diongoma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01010401</a:t>
                      </a:r>
                      <a:endParaRPr lang="fr-FR" sz="1600" b="1" dirty="0">
                        <a:solidFill>
                          <a:schemeClr val="bg1"/>
                        </a:solidFill>
                        <a:effectLst/>
                        <a:latin typeface="Times New Roman"/>
                        <a:ea typeface="Times New Roman"/>
                        <a:cs typeface="Arial"/>
                      </a:endParaRPr>
                    </a:p>
                  </a:txBody>
                  <a:tcPr marL="44368" marR="44368" marT="0" marB="0">
                    <a:solidFill>
                      <a:srgbClr val="3399FF"/>
                    </a:solidFill>
                  </a:tcPr>
                </a:tc>
                <a:extLst>
                  <a:ext uri="{0D108BD9-81ED-4DB2-BD59-A6C34878D82A}">
                    <a16:rowId xmlns:a16="http://schemas.microsoft.com/office/drawing/2014/main" val="10010"/>
                  </a:ext>
                </a:extLst>
              </a:tr>
              <a:tr h="177574">
                <a:tc>
                  <a:txBody>
                    <a:bodyPr/>
                    <a:lstStyle/>
                    <a:p>
                      <a:pPr marL="228600">
                        <a:spcAft>
                          <a:spcPts val="0"/>
                        </a:spcAft>
                      </a:pPr>
                      <a:r>
                        <a:rPr lang="fr-FR" sz="1600" dirty="0">
                          <a:effectLst/>
                        </a:rPr>
                        <a:t>Commune urbaine </a:t>
                      </a:r>
                      <a:r>
                        <a:rPr lang="fr-FR" sz="1600" dirty="0" err="1">
                          <a:effectLst/>
                        </a:rPr>
                        <a:t>Somankidy</a:t>
                      </a:r>
                      <a:r>
                        <a:rPr lang="fr-FR" sz="1600" dirty="0">
                          <a:effectLst/>
                        </a:rPr>
                        <a:t> </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01010402</a:t>
                      </a:r>
                      <a:endParaRPr lang="fr-FR" sz="1600" b="1" dirty="0">
                        <a:solidFill>
                          <a:schemeClr val="bg1"/>
                        </a:solidFill>
                        <a:effectLst/>
                        <a:latin typeface="Times New Roman"/>
                        <a:ea typeface="Times New Roman"/>
                        <a:cs typeface="Arial"/>
                      </a:endParaRPr>
                    </a:p>
                  </a:txBody>
                  <a:tcPr marL="44368" marR="44368" marT="0" marB="0">
                    <a:solidFill>
                      <a:srgbClr val="3399FF"/>
                    </a:solidFill>
                  </a:tcPr>
                </a:tc>
                <a:extLst>
                  <a:ext uri="{0D108BD9-81ED-4DB2-BD59-A6C34878D82A}">
                    <a16:rowId xmlns:a16="http://schemas.microsoft.com/office/drawing/2014/main" val="10011"/>
                  </a:ext>
                </a:extLst>
              </a:tr>
              <a:tr h="177574">
                <a:tc>
                  <a:txBody>
                    <a:bodyPr/>
                    <a:lstStyle/>
                    <a:p>
                      <a:pPr marL="228600">
                        <a:spcAft>
                          <a:spcPts val="0"/>
                        </a:spcAft>
                      </a:pPr>
                      <a:r>
                        <a:rPr lang="fr-FR" sz="1600" dirty="0" err="1">
                          <a:effectLst/>
                        </a:rPr>
                        <a:t>Bafoulabé</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01020101</a:t>
                      </a:r>
                      <a:endParaRPr lang="fr-FR" sz="1600" b="1" dirty="0">
                        <a:solidFill>
                          <a:schemeClr val="bg1"/>
                        </a:solidFill>
                        <a:effectLst/>
                        <a:latin typeface="Times New Roman"/>
                        <a:ea typeface="Times New Roman"/>
                        <a:cs typeface="Arial"/>
                      </a:endParaRPr>
                    </a:p>
                  </a:txBody>
                  <a:tcPr marL="44368" marR="44368" marT="0" marB="0">
                    <a:solidFill>
                      <a:srgbClr val="FFC000"/>
                    </a:solidFill>
                  </a:tcPr>
                </a:tc>
                <a:extLst>
                  <a:ext uri="{0D108BD9-81ED-4DB2-BD59-A6C34878D82A}">
                    <a16:rowId xmlns:a16="http://schemas.microsoft.com/office/drawing/2014/main" val="10012"/>
                  </a:ext>
                </a:extLst>
              </a:tr>
              <a:tr h="177574">
                <a:tc>
                  <a:txBody>
                    <a:bodyPr/>
                    <a:lstStyle/>
                    <a:p>
                      <a:pPr marL="228600">
                        <a:spcAft>
                          <a:spcPts val="0"/>
                        </a:spcAft>
                      </a:pPr>
                      <a:r>
                        <a:rPr lang="fr-FR" sz="1600" dirty="0" err="1">
                          <a:effectLst/>
                        </a:rPr>
                        <a:t>Bamafélé</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01020201</a:t>
                      </a:r>
                      <a:endParaRPr lang="fr-FR" sz="1600" b="1" dirty="0">
                        <a:solidFill>
                          <a:schemeClr val="bg1"/>
                        </a:solidFill>
                        <a:effectLst/>
                        <a:latin typeface="Times New Roman"/>
                        <a:ea typeface="Times New Roman"/>
                        <a:cs typeface="Arial"/>
                      </a:endParaRPr>
                    </a:p>
                  </a:txBody>
                  <a:tcPr marL="44368" marR="44368" marT="0" marB="0">
                    <a:solidFill>
                      <a:srgbClr val="0070C0"/>
                    </a:solidFill>
                  </a:tcPr>
                </a:tc>
                <a:extLst>
                  <a:ext uri="{0D108BD9-81ED-4DB2-BD59-A6C34878D82A}">
                    <a16:rowId xmlns:a16="http://schemas.microsoft.com/office/drawing/2014/main" val="10013"/>
                  </a:ext>
                </a:extLst>
              </a:tr>
              <a:tr h="177574">
                <a:tc>
                  <a:txBody>
                    <a:bodyPr/>
                    <a:lstStyle/>
                    <a:p>
                      <a:pPr marL="228600">
                        <a:spcAft>
                          <a:spcPts val="0"/>
                        </a:spcAft>
                      </a:pPr>
                      <a:r>
                        <a:rPr lang="fr-FR" sz="1600" dirty="0" err="1">
                          <a:effectLst/>
                        </a:rPr>
                        <a:t>Diokeli</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01020202</a:t>
                      </a:r>
                      <a:endParaRPr lang="fr-FR" sz="1600" b="1" dirty="0">
                        <a:solidFill>
                          <a:schemeClr val="bg1"/>
                        </a:solidFill>
                        <a:effectLst/>
                        <a:latin typeface="Times New Roman"/>
                        <a:ea typeface="Times New Roman"/>
                        <a:cs typeface="Arial"/>
                      </a:endParaRPr>
                    </a:p>
                  </a:txBody>
                  <a:tcPr marL="44368" marR="44368" marT="0" marB="0">
                    <a:solidFill>
                      <a:srgbClr val="0070C0"/>
                    </a:solidFill>
                  </a:tcPr>
                </a:tc>
                <a:extLst>
                  <a:ext uri="{0D108BD9-81ED-4DB2-BD59-A6C34878D82A}">
                    <a16:rowId xmlns:a16="http://schemas.microsoft.com/office/drawing/2014/main" val="10014"/>
                  </a:ext>
                </a:extLst>
              </a:tr>
              <a:tr h="177574">
                <a:tc>
                  <a:txBody>
                    <a:bodyPr/>
                    <a:lstStyle/>
                    <a:p>
                      <a:pPr marL="228600">
                        <a:spcAft>
                          <a:spcPts val="0"/>
                        </a:spcAft>
                      </a:pPr>
                      <a:r>
                        <a:rPr lang="fr-FR" sz="1600" dirty="0" err="1">
                          <a:effectLst/>
                        </a:rPr>
                        <a:t>Koundian</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01020301</a:t>
                      </a:r>
                      <a:endParaRPr lang="fr-FR" sz="1600" b="1" dirty="0">
                        <a:solidFill>
                          <a:schemeClr val="bg1"/>
                        </a:solidFill>
                        <a:effectLst/>
                        <a:latin typeface="Times New Roman"/>
                        <a:ea typeface="Times New Roman"/>
                        <a:cs typeface="Arial"/>
                      </a:endParaRPr>
                    </a:p>
                  </a:txBody>
                  <a:tcPr marL="44368" marR="44368" marT="0" marB="0">
                    <a:solidFill>
                      <a:srgbClr val="C00000"/>
                    </a:solidFill>
                  </a:tcPr>
                </a:tc>
                <a:extLst>
                  <a:ext uri="{0D108BD9-81ED-4DB2-BD59-A6C34878D82A}">
                    <a16:rowId xmlns:a16="http://schemas.microsoft.com/office/drawing/2014/main" val="10015"/>
                  </a:ext>
                </a:extLst>
              </a:tr>
              <a:tr h="177574">
                <a:tc>
                  <a:txBody>
                    <a:bodyPr/>
                    <a:lstStyle/>
                    <a:p>
                      <a:pPr marL="228600">
                        <a:spcAft>
                          <a:spcPts val="0"/>
                        </a:spcAft>
                      </a:pPr>
                      <a:r>
                        <a:rPr lang="fr-FR" sz="1600" dirty="0" err="1">
                          <a:effectLst/>
                        </a:rPr>
                        <a:t>Mahina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01020401</a:t>
                      </a:r>
                      <a:endParaRPr lang="fr-FR" sz="1600" b="1" dirty="0">
                        <a:solidFill>
                          <a:schemeClr val="bg1"/>
                        </a:solidFill>
                        <a:effectLst/>
                        <a:latin typeface="Times New Roman"/>
                        <a:ea typeface="Times New Roman"/>
                        <a:cs typeface="Arial"/>
                      </a:endParaRPr>
                    </a:p>
                  </a:txBody>
                  <a:tcPr marL="44368" marR="44368" marT="0" marB="0">
                    <a:solidFill>
                      <a:srgbClr val="FF6600"/>
                    </a:solidFill>
                  </a:tcPr>
                </a:tc>
                <a:extLst>
                  <a:ext uri="{0D108BD9-81ED-4DB2-BD59-A6C34878D82A}">
                    <a16:rowId xmlns:a16="http://schemas.microsoft.com/office/drawing/2014/main" val="10016"/>
                  </a:ext>
                </a:extLst>
              </a:tr>
              <a:tr h="177574">
                <a:tc>
                  <a:txBody>
                    <a:bodyPr/>
                    <a:lstStyle/>
                    <a:p>
                      <a:pPr marL="228600">
                        <a:spcAft>
                          <a:spcPts val="0"/>
                        </a:spcAft>
                      </a:pPr>
                      <a:r>
                        <a:rPr lang="fr-FR" sz="1600" dirty="0" err="1">
                          <a:effectLst/>
                        </a:rPr>
                        <a:t>Gounfan</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01020402</a:t>
                      </a:r>
                      <a:endParaRPr lang="fr-FR" sz="1600" b="1" dirty="0">
                        <a:solidFill>
                          <a:schemeClr val="bg1"/>
                        </a:solidFill>
                        <a:effectLst/>
                        <a:latin typeface="Times New Roman"/>
                        <a:ea typeface="Times New Roman"/>
                        <a:cs typeface="Arial"/>
                      </a:endParaRPr>
                    </a:p>
                  </a:txBody>
                  <a:tcPr marL="44368" marR="44368" marT="0" marB="0">
                    <a:solidFill>
                      <a:srgbClr val="FF6600"/>
                    </a:solidFill>
                  </a:tcPr>
                </a:tc>
                <a:extLst>
                  <a:ext uri="{0D108BD9-81ED-4DB2-BD59-A6C34878D82A}">
                    <a16:rowId xmlns:a16="http://schemas.microsoft.com/office/drawing/2014/main" val="10017"/>
                  </a:ext>
                </a:extLst>
              </a:tr>
              <a:tr h="177574">
                <a:tc>
                  <a:txBody>
                    <a:bodyPr/>
                    <a:lstStyle/>
                    <a:p>
                      <a:pPr marL="228600">
                        <a:spcAft>
                          <a:spcPts val="0"/>
                        </a:spcAft>
                      </a:pPr>
                      <a:r>
                        <a:rPr lang="fr-FR" sz="1600" dirty="0" err="1">
                          <a:effectLst/>
                        </a:rPr>
                        <a:t>Niambia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01020403</a:t>
                      </a:r>
                      <a:endParaRPr lang="fr-FR" sz="1600" b="1" dirty="0">
                        <a:solidFill>
                          <a:schemeClr val="bg1"/>
                        </a:solidFill>
                        <a:effectLst/>
                        <a:latin typeface="Times New Roman"/>
                        <a:ea typeface="Times New Roman"/>
                        <a:cs typeface="Arial"/>
                      </a:endParaRPr>
                    </a:p>
                  </a:txBody>
                  <a:tcPr marL="44368" marR="44368" marT="0" marB="0">
                    <a:solidFill>
                      <a:srgbClr val="FF6600"/>
                    </a:solidFill>
                  </a:tcPr>
                </a:tc>
                <a:extLst>
                  <a:ext uri="{0D108BD9-81ED-4DB2-BD59-A6C34878D82A}">
                    <a16:rowId xmlns:a16="http://schemas.microsoft.com/office/drawing/2014/main" val="10018"/>
                  </a:ext>
                </a:extLst>
              </a:tr>
              <a:tr h="177574">
                <a:tc>
                  <a:txBody>
                    <a:bodyPr/>
                    <a:lstStyle/>
                    <a:p>
                      <a:pPr marL="228600">
                        <a:spcAft>
                          <a:spcPts val="0"/>
                        </a:spcAft>
                      </a:pPr>
                      <a:r>
                        <a:rPr lang="fr-FR" sz="1600" dirty="0" err="1">
                          <a:effectLst/>
                        </a:rPr>
                        <a:t>Oualia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01020501</a:t>
                      </a:r>
                      <a:endParaRPr lang="fr-FR" sz="1600" b="1" dirty="0">
                        <a:solidFill>
                          <a:schemeClr val="bg1"/>
                        </a:solidFill>
                        <a:effectLst/>
                        <a:latin typeface="Times New Roman"/>
                        <a:ea typeface="Times New Roman"/>
                        <a:cs typeface="Arial"/>
                      </a:endParaRPr>
                    </a:p>
                  </a:txBody>
                  <a:tcPr marL="44368" marR="44368" marT="0" marB="0">
                    <a:solidFill>
                      <a:srgbClr val="92D050"/>
                    </a:solidFill>
                  </a:tcPr>
                </a:tc>
                <a:extLst>
                  <a:ext uri="{0D108BD9-81ED-4DB2-BD59-A6C34878D82A}">
                    <a16:rowId xmlns:a16="http://schemas.microsoft.com/office/drawing/2014/main" val="10019"/>
                  </a:ext>
                </a:extLst>
              </a:tr>
              <a:tr h="177574">
                <a:tc>
                  <a:txBody>
                    <a:bodyPr/>
                    <a:lstStyle/>
                    <a:p>
                      <a:pPr marL="228600">
                        <a:spcAft>
                          <a:spcPts val="0"/>
                        </a:spcAft>
                      </a:pPr>
                      <a:r>
                        <a:rPr lang="fr-FR" sz="1600" dirty="0" err="1">
                          <a:effectLst/>
                        </a:rPr>
                        <a:t>Guidime</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01030101</a:t>
                      </a:r>
                      <a:endParaRPr lang="fr-FR" sz="1600" b="1" dirty="0">
                        <a:solidFill>
                          <a:schemeClr val="bg1"/>
                        </a:solidFill>
                        <a:effectLst/>
                        <a:latin typeface="Times New Roman"/>
                        <a:ea typeface="Times New Roman"/>
                        <a:cs typeface="Arial"/>
                      </a:endParaRPr>
                    </a:p>
                  </a:txBody>
                  <a:tcPr marL="44368" marR="44368" marT="0" marB="0">
                    <a:solidFill>
                      <a:srgbClr val="99CCFF"/>
                    </a:solidFill>
                  </a:tcPr>
                </a:tc>
                <a:extLst>
                  <a:ext uri="{0D108BD9-81ED-4DB2-BD59-A6C34878D82A}">
                    <a16:rowId xmlns:a16="http://schemas.microsoft.com/office/drawing/2014/main" val="10020"/>
                  </a:ext>
                </a:extLst>
              </a:tr>
              <a:tr h="177574">
                <a:tc>
                  <a:txBody>
                    <a:bodyPr/>
                    <a:lstStyle/>
                    <a:p>
                      <a:pPr marL="228600">
                        <a:spcAft>
                          <a:spcPts val="0"/>
                        </a:spcAft>
                      </a:pPr>
                      <a:r>
                        <a:rPr lang="fr-FR" sz="1600" dirty="0" err="1">
                          <a:effectLst/>
                        </a:rPr>
                        <a:t>Fanga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01030102</a:t>
                      </a:r>
                      <a:endParaRPr lang="fr-FR" sz="1600" b="1" dirty="0">
                        <a:solidFill>
                          <a:schemeClr val="bg1"/>
                        </a:solidFill>
                        <a:effectLst/>
                        <a:latin typeface="Times New Roman"/>
                        <a:ea typeface="Times New Roman"/>
                        <a:cs typeface="Arial"/>
                      </a:endParaRPr>
                    </a:p>
                  </a:txBody>
                  <a:tcPr marL="44368" marR="44368" marT="0" marB="0">
                    <a:solidFill>
                      <a:srgbClr val="99CCFF"/>
                    </a:solidFill>
                  </a:tcPr>
                </a:tc>
                <a:extLst>
                  <a:ext uri="{0D108BD9-81ED-4DB2-BD59-A6C34878D82A}">
                    <a16:rowId xmlns:a16="http://schemas.microsoft.com/office/drawing/2014/main" val="10021"/>
                  </a:ext>
                </a:extLst>
              </a:tr>
              <a:tr h="177574">
                <a:tc>
                  <a:txBody>
                    <a:bodyPr/>
                    <a:lstStyle/>
                    <a:p>
                      <a:pPr marL="228600">
                        <a:spcAft>
                          <a:spcPts val="0"/>
                        </a:spcAft>
                      </a:pPr>
                      <a:r>
                        <a:rPr lang="fr-FR" sz="1600" dirty="0" err="1">
                          <a:effectLst/>
                        </a:rPr>
                        <a:t>Gory</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01030103</a:t>
                      </a:r>
                      <a:endParaRPr lang="fr-FR" sz="1600" b="1" dirty="0">
                        <a:solidFill>
                          <a:schemeClr val="bg1"/>
                        </a:solidFill>
                        <a:effectLst/>
                        <a:latin typeface="Times New Roman"/>
                        <a:ea typeface="Times New Roman"/>
                        <a:cs typeface="Arial"/>
                      </a:endParaRPr>
                    </a:p>
                  </a:txBody>
                  <a:tcPr marL="44368" marR="44368" marT="0" marB="0">
                    <a:solidFill>
                      <a:srgbClr val="99CCFF"/>
                    </a:solidFill>
                  </a:tcPr>
                </a:tc>
                <a:extLst>
                  <a:ext uri="{0D108BD9-81ED-4DB2-BD59-A6C34878D82A}">
                    <a16:rowId xmlns:a16="http://schemas.microsoft.com/office/drawing/2014/main" val="10022"/>
                  </a:ext>
                </a:extLst>
              </a:tr>
              <a:tr h="177574">
                <a:tc>
                  <a:txBody>
                    <a:bodyPr/>
                    <a:lstStyle/>
                    <a:p>
                      <a:pPr marL="228600">
                        <a:spcAft>
                          <a:spcPts val="0"/>
                        </a:spcAft>
                      </a:pPr>
                      <a:r>
                        <a:rPr lang="fr-FR" sz="1600" dirty="0" err="1">
                          <a:effectLst/>
                        </a:rPr>
                        <a:t>Toya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01030104</a:t>
                      </a:r>
                      <a:endParaRPr lang="fr-FR" sz="1600" b="1" dirty="0">
                        <a:solidFill>
                          <a:schemeClr val="bg1"/>
                        </a:solidFill>
                        <a:effectLst/>
                        <a:latin typeface="Times New Roman"/>
                        <a:ea typeface="Times New Roman"/>
                        <a:cs typeface="Arial"/>
                      </a:endParaRPr>
                    </a:p>
                  </a:txBody>
                  <a:tcPr marL="44368" marR="44368" marT="0" marB="0">
                    <a:solidFill>
                      <a:srgbClr val="99CCFF"/>
                    </a:solidFill>
                  </a:tcPr>
                </a:tc>
                <a:extLst>
                  <a:ext uri="{0D108BD9-81ED-4DB2-BD59-A6C34878D82A}">
                    <a16:rowId xmlns:a16="http://schemas.microsoft.com/office/drawing/2014/main" val="10023"/>
                  </a:ext>
                </a:extLst>
              </a:tr>
              <a:tr h="177574">
                <a:tc>
                  <a:txBody>
                    <a:bodyPr/>
                    <a:lstStyle/>
                    <a:p>
                      <a:pPr marL="228600">
                        <a:spcAft>
                          <a:spcPts val="0"/>
                        </a:spcAft>
                      </a:pPr>
                      <a:r>
                        <a:rPr lang="fr-FR" sz="1600" dirty="0" err="1">
                          <a:effectLst/>
                        </a:rPr>
                        <a:t>Soumpou</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01030105</a:t>
                      </a:r>
                      <a:endParaRPr lang="fr-FR" sz="1600" b="1" dirty="0">
                        <a:solidFill>
                          <a:schemeClr val="bg1"/>
                        </a:solidFill>
                        <a:effectLst/>
                        <a:latin typeface="Times New Roman"/>
                        <a:ea typeface="Times New Roman"/>
                        <a:cs typeface="Arial"/>
                      </a:endParaRPr>
                    </a:p>
                  </a:txBody>
                  <a:tcPr marL="44368" marR="44368" marT="0" marB="0">
                    <a:solidFill>
                      <a:srgbClr val="99CCFF"/>
                    </a:solidFill>
                  </a:tcPr>
                </a:tc>
                <a:extLst>
                  <a:ext uri="{0D108BD9-81ED-4DB2-BD59-A6C34878D82A}">
                    <a16:rowId xmlns:a16="http://schemas.microsoft.com/office/drawing/2014/main" val="10024"/>
                  </a:ext>
                </a:extLst>
              </a:tr>
            </a:tbl>
          </a:graphicData>
        </a:graphic>
      </p:graphicFrame>
      <p:cxnSp>
        <p:nvCxnSpPr>
          <p:cNvPr id="5" name="Connecteur droit avec flèche 4"/>
          <p:cNvCxnSpPr/>
          <p:nvPr/>
        </p:nvCxnSpPr>
        <p:spPr>
          <a:xfrm>
            <a:off x="8399356" y="1704291"/>
            <a:ext cx="581358"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a:off x="8399356" y="2667677"/>
            <a:ext cx="58135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8399356" y="2928934"/>
            <a:ext cx="581358"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8399356" y="3304490"/>
            <a:ext cx="581358" cy="0"/>
          </a:xfrm>
          <a:prstGeom prst="straightConnector1">
            <a:avLst/>
          </a:prstGeom>
          <a:ln w="28575">
            <a:solidFill>
              <a:srgbClr val="3399FF"/>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8399356" y="3631063"/>
            <a:ext cx="581358" cy="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8399356" y="4022948"/>
            <a:ext cx="581358"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8399356" y="4365848"/>
            <a:ext cx="581358"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8399356" y="4904691"/>
            <a:ext cx="581358" cy="0"/>
          </a:xfrm>
          <a:prstGeom prst="straightConnector1">
            <a:avLst/>
          </a:prstGeom>
          <a:ln w="28575">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8399356" y="5329234"/>
            <a:ext cx="581358"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8399356" y="6096676"/>
            <a:ext cx="581358" cy="0"/>
          </a:xfrm>
          <a:prstGeom prst="straightConnector1">
            <a:avLst/>
          </a:prstGeom>
          <a:ln w="28575">
            <a:solidFill>
              <a:srgbClr val="99CCFF"/>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980714" y="1519625"/>
            <a:ext cx="944489" cy="369332"/>
          </a:xfrm>
          <a:prstGeom prst="rect">
            <a:avLst/>
          </a:prstGeom>
          <a:ln>
            <a:solidFill>
              <a:srgbClr val="7030A0"/>
            </a:solidFill>
          </a:ln>
        </p:spPr>
        <p:txBody>
          <a:bodyPr wrap="none">
            <a:spAutoFit/>
          </a:bodyPr>
          <a:lstStyle/>
          <a:p>
            <a:r>
              <a:rPr lang="fr-FR" b="1" dirty="0">
                <a:solidFill>
                  <a:srgbClr val="7030A0"/>
                </a:solidFill>
              </a:rPr>
              <a:t>010101</a:t>
            </a:r>
          </a:p>
        </p:txBody>
      </p:sp>
      <p:sp>
        <p:nvSpPr>
          <p:cNvPr id="16" name="Rectangle 15"/>
          <p:cNvSpPr/>
          <p:nvPr/>
        </p:nvSpPr>
        <p:spPr>
          <a:xfrm>
            <a:off x="8980714" y="2466682"/>
            <a:ext cx="915635" cy="369332"/>
          </a:xfrm>
          <a:prstGeom prst="rect">
            <a:avLst/>
          </a:prstGeom>
          <a:ln>
            <a:solidFill>
              <a:srgbClr val="7030A0"/>
            </a:solidFill>
          </a:ln>
        </p:spPr>
        <p:txBody>
          <a:bodyPr wrap="none">
            <a:spAutoFit/>
          </a:bodyPr>
          <a:lstStyle/>
          <a:p>
            <a:r>
              <a:rPr lang="fr-FR" b="1" dirty="0">
                <a:solidFill>
                  <a:srgbClr val="FF0000"/>
                </a:solidFill>
              </a:rPr>
              <a:t>010102</a:t>
            </a:r>
          </a:p>
        </p:txBody>
      </p:sp>
      <p:sp>
        <p:nvSpPr>
          <p:cNvPr id="17" name="Rectangle 16"/>
          <p:cNvSpPr/>
          <p:nvPr/>
        </p:nvSpPr>
        <p:spPr>
          <a:xfrm>
            <a:off x="9002482" y="2782372"/>
            <a:ext cx="915635" cy="369332"/>
          </a:xfrm>
          <a:prstGeom prst="rect">
            <a:avLst/>
          </a:prstGeom>
          <a:ln>
            <a:solidFill>
              <a:srgbClr val="7030A0"/>
            </a:solidFill>
          </a:ln>
        </p:spPr>
        <p:txBody>
          <a:bodyPr wrap="none">
            <a:spAutoFit/>
          </a:bodyPr>
          <a:lstStyle/>
          <a:p>
            <a:r>
              <a:rPr lang="fr-FR" b="1" dirty="0">
                <a:solidFill>
                  <a:srgbClr val="00B050"/>
                </a:solidFill>
              </a:rPr>
              <a:t>010103</a:t>
            </a:r>
          </a:p>
        </p:txBody>
      </p:sp>
      <p:sp>
        <p:nvSpPr>
          <p:cNvPr id="18" name="Rectangle 17"/>
          <p:cNvSpPr/>
          <p:nvPr/>
        </p:nvSpPr>
        <p:spPr>
          <a:xfrm>
            <a:off x="8991592" y="3130720"/>
            <a:ext cx="915635" cy="369332"/>
          </a:xfrm>
          <a:prstGeom prst="rect">
            <a:avLst/>
          </a:prstGeom>
          <a:ln>
            <a:solidFill>
              <a:srgbClr val="7030A0"/>
            </a:solidFill>
          </a:ln>
        </p:spPr>
        <p:txBody>
          <a:bodyPr wrap="none">
            <a:spAutoFit/>
          </a:bodyPr>
          <a:lstStyle/>
          <a:p>
            <a:r>
              <a:rPr lang="fr-FR" b="1" dirty="0">
                <a:solidFill>
                  <a:srgbClr val="00B0F0"/>
                </a:solidFill>
              </a:rPr>
              <a:t>010104</a:t>
            </a:r>
          </a:p>
        </p:txBody>
      </p:sp>
      <p:sp>
        <p:nvSpPr>
          <p:cNvPr id="19" name="Rectangle 18"/>
          <p:cNvSpPr/>
          <p:nvPr/>
        </p:nvSpPr>
        <p:spPr>
          <a:xfrm>
            <a:off x="9013360" y="3479068"/>
            <a:ext cx="915635" cy="369332"/>
          </a:xfrm>
          <a:prstGeom prst="rect">
            <a:avLst/>
          </a:prstGeom>
          <a:ln>
            <a:solidFill>
              <a:srgbClr val="7030A0"/>
            </a:solidFill>
          </a:ln>
        </p:spPr>
        <p:txBody>
          <a:bodyPr wrap="none">
            <a:spAutoFit/>
          </a:bodyPr>
          <a:lstStyle/>
          <a:p>
            <a:r>
              <a:rPr lang="fr-FR" b="1" dirty="0">
                <a:solidFill>
                  <a:srgbClr val="FFC000"/>
                </a:solidFill>
              </a:rPr>
              <a:t>010201</a:t>
            </a:r>
          </a:p>
        </p:txBody>
      </p:sp>
      <p:sp>
        <p:nvSpPr>
          <p:cNvPr id="20" name="Rectangle 19"/>
          <p:cNvSpPr/>
          <p:nvPr/>
        </p:nvSpPr>
        <p:spPr>
          <a:xfrm>
            <a:off x="9035128" y="3860074"/>
            <a:ext cx="915635" cy="369332"/>
          </a:xfrm>
          <a:prstGeom prst="rect">
            <a:avLst/>
          </a:prstGeom>
          <a:ln>
            <a:solidFill>
              <a:srgbClr val="7030A0"/>
            </a:solidFill>
          </a:ln>
        </p:spPr>
        <p:txBody>
          <a:bodyPr wrap="none">
            <a:spAutoFit/>
          </a:bodyPr>
          <a:lstStyle/>
          <a:p>
            <a:r>
              <a:rPr lang="fr-FR" b="1" dirty="0">
                <a:solidFill>
                  <a:srgbClr val="0070C0"/>
                </a:solidFill>
              </a:rPr>
              <a:t>010202</a:t>
            </a:r>
          </a:p>
        </p:txBody>
      </p:sp>
      <p:sp>
        <p:nvSpPr>
          <p:cNvPr id="21" name="Rectangle 20"/>
          <p:cNvSpPr/>
          <p:nvPr/>
        </p:nvSpPr>
        <p:spPr>
          <a:xfrm>
            <a:off x="9040567" y="4224751"/>
            <a:ext cx="915635" cy="369332"/>
          </a:xfrm>
          <a:prstGeom prst="rect">
            <a:avLst/>
          </a:prstGeom>
          <a:ln>
            <a:solidFill>
              <a:srgbClr val="7030A0"/>
            </a:solidFill>
          </a:ln>
        </p:spPr>
        <p:txBody>
          <a:bodyPr wrap="none">
            <a:spAutoFit/>
          </a:bodyPr>
          <a:lstStyle/>
          <a:p>
            <a:r>
              <a:rPr lang="fr-FR" b="1" dirty="0">
                <a:solidFill>
                  <a:srgbClr val="C00000"/>
                </a:solidFill>
              </a:rPr>
              <a:t>010203</a:t>
            </a:r>
          </a:p>
        </p:txBody>
      </p:sp>
      <p:sp>
        <p:nvSpPr>
          <p:cNvPr id="22" name="Rectangle 21"/>
          <p:cNvSpPr/>
          <p:nvPr/>
        </p:nvSpPr>
        <p:spPr>
          <a:xfrm>
            <a:off x="9062335" y="4720060"/>
            <a:ext cx="915635" cy="369332"/>
          </a:xfrm>
          <a:prstGeom prst="rect">
            <a:avLst/>
          </a:prstGeom>
          <a:ln>
            <a:solidFill>
              <a:srgbClr val="7030A0"/>
            </a:solidFill>
          </a:ln>
        </p:spPr>
        <p:txBody>
          <a:bodyPr wrap="none">
            <a:spAutoFit/>
          </a:bodyPr>
          <a:lstStyle/>
          <a:p>
            <a:r>
              <a:rPr lang="fr-FR" b="1" dirty="0">
                <a:solidFill>
                  <a:srgbClr val="FF6600"/>
                </a:solidFill>
              </a:rPr>
              <a:t>010204</a:t>
            </a:r>
          </a:p>
        </p:txBody>
      </p:sp>
      <p:sp>
        <p:nvSpPr>
          <p:cNvPr id="23" name="Rectangle 22"/>
          <p:cNvSpPr/>
          <p:nvPr/>
        </p:nvSpPr>
        <p:spPr>
          <a:xfrm>
            <a:off x="9084103" y="5133724"/>
            <a:ext cx="915635" cy="369332"/>
          </a:xfrm>
          <a:prstGeom prst="rect">
            <a:avLst/>
          </a:prstGeom>
          <a:ln>
            <a:solidFill>
              <a:srgbClr val="7030A0"/>
            </a:solidFill>
          </a:ln>
        </p:spPr>
        <p:txBody>
          <a:bodyPr wrap="none">
            <a:spAutoFit/>
          </a:bodyPr>
          <a:lstStyle/>
          <a:p>
            <a:r>
              <a:rPr lang="fr-FR" b="1" dirty="0">
                <a:solidFill>
                  <a:srgbClr val="92D050"/>
                </a:solidFill>
              </a:rPr>
              <a:t>010205</a:t>
            </a:r>
            <a:endParaRPr lang="fr-FR" b="1" dirty="0">
              <a:solidFill>
                <a:srgbClr val="FF6600"/>
              </a:solidFill>
            </a:endParaRPr>
          </a:p>
        </p:txBody>
      </p:sp>
      <p:sp>
        <p:nvSpPr>
          <p:cNvPr id="24" name="Rectangle 23"/>
          <p:cNvSpPr/>
          <p:nvPr/>
        </p:nvSpPr>
        <p:spPr>
          <a:xfrm>
            <a:off x="9073213" y="5939284"/>
            <a:ext cx="915635" cy="369332"/>
          </a:xfrm>
          <a:prstGeom prst="rect">
            <a:avLst/>
          </a:prstGeom>
          <a:ln>
            <a:solidFill>
              <a:srgbClr val="7030A0"/>
            </a:solidFill>
          </a:ln>
        </p:spPr>
        <p:txBody>
          <a:bodyPr wrap="none">
            <a:spAutoFit/>
          </a:bodyPr>
          <a:lstStyle/>
          <a:p>
            <a:r>
              <a:rPr lang="fr-FR" b="1" dirty="0">
                <a:solidFill>
                  <a:srgbClr val="99CCFF"/>
                </a:solidFill>
              </a:rPr>
              <a:t>010301</a:t>
            </a:r>
          </a:p>
        </p:txBody>
      </p:sp>
    </p:spTree>
    <p:extLst>
      <p:ext uri="{BB962C8B-B14F-4D97-AF65-F5344CB8AC3E}">
        <p14:creationId xmlns:p14="http://schemas.microsoft.com/office/powerpoint/2010/main" val="133870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63286" y="36834"/>
            <a:ext cx="11887199" cy="369332"/>
          </a:xfrm>
          <a:prstGeom prst="rect">
            <a:avLst/>
          </a:prstGeom>
        </p:spPr>
        <p:txBody>
          <a:bodyPr wrap="square">
            <a:spAutoFit/>
          </a:bodyPr>
          <a:lstStyle/>
          <a:p>
            <a:pPr lvl="0" algn="ctr" defTabSz="355600">
              <a:lnSpc>
                <a:spcPct val="90000"/>
              </a:lnSpc>
              <a:spcBef>
                <a:spcPct val="0"/>
              </a:spcBef>
              <a:spcAft>
                <a:spcPct val="35000"/>
              </a:spcAft>
            </a:pPr>
            <a:r>
              <a:rPr lang="en-US" sz="2000" b="1" dirty="0">
                <a:solidFill>
                  <a:sysClr val="windowText" lastClr="000000">
                    <a:hueOff val="0"/>
                    <a:satOff val="0"/>
                    <a:lumOff val="0"/>
                    <a:alphaOff val="0"/>
                  </a:sysClr>
                </a:solidFill>
                <a:latin typeface="Times New Roman" pitchFamily="18" charset="0"/>
                <a:cs typeface="Times New Roman" pitchFamily="18" charset="0"/>
              </a:rPr>
              <a:t>RECONSTITUTION DES CERCLES A PARTIR DES CODES DES COMMUNES</a:t>
            </a:r>
          </a:p>
        </p:txBody>
      </p:sp>
      <p:graphicFrame>
        <p:nvGraphicFramePr>
          <p:cNvPr id="4" name="Tableau 3"/>
          <p:cNvGraphicFramePr>
            <a:graphicFrameLocks noGrp="1"/>
          </p:cNvGraphicFramePr>
          <p:nvPr>
            <p:extLst>
              <p:ext uri="{D42A27DB-BD31-4B8C-83A1-F6EECF244321}">
                <p14:modId xmlns:p14="http://schemas.microsoft.com/office/powerpoint/2010/main" val="3885149339"/>
              </p:ext>
            </p:extLst>
          </p:nvPr>
        </p:nvGraphicFramePr>
        <p:xfrm>
          <a:off x="177438" y="477563"/>
          <a:ext cx="8215448" cy="6217920"/>
        </p:xfrm>
        <a:graphic>
          <a:graphicData uri="http://schemas.openxmlformats.org/drawingml/2006/table">
            <a:tbl>
              <a:tblPr firstRow="1" firstCol="1" bandRow="1">
                <a:tableStyleId>{5C22544A-7EE6-4342-B048-85BDC9FD1C3A}</a:tableStyleId>
              </a:tblPr>
              <a:tblGrid>
                <a:gridCol w="6355055">
                  <a:extLst>
                    <a:ext uri="{9D8B030D-6E8A-4147-A177-3AD203B41FA5}">
                      <a16:colId xmlns:a16="http://schemas.microsoft.com/office/drawing/2014/main" val="20000"/>
                    </a:ext>
                  </a:extLst>
                </a:gridCol>
                <a:gridCol w="1860393">
                  <a:extLst>
                    <a:ext uri="{9D8B030D-6E8A-4147-A177-3AD203B41FA5}">
                      <a16:colId xmlns:a16="http://schemas.microsoft.com/office/drawing/2014/main" val="20001"/>
                    </a:ext>
                  </a:extLst>
                </a:gridCol>
              </a:tblGrid>
              <a:tr h="177574">
                <a:tc>
                  <a:txBody>
                    <a:bodyPr/>
                    <a:lstStyle/>
                    <a:p>
                      <a:pPr marL="228600">
                        <a:spcAft>
                          <a:spcPts val="0"/>
                        </a:spcAft>
                      </a:pPr>
                      <a:r>
                        <a:rPr lang="fr-FR" sz="2400" dirty="0">
                          <a:effectLst/>
                        </a:rPr>
                        <a:t>Commune</a:t>
                      </a:r>
                      <a:endParaRPr lang="fr-FR" sz="2400" dirty="0">
                        <a:effectLst/>
                        <a:latin typeface="Times New Roman"/>
                        <a:ea typeface="Times New Roman"/>
                        <a:cs typeface="Arial"/>
                      </a:endParaRPr>
                    </a:p>
                  </a:txBody>
                  <a:tcPr marL="44368" marR="44368" marT="0" marB="0"/>
                </a:tc>
                <a:tc>
                  <a:txBody>
                    <a:bodyPr/>
                    <a:lstStyle/>
                    <a:p>
                      <a:pPr marL="228600">
                        <a:spcAft>
                          <a:spcPts val="0"/>
                        </a:spcAft>
                      </a:pPr>
                      <a:r>
                        <a:rPr lang="fr-FR" sz="2400" dirty="0">
                          <a:effectLst/>
                        </a:rPr>
                        <a:t>Code</a:t>
                      </a:r>
                      <a:endParaRPr lang="fr-FR" sz="2400" dirty="0">
                        <a:effectLst/>
                        <a:latin typeface="Times New Roman"/>
                        <a:ea typeface="Times New Roman"/>
                        <a:cs typeface="Arial"/>
                      </a:endParaRPr>
                    </a:p>
                  </a:txBody>
                  <a:tcPr marL="44368" marR="44368" marT="0" marB="0"/>
                </a:tc>
                <a:extLst>
                  <a:ext uri="{0D108BD9-81ED-4DB2-BD59-A6C34878D82A}">
                    <a16:rowId xmlns:a16="http://schemas.microsoft.com/office/drawing/2014/main" val="10000"/>
                  </a:ext>
                </a:extLst>
              </a:tr>
              <a:tr h="177574">
                <a:tc>
                  <a:txBody>
                    <a:bodyPr/>
                    <a:lstStyle/>
                    <a:p>
                      <a:pPr marL="228600">
                        <a:spcAft>
                          <a:spcPts val="0"/>
                        </a:spcAft>
                      </a:pPr>
                      <a:r>
                        <a:rPr lang="fr-FR" sz="1600" dirty="0">
                          <a:solidFill>
                            <a:schemeClr val="bg1"/>
                          </a:solidFill>
                          <a:effectLst/>
                        </a:rPr>
                        <a:t>Commune urbaine Kayes</a:t>
                      </a:r>
                      <a:endParaRPr lang="fr-FR" sz="1600" dirty="0">
                        <a:solidFill>
                          <a:schemeClr val="bg1"/>
                        </a:solidFill>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01010101</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1"/>
                  </a:ext>
                </a:extLst>
              </a:tr>
              <a:tr h="177574">
                <a:tc>
                  <a:txBody>
                    <a:bodyPr/>
                    <a:lstStyle/>
                    <a:p>
                      <a:pPr marL="228600">
                        <a:spcAft>
                          <a:spcPts val="0"/>
                        </a:spcAft>
                      </a:pPr>
                      <a:r>
                        <a:rPr lang="fr-FR" sz="1600" dirty="0" err="1">
                          <a:effectLst/>
                        </a:rPr>
                        <a:t>Bangassi</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01010102</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2"/>
                  </a:ext>
                </a:extLst>
              </a:tr>
              <a:tr h="177574">
                <a:tc>
                  <a:txBody>
                    <a:bodyPr/>
                    <a:lstStyle/>
                    <a:p>
                      <a:pPr marL="228600">
                        <a:spcAft>
                          <a:spcPts val="0"/>
                        </a:spcAft>
                      </a:pPr>
                      <a:r>
                        <a:rPr lang="fr-FR" sz="1600" dirty="0" err="1">
                          <a:effectLst/>
                        </a:rPr>
                        <a:t>Colimbiné</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01010103</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3"/>
                  </a:ext>
                </a:extLst>
              </a:tr>
              <a:tr h="177574">
                <a:tc>
                  <a:txBody>
                    <a:bodyPr/>
                    <a:lstStyle/>
                    <a:p>
                      <a:pPr marL="228600">
                        <a:spcAft>
                          <a:spcPts val="0"/>
                        </a:spcAft>
                      </a:pPr>
                      <a:r>
                        <a:rPr lang="fr-FR" sz="1600" dirty="0" err="1">
                          <a:effectLst/>
                        </a:rPr>
                        <a:t>Gory</a:t>
                      </a:r>
                      <a:r>
                        <a:rPr lang="fr-FR" sz="1600" dirty="0">
                          <a:effectLst/>
                        </a:rPr>
                        <a:t> </a:t>
                      </a:r>
                      <a:r>
                        <a:rPr lang="fr-FR" sz="1600" dirty="0" err="1">
                          <a:effectLst/>
                        </a:rPr>
                        <a:t>Gopela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01010104</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4"/>
                  </a:ext>
                </a:extLst>
              </a:tr>
              <a:tr h="177574">
                <a:tc>
                  <a:txBody>
                    <a:bodyPr/>
                    <a:lstStyle/>
                    <a:p>
                      <a:pPr marL="228600">
                        <a:spcAft>
                          <a:spcPts val="0"/>
                        </a:spcAft>
                      </a:pPr>
                      <a:r>
                        <a:rPr lang="fr-FR" sz="1600" dirty="0">
                          <a:effectLst/>
                        </a:rPr>
                        <a:t>Commune urbaine </a:t>
                      </a:r>
                      <a:r>
                        <a:rPr lang="fr-FR" sz="1600" dirty="0" err="1">
                          <a:effectLst/>
                        </a:rPr>
                        <a:t>Goumera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01010105</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5"/>
                  </a:ext>
                </a:extLst>
              </a:tr>
              <a:tr h="177574">
                <a:tc>
                  <a:txBody>
                    <a:bodyPr/>
                    <a:lstStyle/>
                    <a:p>
                      <a:pPr marL="228600">
                        <a:spcAft>
                          <a:spcPts val="0"/>
                        </a:spcAft>
                      </a:pPr>
                      <a:r>
                        <a:rPr lang="fr-FR" sz="1600" dirty="0" err="1">
                          <a:effectLst/>
                        </a:rPr>
                        <a:t>Khouloum</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01010106</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6"/>
                  </a:ext>
                </a:extLst>
              </a:tr>
              <a:tr h="177574">
                <a:tc>
                  <a:txBody>
                    <a:bodyPr/>
                    <a:lstStyle/>
                    <a:p>
                      <a:pPr marL="228600">
                        <a:spcAft>
                          <a:spcPts val="0"/>
                        </a:spcAft>
                      </a:pPr>
                      <a:r>
                        <a:rPr lang="fr-FR" sz="1600" dirty="0">
                          <a:effectLst/>
                        </a:rPr>
                        <a:t>Liberté </a:t>
                      </a:r>
                      <a:r>
                        <a:rPr lang="fr-FR" sz="1600" dirty="0" err="1">
                          <a:effectLst/>
                        </a:rPr>
                        <a:t>Dembaya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01010107</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7"/>
                  </a:ext>
                </a:extLst>
              </a:tr>
              <a:tr h="177574">
                <a:tc>
                  <a:txBody>
                    <a:bodyPr/>
                    <a:lstStyle/>
                    <a:p>
                      <a:pPr marL="228600">
                        <a:spcAft>
                          <a:spcPts val="0"/>
                        </a:spcAft>
                      </a:pPr>
                      <a:r>
                        <a:rPr lang="fr-FR" sz="1600" dirty="0" err="1">
                          <a:effectLst/>
                        </a:rPr>
                        <a:t>Séro</a:t>
                      </a:r>
                      <a:r>
                        <a:rPr lang="fr-FR" sz="1600" dirty="0">
                          <a:effectLst/>
                        </a:rPr>
                        <a:t> </a:t>
                      </a:r>
                      <a:r>
                        <a:rPr lang="fr-FR" sz="1600" dirty="0" err="1">
                          <a:effectLst/>
                        </a:rPr>
                        <a:t>Diamanou</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01010201</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8"/>
                  </a:ext>
                </a:extLst>
              </a:tr>
              <a:tr h="177574">
                <a:tc>
                  <a:txBody>
                    <a:bodyPr/>
                    <a:lstStyle/>
                    <a:p>
                      <a:pPr marL="228600">
                        <a:spcAft>
                          <a:spcPts val="0"/>
                        </a:spcAft>
                      </a:pPr>
                      <a:r>
                        <a:rPr lang="fr-FR" sz="1600" dirty="0" err="1">
                          <a:effectLst/>
                        </a:rPr>
                        <a:t>Hawa</a:t>
                      </a:r>
                      <a:r>
                        <a:rPr lang="fr-FR" sz="1600" dirty="0">
                          <a:effectLst/>
                        </a:rPr>
                        <a:t> </a:t>
                      </a:r>
                      <a:r>
                        <a:rPr lang="fr-FR" sz="1600" dirty="0" err="1">
                          <a:effectLst/>
                        </a:rPr>
                        <a:t>Dembaya</a:t>
                      </a:r>
                      <a:r>
                        <a:rPr lang="fr-FR" sz="1600" dirty="0">
                          <a:effectLst/>
                        </a:rPr>
                        <a:t> </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01010301</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09"/>
                  </a:ext>
                </a:extLst>
              </a:tr>
              <a:tr h="177574">
                <a:tc>
                  <a:txBody>
                    <a:bodyPr/>
                    <a:lstStyle/>
                    <a:p>
                      <a:pPr marL="228600">
                        <a:spcAft>
                          <a:spcPts val="0"/>
                        </a:spcAft>
                      </a:pPr>
                      <a:r>
                        <a:rPr lang="fr-FR" sz="1600" dirty="0" err="1">
                          <a:effectLst/>
                        </a:rPr>
                        <a:t>Samé</a:t>
                      </a:r>
                      <a:r>
                        <a:rPr lang="fr-FR" sz="1600" dirty="0">
                          <a:effectLst/>
                        </a:rPr>
                        <a:t> </a:t>
                      </a:r>
                      <a:r>
                        <a:rPr lang="fr-FR" sz="1600" dirty="0" err="1">
                          <a:effectLst/>
                        </a:rPr>
                        <a:t>Diongoma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01010401</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10"/>
                  </a:ext>
                </a:extLst>
              </a:tr>
              <a:tr h="177574">
                <a:tc>
                  <a:txBody>
                    <a:bodyPr/>
                    <a:lstStyle/>
                    <a:p>
                      <a:pPr marL="228600">
                        <a:spcAft>
                          <a:spcPts val="0"/>
                        </a:spcAft>
                      </a:pPr>
                      <a:r>
                        <a:rPr lang="fr-FR" sz="1600" dirty="0">
                          <a:effectLst/>
                        </a:rPr>
                        <a:t>Commune urbaine </a:t>
                      </a:r>
                      <a:r>
                        <a:rPr lang="fr-FR" sz="1600" dirty="0" err="1">
                          <a:effectLst/>
                        </a:rPr>
                        <a:t>Somankidy</a:t>
                      </a:r>
                      <a:r>
                        <a:rPr lang="fr-FR" sz="1600" dirty="0">
                          <a:effectLst/>
                        </a:rPr>
                        <a:t> </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01010402</a:t>
                      </a:r>
                      <a:endParaRPr lang="fr-FR" sz="1600" b="1" dirty="0">
                        <a:solidFill>
                          <a:schemeClr val="bg1"/>
                        </a:solidFill>
                        <a:effectLst/>
                        <a:latin typeface="Times New Roman"/>
                        <a:ea typeface="Times New Roman"/>
                        <a:cs typeface="Arial"/>
                      </a:endParaRPr>
                    </a:p>
                  </a:txBody>
                  <a:tcPr marL="44368" marR="44368" marT="0" marB="0">
                    <a:solidFill>
                      <a:srgbClr val="7030A0"/>
                    </a:solidFill>
                  </a:tcPr>
                </a:tc>
                <a:extLst>
                  <a:ext uri="{0D108BD9-81ED-4DB2-BD59-A6C34878D82A}">
                    <a16:rowId xmlns:a16="http://schemas.microsoft.com/office/drawing/2014/main" val="10011"/>
                  </a:ext>
                </a:extLst>
              </a:tr>
              <a:tr h="177574">
                <a:tc>
                  <a:txBody>
                    <a:bodyPr/>
                    <a:lstStyle/>
                    <a:p>
                      <a:pPr marL="228600">
                        <a:spcAft>
                          <a:spcPts val="0"/>
                        </a:spcAft>
                      </a:pPr>
                      <a:r>
                        <a:rPr lang="fr-FR" sz="1600" dirty="0" err="1">
                          <a:effectLst/>
                        </a:rPr>
                        <a:t>Bafoulabé</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01020101</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2"/>
                  </a:ext>
                </a:extLst>
              </a:tr>
              <a:tr h="177574">
                <a:tc>
                  <a:txBody>
                    <a:bodyPr/>
                    <a:lstStyle/>
                    <a:p>
                      <a:pPr marL="228600">
                        <a:spcAft>
                          <a:spcPts val="0"/>
                        </a:spcAft>
                      </a:pPr>
                      <a:r>
                        <a:rPr lang="fr-FR" sz="1600" dirty="0" err="1">
                          <a:effectLst/>
                        </a:rPr>
                        <a:t>Bamafélé</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01020201</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3"/>
                  </a:ext>
                </a:extLst>
              </a:tr>
              <a:tr h="177574">
                <a:tc>
                  <a:txBody>
                    <a:bodyPr/>
                    <a:lstStyle/>
                    <a:p>
                      <a:pPr marL="228600">
                        <a:spcAft>
                          <a:spcPts val="0"/>
                        </a:spcAft>
                      </a:pPr>
                      <a:r>
                        <a:rPr lang="fr-FR" sz="1600" dirty="0" err="1">
                          <a:effectLst/>
                        </a:rPr>
                        <a:t>Diokeli</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01020202</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4"/>
                  </a:ext>
                </a:extLst>
              </a:tr>
              <a:tr h="177574">
                <a:tc>
                  <a:txBody>
                    <a:bodyPr/>
                    <a:lstStyle/>
                    <a:p>
                      <a:pPr marL="228600">
                        <a:spcAft>
                          <a:spcPts val="0"/>
                        </a:spcAft>
                      </a:pPr>
                      <a:r>
                        <a:rPr lang="fr-FR" sz="1600" dirty="0" err="1">
                          <a:effectLst/>
                        </a:rPr>
                        <a:t>Koundian</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01020301</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5"/>
                  </a:ext>
                </a:extLst>
              </a:tr>
              <a:tr h="177574">
                <a:tc>
                  <a:txBody>
                    <a:bodyPr/>
                    <a:lstStyle/>
                    <a:p>
                      <a:pPr marL="228600">
                        <a:spcAft>
                          <a:spcPts val="0"/>
                        </a:spcAft>
                      </a:pPr>
                      <a:r>
                        <a:rPr lang="fr-FR" sz="1600" dirty="0" err="1">
                          <a:effectLst/>
                        </a:rPr>
                        <a:t>Mahina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01020401</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6"/>
                  </a:ext>
                </a:extLst>
              </a:tr>
              <a:tr h="177574">
                <a:tc>
                  <a:txBody>
                    <a:bodyPr/>
                    <a:lstStyle/>
                    <a:p>
                      <a:pPr marL="228600">
                        <a:spcAft>
                          <a:spcPts val="0"/>
                        </a:spcAft>
                      </a:pPr>
                      <a:r>
                        <a:rPr lang="fr-FR" sz="1600" dirty="0" err="1">
                          <a:effectLst/>
                        </a:rPr>
                        <a:t>Gounfan</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01020402</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7"/>
                  </a:ext>
                </a:extLst>
              </a:tr>
              <a:tr h="177574">
                <a:tc>
                  <a:txBody>
                    <a:bodyPr/>
                    <a:lstStyle/>
                    <a:p>
                      <a:pPr marL="228600">
                        <a:spcAft>
                          <a:spcPts val="0"/>
                        </a:spcAft>
                      </a:pPr>
                      <a:r>
                        <a:rPr lang="fr-FR" sz="1600" dirty="0" err="1">
                          <a:effectLst/>
                        </a:rPr>
                        <a:t>Niambia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01020403</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8"/>
                  </a:ext>
                </a:extLst>
              </a:tr>
              <a:tr h="177574">
                <a:tc>
                  <a:txBody>
                    <a:bodyPr/>
                    <a:lstStyle/>
                    <a:p>
                      <a:pPr marL="228600">
                        <a:spcAft>
                          <a:spcPts val="0"/>
                        </a:spcAft>
                      </a:pPr>
                      <a:r>
                        <a:rPr lang="fr-FR" sz="1600" dirty="0" err="1">
                          <a:effectLst/>
                        </a:rPr>
                        <a:t>Oualia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01020501</a:t>
                      </a:r>
                      <a:endParaRPr lang="fr-FR" sz="1600" b="1" dirty="0">
                        <a:solidFill>
                          <a:schemeClr val="bg1"/>
                        </a:solidFill>
                        <a:effectLst/>
                        <a:latin typeface="Times New Roman"/>
                        <a:ea typeface="Times New Roman"/>
                        <a:cs typeface="Arial"/>
                      </a:endParaRPr>
                    </a:p>
                  </a:txBody>
                  <a:tcPr marL="44368" marR="44368" marT="0" marB="0">
                    <a:solidFill>
                      <a:srgbClr val="FF0000"/>
                    </a:solidFill>
                  </a:tcPr>
                </a:tc>
                <a:extLst>
                  <a:ext uri="{0D108BD9-81ED-4DB2-BD59-A6C34878D82A}">
                    <a16:rowId xmlns:a16="http://schemas.microsoft.com/office/drawing/2014/main" val="10019"/>
                  </a:ext>
                </a:extLst>
              </a:tr>
              <a:tr h="177574">
                <a:tc>
                  <a:txBody>
                    <a:bodyPr/>
                    <a:lstStyle/>
                    <a:p>
                      <a:pPr marL="228600">
                        <a:spcAft>
                          <a:spcPts val="0"/>
                        </a:spcAft>
                      </a:pPr>
                      <a:r>
                        <a:rPr lang="fr-FR" sz="1600" dirty="0" err="1">
                          <a:effectLst/>
                        </a:rPr>
                        <a:t>Guidime</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01030101</a:t>
                      </a:r>
                      <a:endParaRPr lang="fr-FR" sz="1600" b="1" dirty="0">
                        <a:solidFill>
                          <a:schemeClr val="bg1"/>
                        </a:solidFill>
                        <a:effectLst/>
                        <a:latin typeface="Times New Roman"/>
                        <a:ea typeface="Times New Roman"/>
                        <a:cs typeface="Arial"/>
                      </a:endParaRPr>
                    </a:p>
                  </a:txBody>
                  <a:tcPr marL="44368" marR="44368" marT="0" marB="0">
                    <a:solidFill>
                      <a:srgbClr val="002060"/>
                    </a:solidFill>
                  </a:tcPr>
                </a:tc>
                <a:extLst>
                  <a:ext uri="{0D108BD9-81ED-4DB2-BD59-A6C34878D82A}">
                    <a16:rowId xmlns:a16="http://schemas.microsoft.com/office/drawing/2014/main" val="10020"/>
                  </a:ext>
                </a:extLst>
              </a:tr>
              <a:tr h="177574">
                <a:tc>
                  <a:txBody>
                    <a:bodyPr/>
                    <a:lstStyle/>
                    <a:p>
                      <a:pPr marL="228600">
                        <a:spcAft>
                          <a:spcPts val="0"/>
                        </a:spcAft>
                      </a:pPr>
                      <a:r>
                        <a:rPr lang="fr-FR" sz="1600" dirty="0" err="1">
                          <a:effectLst/>
                        </a:rPr>
                        <a:t>Fanga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01030102</a:t>
                      </a:r>
                      <a:endParaRPr lang="fr-FR" sz="1600" b="1" dirty="0">
                        <a:solidFill>
                          <a:schemeClr val="bg1"/>
                        </a:solidFill>
                        <a:effectLst/>
                        <a:latin typeface="Times New Roman"/>
                        <a:ea typeface="Times New Roman"/>
                        <a:cs typeface="Arial"/>
                      </a:endParaRPr>
                    </a:p>
                  </a:txBody>
                  <a:tcPr marL="44368" marR="44368" marT="0" marB="0">
                    <a:solidFill>
                      <a:srgbClr val="002060"/>
                    </a:solidFill>
                  </a:tcPr>
                </a:tc>
                <a:extLst>
                  <a:ext uri="{0D108BD9-81ED-4DB2-BD59-A6C34878D82A}">
                    <a16:rowId xmlns:a16="http://schemas.microsoft.com/office/drawing/2014/main" val="10021"/>
                  </a:ext>
                </a:extLst>
              </a:tr>
              <a:tr h="177574">
                <a:tc>
                  <a:txBody>
                    <a:bodyPr/>
                    <a:lstStyle/>
                    <a:p>
                      <a:pPr marL="228600">
                        <a:spcAft>
                          <a:spcPts val="0"/>
                        </a:spcAft>
                      </a:pPr>
                      <a:r>
                        <a:rPr lang="fr-FR" sz="1600" dirty="0" err="1">
                          <a:effectLst/>
                        </a:rPr>
                        <a:t>Gory</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01030103</a:t>
                      </a:r>
                      <a:endParaRPr lang="fr-FR" sz="1600" b="1" dirty="0">
                        <a:solidFill>
                          <a:schemeClr val="bg1"/>
                        </a:solidFill>
                        <a:effectLst/>
                        <a:latin typeface="Times New Roman"/>
                        <a:ea typeface="Times New Roman"/>
                        <a:cs typeface="Arial"/>
                      </a:endParaRPr>
                    </a:p>
                  </a:txBody>
                  <a:tcPr marL="44368" marR="44368" marT="0" marB="0">
                    <a:solidFill>
                      <a:srgbClr val="002060"/>
                    </a:solidFill>
                  </a:tcPr>
                </a:tc>
                <a:extLst>
                  <a:ext uri="{0D108BD9-81ED-4DB2-BD59-A6C34878D82A}">
                    <a16:rowId xmlns:a16="http://schemas.microsoft.com/office/drawing/2014/main" val="10022"/>
                  </a:ext>
                </a:extLst>
              </a:tr>
              <a:tr h="177574">
                <a:tc>
                  <a:txBody>
                    <a:bodyPr/>
                    <a:lstStyle/>
                    <a:p>
                      <a:pPr marL="228600">
                        <a:spcAft>
                          <a:spcPts val="0"/>
                        </a:spcAft>
                      </a:pPr>
                      <a:r>
                        <a:rPr lang="fr-FR" sz="1600" dirty="0" err="1">
                          <a:effectLst/>
                        </a:rPr>
                        <a:t>Toya</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01030104</a:t>
                      </a:r>
                      <a:endParaRPr lang="fr-FR" sz="1600" b="1" dirty="0">
                        <a:solidFill>
                          <a:schemeClr val="bg1"/>
                        </a:solidFill>
                        <a:effectLst/>
                        <a:latin typeface="Times New Roman"/>
                        <a:ea typeface="Times New Roman"/>
                        <a:cs typeface="Arial"/>
                      </a:endParaRPr>
                    </a:p>
                  </a:txBody>
                  <a:tcPr marL="44368" marR="44368" marT="0" marB="0">
                    <a:solidFill>
                      <a:srgbClr val="002060"/>
                    </a:solidFill>
                  </a:tcPr>
                </a:tc>
                <a:extLst>
                  <a:ext uri="{0D108BD9-81ED-4DB2-BD59-A6C34878D82A}">
                    <a16:rowId xmlns:a16="http://schemas.microsoft.com/office/drawing/2014/main" val="10023"/>
                  </a:ext>
                </a:extLst>
              </a:tr>
              <a:tr h="177574">
                <a:tc>
                  <a:txBody>
                    <a:bodyPr/>
                    <a:lstStyle/>
                    <a:p>
                      <a:pPr marL="228600">
                        <a:spcAft>
                          <a:spcPts val="0"/>
                        </a:spcAft>
                      </a:pPr>
                      <a:r>
                        <a:rPr lang="fr-FR" sz="1600" dirty="0" err="1">
                          <a:effectLst/>
                        </a:rPr>
                        <a:t>Soumpou</a:t>
                      </a:r>
                      <a:endParaRPr lang="fr-FR" sz="1600" dirty="0">
                        <a:effectLst/>
                        <a:latin typeface="Times New Roman"/>
                        <a:ea typeface="Times New Roman"/>
                        <a:cs typeface="Arial"/>
                      </a:endParaRPr>
                    </a:p>
                  </a:txBody>
                  <a:tcPr marL="44368" marR="44368" marT="0" marB="0"/>
                </a:tc>
                <a:tc>
                  <a:txBody>
                    <a:bodyPr/>
                    <a:lstStyle/>
                    <a:p>
                      <a:pPr marL="228600">
                        <a:spcAft>
                          <a:spcPts val="0"/>
                        </a:spcAft>
                      </a:pPr>
                      <a:r>
                        <a:rPr lang="fr-FR" sz="1600" b="1" dirty="0">
                          <a:solidFill>
                            <a:schemeClr val="bg1"/>
                          </a:solidFill>
                          <a:effectLst/>
                        </a:rPr>
                        <a:t>01030105</a:t>
                      </a:r>
                      <a:endParaRPr lang="fr-FR" sz="1600" b="1" dirty="0">
                        <a:solidFill>
                          <a:schemeClr val="bg1"/>
                        </a:solidFill>
                        <a:effectLst/>
                        <a:latin typeface="Times New Roman"/>
                        <a:ea typeface="Times New Roman"/>
                        <a:cs typeface="Arial"/>
                      </a:endParaRPr>
                    </a:p>
                  </a:txBody>
                  <a:tcPr marL="44368" marR="44368" marT="0" marB="0">
                    <a:solidFill>
                      <a:srgbClr val="002060"/>
                    </a:solidFill>
                  </a:tcPr>
                </a:tc>
                <a:extLst>
                  <a:ext uri="{0D108BD9-81ED-4DB2-BD59-A6C34878D82A}">
                    <a16:rowId xmlns:a16="http://schemas.microsoft.com/office/drawing/2014/main" val="10024"/>
                  </a:ext>
                </a:extLst>
              </a:tr>
            </a:tbl>
          </a:graphicData>
        </a:graphic>
      </p:graphicFrame>
      <p:cxnSp>
        <p:nvCxnSpPr>
          <p:cNvPr id="5" name="Connecteur droit avec flèche 4"/>
          <p:cNvCxnSpPr/>
          <p:nvPr/>
        </p:nvCxnSpPr>
        <p:spPr>
          <a:xfrm>
            <a:off x="8399356" y="2226819"/>
            <a:ext cx="581358" cy="0"/>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980714" y="2042153"/>
            <a:ext cx="671979" cy="369332"/>
          </a:xfrm>
          <a:prstGeom prst="rect">
            <a:avLst/>
          </a:prstGeom>
          <a:ln>
            <a:solidFill>
              <a:srgbClr val="7030A0"/>
            </a:solidFill>
          </a:ln>
        </p:spPr>
        <p:txBody>
          <a:bodyPr wrap="none">
            <a:spAutoFit/>
          </a:bodyPr>
          <a:lstStyle/>
          <a:p>
            <a:r>
              <a:rPr lang="fr-FR" b="1" dirty="0">
                <a:solidFill>
                  <a:srgbClr val="7030A0"/>
                </a:solidFill>
              </a:rPr>
              <a:t>0101</a:t>
            </a:r>
          </a:p>
        </p:txBody>
      </p:sp>
      <p:cxnSp>
        <p:nvCxnSpPr>
          <p:cNvPr id="7" name="Connecteur droit avec flèche 6"/>
          <p:cNvCxnSpPr/>
          <p:nvPr/>
        </p:nvCxnSpPr>
        <p:spPr>
          <a:xfrm>
            <a:off x="8404795" y="4485660"/>
            <a:ext cx="581358"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986153" y="4300994"/>
            <a:ext cx="671979" cy="369332"/>
          </a:xfrm>
          <a:prstGeom prst="rect">
            <a:avLst/>
          </a:prstGeom>
          <a:ln>
            <a:solidFill>
              <a:srgbClr val="7030A0"/>
            </a:solidFill>
          </a:ln>
        </p:spPr>
        <p:txBody>
          <a:bodyPr wrap="none">
            <a:spAutoFit/>
          </a:bodyPr>
          <a:lstStyle/>
          <a:p>
            <a:r>
              <a:rPr lang="fr-FR" b="1" dirty="0">
                <a:solidFill>
                  <a:srgbClr val="FF0000"/>
                </a:solidFill>
              </a:rPr>
              <a:t>0102</a:t>
            </a:r>
          </a:p>
        </p:txBody>
      </p:sp>
      <p:cxnSp>
        <p:nvCxnSpPr>
          <p:cNvPr id="9" name="Connecteur droit avec flèche 8"/>
          <p:cNvCxnSpPr/>
          <p:nvPr/>
        </p:nvCxnSpPr>
        <p:spPr>
          <a:xfrm>
            <a:off x="8426563" y="6091341"/>
            <a:ext cx="581358"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007921" y="5906675"/>
            <a:ext cx="671979" cy="369332"/>
          </a:xfrm>
          <a:prstGeom prst="rect">
            <a:avLst/>
          </a:prstGeom>
          <a:ln>
            <a:solidFill>
              <a:srgbClr val="7030A0"/>
            </a:solidFill>
          </a:ln>
        </p:spPr>
        <p:txBody>
          <a:bodyPr wrap="none">
            <a:spAutoFit/>
          </a:bodyPr>
          <a:lstStyle/>
          <a:p>
            <a:r>
              <a:rPr lang="fr-FR" b="1" dirty="0">
                <a:solidFill>
                  <a:srgbClr val="002060"/>
                </a:solidFill>
              </a:rPr>
              <a:t>0103</a:t>
            </a:r>
          </a:p>
        </p:txBody>
      </p:sp>
    </p:spTree>
    <p:extLst>
      <p:ext uri="{BB962C8B-B14F-4D97-AF65-F5344CB8AC3E}">
        <p14:creationId xmlns:p14="http://schemas.microsoft.com/office/powerpoint/2010/main" val="2841565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7681" y="0"/>
            <a:ext cx="9004222" cy="6858000"/>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6" y="2765398"/>
            <a:ext cx="2279386" cy="2280158"/>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433" y="408218"/>
            <a:ext cx="2206315" cy="2759529"/>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4552" y="4735286"/>
            <a:ext cx="1874862" cy="1875496"/>
          </a:xfrm>
          <a:prstGeom prst="rect">
            <a:avLst/>
          </a:prstGeom>
        </p:spPr>
      </p:pic>
      <p:cxnSp>
        <p:nvCxnSpPr>
          <p:cNvPr id="8" name="Connecteur en angle 7"/>
          <p:cNvCxnSpPr>
            <a:endCxn id="4" idx="2"/>
          </p:cNvCxnSpPr>
          <p:nvPr/>
        </p:nvCxnSpPr>
        <p:spPr>
          <a:xfrm rot="16200000" flipV="1">
            <a:off x="4291356" y="3278982"/>
            <a:ext cx="1257298" cy="1034827"/>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onnecteur en angle 9"/>
          <p:cNvCxnSpPr/>
          <p:nvPr/>
        </p:nvCxnSpPr>
        <p:spPr>
          <a:xfrm flipV="1">
            <a:off x="6319157" y="5886424"/>
            <a:ext cx="1815395" cy="394794"/>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ngle 13"/>
          <p:cNvCxnSpPr/>
          <p:nvPr/>
        </p:nvCxnSpPr>
        <p:spPr>
          <a:xfrm rot="10800000">
            <a:off x="2377682" y="4343401"/>
            <a:ext cx="1181951" cy="552291"/>
          </a:xfrm>
          <a:prstGeom prst="bentConnector3">
            <a:avLst>
              <a:gd name="adj1" fmla="val 50000"/>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000623" y="946520"/>
            <a:ext cx="529312"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NARA</a:t>
            </a:r>
          </a:p>
        </p:txBody>
      </p:sp>
      <p:sp>
        <p:nvSpPr>
          <p:cNvPr id="12" name="Rectangle 11"/>
          <p:cNvSpPr/>
          <p:nvPr/>
        </p:nvSpPr>
        <p:spPr>
          <a:xfrm>
            <a:off x="3742735" y="1787982"/>
            <a:ext cx="934872"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KOULIKORO</a:t>
            </a:r>
          </a:p>
        </p:txBody>
      </p:sp>
      <p:sp>
        <p:nvSpPr>
          <p:cNvPr id="15" name="Rectangle 14"/>
          <p:cNvSpPr/>
          <p:nvPr/>
        </p:nvSpPr>
        <p:spPr>
          <a:xfrm>
            <a:off x="4506693" y="2318121"/>
            <a:ext cx="617477"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DIOILA</a:t>
            </a:r>
          </a:p>
        </p:txBody>
      </p:sp>
      <p:sp>
        <p:nvSpPr>
          <p:cNvPr id="16" name="Rectangle 15"/>
          <p:cNvSpPr/>
          <p:nvPr/>
        </p:nvSpPr>
        <p:spPr>
          <a:xfrm>
            <a:off x="9126474" y="5273591"/>
            <a:ext cx="825867"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KOUTIALA</a:t>
            </a:r>
          </a:p>
        </p:txBody>
      </p:sp>
      <p:sp>
        <p:nvSpPr>
          <p:cNvPr id="17" name="Rectangle 16"/>
          <p:cNvSpPr/>
          <p:nvPr/>
        </p:nvSpPr>
        <p:spPr>
          <a:xfrm>
            <a:off x="9056745" y="5669442"/>
            <a:ext cx="710451"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SIKASSO</a:t>
            </a:r>
          </a:p>
        </p:txBody>
      </p:sp>
      <p:sp>
        <p:nvSpPr>
          <p:cNvPr id="18" name="Rectangle 17"/>
          <p:cNvSpPr/>
          <p:nvPr/>
        </p:nvSpPr>
        <p:spPr>
          <a:xfrm>
            <a:off x="8296429" y="5826382"/>
            <a:ext cx="867545"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BOUGOUNI</a:t>
            </a:r>
          </a:p>
        </p:txBody>
      </p:sp>
      <p:sp>
        <p:nvSpPr>
          <p:cNvPr id="19" name="Rectangle 18"/>
          <p:cNvSpPr/>
          <p:nvPr/>
        </p:nvSpPr>
        <p:spPr>
          <a:xfrm>
            <a:off x="1440040" y="3320509"/>
            <a:ext cx="588623"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NIORO</a:t>
            </a:r>
          </a:p>
        </p:txBody>
      </p:sp>
      <p:sp>
        <p:nvSpPr>
          <p:cNvPr id="20" name="Rectangle 19"/>
          <p:cNvSpPr/>
          <p:nvPr/>
        </p:nvSpPr>
        <p:spPr>
          <a:xfrm>
            <a:off x="687307" y="3828515"/>
            <a:ext cx="595036"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KAYES</a:t>
            </a:r>
          </a:p>
        </p:txBody>
      </p:sp>
      <p:sp>
        <p:nvSpPr>
          <p:cNvPr id="21" name="Rectangle 20"/>
          <p:cNvSpPr/>
          <p:nvPr/>
        </p:nvSpPr>
        <p:spPr>
          <a:xfrm>
            <a:off x="1493740" y="4208063"/>
            <a:ext cx="481222"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KITA</a:t>
            </a:r>
          </a:p>
        </p:txBody>
      </p:sp>
    </p:spTree>
    <p:extLst>
      <p:ext uri="{BB962C8B-B14F-4D97-AF65-F5344CB8AC3E}">
        <p14:creationId xmlns:p14="http://schemas.microsoft.com/office/powerpoint/2010/main" val="161571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89" y="0"/>
            <a:ext cx="9004222" cy="6858000"/>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77" y="4620987"/>
            <a:ext cx="1877144" cy="187778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8160" y="1306286"/>
            <a:ext cx="2328383" cy="2329171"/>
          </a:xfrm>
          <a:prstGeom prst="rect">
            <a:avLst/>
          </a:prstGeom>
        </p:spPr>
      </p:pic>
      <p:cxnSp>
        <p:nvCxnSpPr>
          <p:cNvPr id="8" name="Connecteur en angle 7"/>
          <p:cNvCxnSpPr/>
          <p:nvPr/>
        </p:nvCxnSpPr>
        <p:spPr>
          <a:xfrm>
            <a:off x="6645729" y="5039849"/>
            <a:ext cx="1394548" cy="520028"/>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p:nvPr/>
        </p:nvCxnSpPr>
        <p:spPr>
          <a:xfrm rot="16200000" flipV="1">
            <a:off x="4658901" y="3646528"/>
            <a:ext cx="789587" cy="767445"/>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09059" y="2470871"/>
            <a:ext cx="614271"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SEGOU</a:t>
            </a:r>
          </a:p>
        </p:txBody>
      </p:sp>
      <p:sp>
        <p:nvSpPr>
          <p:cNvPr id="10" name="Rectangle 9"/>
          <p:cNvSpPr/>
          <p:nvPr/>
        </p:nvSpPr>
        <p:spPr>
          <a:xfrm>
            <a:off x="4167110" y="2959645"/>
            <a:ext cx="434734"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SAN</a:t>
            </a:r>
          </a:p>
        </p:txBody>
      </p:sp>
      <p:sp>
        <p:nvSpPr>
          <p:cNvPr id="11" name="Rectangle 10"/>
          <p:cNvSpPr/>
          <p:nvPr/>
        </p:nvSpPr>
        <p:spPr>
          <a:xfrm>
            <a:off x="8083720" y="5537187"/>
            <a:ext cx="583814"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MOPTI</a:t>
            </a:r>
          </a:p>
        </p:txBody>
      </p:sp>
      <p:sp>
        <p:nvSpPr>
          <p:cNvPr id="12" name="Rectangle 11"/>
          <p:cNvSpPr/>
          <p:nvPr/>
        </p:nvSpPr>
        <p:spPr>
          <a:xfrm>
            <a:off x="8779066" y="5375016"/>
            <a:ext cx="867545"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DOUENTZA</a:t>
            </a:r>
          </a:p>
        </p:txBody>
      </p:sp>
      <p:sp>
        <p:nvSpPr>
          <p:cNvPr id="14" name="Rectangle 13"/>
          <p:cNvSpPr/>
          <p:nvPr/>
        </p:nvSpPr>
        <p:spPr>
          <a:xfrm>
            <a:off x="8522617" y="5731479"/>
            <a:ext cx="1005404"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BANDIAGARA</a:t>
            </a:r>
          </a:p>
        </p:txBody>
      </p:sp>
    </p:spTree>
    <p:extLst>
      <p:ext uri="{BB962C8B-B14F-4D97-AF65-F5344CB8AC3E}">
        <p14:creationId xmlns:p14="http://schemas.microsoft.com/office/powerpoint/2010/main" val="225079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89" y="0"/>
            <a:ext cx="9004222" cy="6858000"/>
          </a:xfrm>
          <a:prstGeom prst="rect">
            <a:avLst/>
          </a:prstGeom>
        </p:spPr>
      </p:pic>
      <p:sp>
        <p:nvSpPr>
          <p:cNvPr id="6" name="Rectangle 5"/>
          <p:cNvSpPr/>
          <p:nvPr/>
        </p:nvSpPr>
        <p:spPr>
          <a:xfrm>
            <a:off x="2253952" y="654410"/>
            <a:ext cx="2654893" cy="489365"/>
          </a:xfrm>
          <a:prstGeom prst="rect">
            <a:avLst/>
          </a:prstGeom>
        </p:spPr>
        <p:txBody>
          <a:bodyPr wrap="none">
            <a:spAutoFit/>
          </a:bodyPr>
          <a:lstStyle/>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DIX-NEUF (19) REGIONS  PLUS </a:t>
            </a:r>
          </a:p>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LE DISTRICT DE BAMAKO</a:t>
            </a:r>
          </a:p>
        </p:txBody>
      </p:sp>
    </p:spTree>
    <p:extLst>
      <p:ext uri="{BB962C8B-B14F-4D97-AF65-F5344CB8AC3E}">
        <p14:creationId xmlns:p14="http://schemas.microsoft.com/office/powerpoint/2010/main" val="142215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476778" y="3129700"/>
            <a:ext cx="8534400" cy="523875"/>
          </a:xfrm>
          <a:prstGeom prst="rect">
            <a:avLst/>
          </a:prstGeom>
          <a:noFill/>
          <a:ln w="9525" algn="ctr">
            <a:noFill/>
            <a:miter lim="800000"/>
            <a:headEnd/>
            <a:tailEnd/>
          </a:ln>
          <a:effectLst/>
        </p:spPr>
        <p:txBody>
          <a:bodyPr lIns="92075" tIns="46038" rIns="92075" bIns="46038">
            <a:spAutoFit/>
          </a:bodyPr>
          <a:lstStyle/>
          <a:p>
            <a:pPr algn="ctr" eaLnBrk="1" hangingPunct="1">
              <a:defRPr/>
            </a:pPr>
            <a:r>
              <a:rPr lang="en-US" sz="2800" b="1" dirty="0">
                <a:solidFill>
                  <a:srgbClr val="800000"/>
                </a:solidFill>
                <a:effectLst>
                  <a:outerShdw blurRad="38100" dist="38100" dir="2700000" algn="tl">
                    <a:srgbClr val="000000"/>
                  </a:outerShdw>
                </a:effectLst>
                <a:latin typeface="+mj-lt"/>
              </a:rPr>
              <a:t>PRESENTATION DU MALI</a:t>
            </a:r>
          </a:p>
        </p:txBody>
      </p:sp>
    </p:spTree>
    <p:extLst>
      <p:ext uri="{BB962C8B-B14F-4D97-AF65-F5344CB8AC3E}">
        <p14:creationId xmlns:p14="http://schemas.microsoft.com/office/powerpoint/2010/main" val="785902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61217" y="612253"/>
            <a:ext cx="10452651" cy="341632"/>
          </a:xfrm>
          <a:prstGeom prst="rect">
            <a:avLst/>
          </a:prstGeom>
        </p:spPr>
        <p:txBody>
          <a:bodyPr wrap="square">
            <a:spAutoFit/>
          </a:bodyPr>
          <a:lstStyle/>
          <a:p>
            <a:pPr lvl="0" defTabSz="355600">
              <a:lnSpc>
                <a:spcPct val="90000"/>
              </a:lnSpc>
              <a:spcBef>
                <a:spcPct val="0"/>
              </a:spcBef>
              <a:spcAft>
                <a:spcPct val="35000"/>
              </a:spcAft>
            </a:pPr>
            <a:r>
              <a:rPr lang="en-US" b="1" dirty="0">
                <a:solidFill>
                  <a:sysClr val="windowText" lastClr="000000">
                    <a:hueOff val="0"/>
                    <a:satOff val="0"/>
                    <a:lumOff val="0"/>
                    <a:alphaOff val="0"/>
                  </a:sysClr>
                </a:solidFill>
                <a:latin typeface="Century Gothic" panose="020B0502020202020204"/>
              </a:rPr>
              <a:t>CONCLUSION</a:t>
            </a:r>
            <a:endParaRPr lang="en-US" dirty="0">
              <a:solidFill>
                <a:sysClr val="windowText" lastClr="000000">
                  <a:hueOff val="0"/>
                  <a:satOff val="0"/>
                  <a:lumOff val="0"/>
                  <a:alphaOff val="0"/>
                </a:sysClr>
              </a:solidFill>
              <a:latin typeface="Century Gothic" panose="020B0502020202020204"/>
            </a:endParaRPr>
          </a:p>
        </p:txBody>
      </p:sp>
      <p:sp>
        <p:nvSpPr>
          <p:cNvPr id="3" name="ZoneTexte 2">
            <a:extLst>
              <a:ext uri="{FF2B5EF4-FFF2-40B4-BE49-F238E27FC236}">
                <a16:creationId xmlns:a16="http://schemas.microsoft.com/office/drawing/2014/main" id="{6C821726-D00F-42D3-2CE9-BBE18774FD58}"/>
              </a:ext>
            </a:extLst>
          </p:cNvPr>
          <p:cNvSpPr txBox="1"/>
          <p:nvPr/>
        </p:nvSpPr>
        <p:spPr>
          <a:xfrm>
            <a:off x="659617" y="1166842"/>
            <a:ext cx="10211583" cy="4801314"/>
          </a:xfrm>
          <a:prstGeom prst="rect">
            <a:avLst/>
          </a:prstGeom>
          <a:noFill/>
        </p:spPr>
        <p:txBody>
          <a:bodyPr wrap="square">
            <a:spAutoFit/>
          </a:bodyPr>
          <a:lstStyle/>
          <a:p>
            <a:pPr algn="just"/>
            <a:r>
              <a:rPr lang="fr-FR" sz="1800" dirty="0">
                <a:latin typeface="Century" pitchFamily="18" charset="0"/>
              </a:rPr>
              <a:t> </a:t>
            </a:r>
            <a:r>
              <a:rPr lang="fr-FR" sz="1800" b="1" dirty="0">
                <a:latin typeface="Century" pitchFamily="18" charset="0"/>
              </a:rPr>
              <a:t>La réorganisation administrative et territoriale du Mali a  engendré un découpage eu égards aux différents changements intervenus au niveau des différentes circonscriptions.</a:t>
            </a:r>
          </a:p>
          <a:p>
            <a:pPr algn="just"/>
            <a:endParaRPr lang="fr-FR" sz="1800" b="1" dirty="0">
              <a:latin typeface="Century" pitchFamily="18" charset="0"/>
            </a:endParaRPr>
          </a:p>
          <a:p>
            <a:pPr algn="just"/>
            <a:r>
              <a:rPr lang="fr-FR" b="1" dirty="0">
                <a:latin typeface="Century" pitchFamily="18" charset="0"/>
              </a:rPr>
              <a:t>C’est ainsi qu’une nouvelle cartographie a été réalisée sur la base des documents juridiques produites (loi créant les circonscriptions administratives, loi créant les collectivités territoriales et la loi définissant le statut particulier du District de Bamako).</a:t>
            </a:r>
          </a:p>
          <a:p>
            <a:pPr algn="just"/>
            <a:endParaRPr lang="fr-FR" b="1" dirty="0">
              <a:latin typeface="Century" pitchFamily="18" charset="0"/>
            </a:endParaRPr>
          </a:p>
          <a:p>
            <a:pPr algn="just"/>
            <a:r>
              <a:rPr lang="fr-FR" b="1" dirty="0">
                <a:latin typeface="Century" pitchFamily="18" charset="0"/>
              </a:rPr>
              <a:t>Le système de codification utilisé a faciliter l’identification des circonscriptions administratives, des collectivités territoriales et des localités qui les composent. </a:t>
            </a:r>
          </a:p>
          <a:p>
            <a:pPr algn="just"/>
            <a:r>
              <a:rPr lang="fr-FR" b="1" dirty="0">
                <a:latin typeface="Century" pitchFamily="18" charset="0"/>
              </a:rPr>
              <a:t>Toutefois,  il a été constaté que certaines localités répertoriées ne figurent pas dans les bases de données existantes. Cela a rendu la délimitation de certaines entités, notamment les communes, un peu difficile.</a:t>
            </a:r>
          </a:p>
          <a:p>
            <a:pPr algn="just"/>
            <a:endParaRPr lang="fr-FR" b="1" dirty="0">
              <a:latin typeface="Century" pitchFamily="18" charset="0"/>
            </a:endParaRPr>
          </a:p>
          <a:p>
            <a:pPr algn="just"/>
            <a:r>
              <a:rPr lang="fr-FR" b="1" dirty="0">
                <a:latin typeface="Century" pitchFamily="18" charset="0"/>
              </a:rPr>
              <a:t>La nouvelle carte administrative avec dix-neuf (19) régions et le District de Bamako a été validée. Des efforts sont en cours pour géolocaliser les localités manquantes en vue de continuer la délimitation des entités administratives de troisième et quatrième niveau en vue de les rendre disponibles pour les utilisateurs de plus en plus nombreux, </a:t>
            </a:r>
            <a:endParaRPr lang="fr-FR" b="1" dirty="0"/>
          </a:p>
        </p:txBody>
      </p:sp>
    </p:spTree>
    <p:extLst>
      <p:ext uri="{BB962C8B-B14F-4D97-AF65-F5344CB8AC3E}">
        <p14:creationId xmlns:p14="http://schemas.microsoft.com/office/powerpoint/2010/main" val="130750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61217" y="612253"/>
            <a:ext cx="10452651" cy="341632"/>
          </a:xfrm>
          <a:prstGeom prst="rect">
            <a:avLst/>
          </a:prstGeom>
        </p:spPr>
        <p:txBody>
          <a:bodyPr wrap="square">
            <a:spAutoFit/>
          </a:bodyPr>
          <a:lstStyle/>
          <a:p>
            <a:pPr lvl="0" defTabSz="355600">
              <a:lnSpc>
                <a:spcPct val="90000"/>
              </a:lnSpc>
              <a:spcBef>
                <a:spcPct val="0"/>
              </a:spcBef>
              <a:spcAft>
                <a:spcPct val="35000"/>
              </a:spcAft>
            </a:pPr>
            <a:r>
              <a:rPr lang="en-US" b="1" dirty="0">
                <a:solidFill>
                  <a:sysClr val="windowText" lastClr="000000">
                    <a:hueOff val="0"/>
                    <a:satOff val="0"/>
                    <a:lumOff val="0"/>
                    <a:alphaOff val="0"/>
                  </a:sysClr>
                </a:solidFill>
                <a:latin typeface="Century Gothic" panose="020B0502020202020204"/>
              </a:rPr>
              <a:t>RECOMMANDATIONS</a:t>
            </a:r>
            <a:endParaRPr lang="en-US" dirty="0">
              <a:solidFill>
                <a:sysClr val="windowText" lastClr="000000">
                  <a:hueOff val="0"/>
                  <a:satOff val="0"/>
                  <a:lumOff val="0"/>
                  <a:alphaOff val="0"/>
                </a:sysClr>
              </a:solidFill>
              <a:latin typeface="Century Gothic" panose="020B0502020202020204"/>
            </a:endParaRPr>
          </a:p>
        </p:txBody>
      </p:sp>
      <p:sp>
        <p:nvSpPr>
          <p:cNvPr id="3" name="ZoneTexte 2">
            <a:extLst>
              <a:ext uri="{FF2B5EF4-FFF2-40B4-BE49-F238E27FC236}">
                <a16:creationId xmlns:a16="http://schemas.microsoft.com/office/drawing/2014/main" id="{6C821726-D00F-42D3-2CE9-BBE18774FD58}"/>
              </a:ext>
            </a:extLst>
          </p:cNvPr>
          <p:cNvSpPr txBox="1"/>
          <p:nvPr/>
        </p:nvSpPr>
        <p:spPr>
          <a:xfrm>
            <a:off x="761217" y="1148166"/>
            <a:ext cx="10211583" cy="2862322"/>
          </a:xfrm>
          <a:prstGeom prst="rect">
            <a:avLst/>
          </a:prstGeom>
          <a:noFill/>
        </p:spPr>
        <p:txBody>
          <a:bodyPr wrap="square">
            <a:spAutoFit/>
          </a:bodyPr>
          <a:lstStyle/>
          <a:p>
            <a:r>
              <a:rPr lang="fr-FR" sz="1800" dirty="0">
                <a:latin typeface="Century" pitchFamily="18" charset="0"/>
              </a:rPr>
              <a:t> En</a:t>
            </a:r>
            <a:r>
              <a:rPr lang="fr-FR" sz="1800" b="1" dirty="0">
                <a:latin typeface="Century" pitchFamily="18" charset="0"/>
              </a:rPr>
              <a:t> vue d’une exploitation judicieuse de la nouvelle cartographie du Mali, il convient de:</a:t>
            </a:r>
          </a:p>
          <a:p>
            <a:endParaRPr lang="fr-FR" b="1" dirty="0">
              <a:latin typeface="Century" pitchFamily="18" charset="0"/>
            </a:endParaRPr>
          </a:p>
          <a:p>
            <a:pPr marL="285750" indent="-285750">
              <a:buFont typeface="Wingdings" panose="05000000000000000000" pitchFamily="2" charset="2"/>
              <a:buChar char="§"/>
            </a:pPr>
            <a:r>
              <a:rPr lang="fr-FR" b="1" dirty="0">
                <a:latin typeface="Century" pitchFamily="18" charset="0"/>
              </a:rPr>
              <a:t>Procéder à une campagne de complètement pour géolocaliser les localités qui le sont pas;</a:t>
            </a:r>
          </a:p>
          <a:p>
            <a:pPr marL="285750" indent="-285750">
              <a:buFont typeface="Wingdings" panose="05000000000000000000" pitchFamily="2" charset="2"/>
              <a:buChar char="§"/>
            </a:pPr>
            <a:endParaRPr lang="fr-FR" b="1" dirty="0">
              <a:latin typeface="Century" pitchFamily="18" charset="0"/>
            </a:endParaRPr>
          </a:p>
          <a:p>
            <a:pPr marL="285750" indent="-285750">
              <a:buFont typeface="Wingdings" panose="05000000000000000000" pitchFamily="2" charset="2"/>
              <a:buChar char="§"/>
            </a:pPr>
            <a:r>
              <a:rPr lang="fr-FR" b="1" dirty="0">
                <a:latin typeface="Century" pitchFamily="18" charset="0"/>
              </a:rPr>
              <a:t>Constituer une base de données de toutes les localités du Mali ;</a:t>
            </a:r>
          </a:p>
          <a:p>
            <a:pPr marL="285750" indent="-285750">
              <a:buFont typeface="Wingdings" panose="05000000000000000000" pitchFamily="2" charset="2"/>
              <a:buChar char="§"/>
            </a:pPr>
            <a:endParaRPr lang="fr-FR" b="1" dirty="0">
              <a:latin typeface="Century" pitchFamily="18" charset="0"/>
            </a:endParaRPr>
          </a:p>
          <a:p>
            <a:pPr marL="285750" indent="-285750">
              <a:buFont typeface="Wingdings" panose="05000000000000000000" pitchFamily="2" charset="2"/>
              <a:buChar char="§"/>
            </a:pPr>
            <a:r>
              <a:rPr lang="fr-FR" b="1" dirty="0">
                <a:latin typeface="Century" pitchFamily="18" charset="0"/>
              </a:rPr>
              <a:t>Organiser un atelier national de validation des bases de données et des produits cartographiques réalisés</a:t>
            </a:r>
          </a:p>
          <a:p>
            <a:pPr marL="285750" indent="-285750">
              <a:buFont typeface="Wingdings" panose="05000000000000000000" pitchFamily="2" charset="2"/>
              <a:buChar char="§"/>
            </a:pPr>
            <a:endParaRPr lang="fr-FR" b="1" dirty="0">
              <a:latin typeface="Century" pitchFamily="18" charset="0"/>
            </a:endParaRPr>
          </a:p>
          <a:p>
            <a:pPr marL="285750" indent="-285750">
              <a:buFont typeface="Wingdings" panose="05000000000000000000" pitchFamily="2" charset="2"/>
              <a:buChar char="§"/>
            </a:pPr>
            <a:r>
              <a:rPr lang="fr-FR" b="1" dirty="0">
                <a:latin typeface="Century" pitchFamily="18" charset="0"/>
              </a:rPr>
              <a:t>Mobiliser des ressources pour la réalisation des différentes activités.</a:t>
            </a:r>
            <a:endParaRPr lang="fr-FR" b="1" dirty="0"/>
          </a:p>
        </p:txBody>
      </p:sp>
    </p:spTree>
    <p:extLst>
      <p:ext uri="{BB962C8B-B14F-4D97-AF65-F5344CB8AC3E}">
        <p14:creationId xmlns:p14="http://schemas.microsoft.com/office/powerpoint/2010/main" val="244238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4ED259F-ED3A-E072-3181-EBC40D3F82F2}"/>
              </a:ext>
            </a:extLst>
          </p:cNvPr>
          <p:cNvSpPr>
            <a:spLocks noGrp="1"/>
          </p:cNvSpPr>
          <p:nvPr>
            <p:ph idx="1"/>
          </p:nvPr>
        </p:nvSpPr>
        <p:spPr/>
        <p:txBody>
          <a:bodyPr>
            <a:normAutofit/>
          </a:bodyPr>
          <a:lstStyle/>
          <a:p>
            <a:pPr algn="ctr"/>
            <a:r>
              <a:rPr lang="fr-FR" sz="4000" dirty="0">
                <a:solidFill>
                  <a:srgbClr val="0070C0"/>
                </a:solidFill>
                <a:effectLst>
                  <a:outerShdw blurRad="38100" dist="38100" dir="2700000" algn="tl">
                    <a:srgbClr val="000000">
                      <a:alpha val="43137"/>
                    </a:srgbClr>
                  </a:outerShdw>
                </a:effectLst>
                <a:latin typeface="Algerian" panose="04020705040A02060702" pitchFamily="82" charset="0"/>
              </a:rPr>
              <a:t>Je vous remercie de votre aimable attention</a:t>
            </a:r>
          </a:p>
        </p:txBody>
      </p:sp>
    </p:spTree>
    <p:extLst>
      <p:ext uri="{BB962C8B-B14F-4D97-AF65-F5344CB8AC3E}">
        <p14:creationId xmlns:p14="http://schemas.microsoft.com/office/powerpoint/2010/main" val="2937622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24" y="-25758"/>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418478" y="1256203"/>
            <a:ext cx="5808269" cy="4773614"/>
          </a:xfrm>
          <a:prstGeom prst="rect">
            <a:avLst/>
          </a:prstGeom>
        </p:spPr>
        <p:txBody>
          <a:bodyPr wrap="square">
            <a:spAutoFit/>
          </a:bodyPr>
          <a:lstStyle/>
          <a:p>
            <a:pPr>
              <a:spcAft>
                <a:spcPts val="0"/>
              </a:spcAft>
              <a:defRPr/>
            </a:pP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Le Mali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est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un pays de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l’Afrique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occidentale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a:t>
            </a:r>
          </a:p>
          <a:p>
            <a:pPr>
              <a:spcAft>
                <a:spcPts val="0"/>
              </a:spcAft>
              <a:defRPr/>
            </a:pP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Il a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eu</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son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indépendence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le 22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septembre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1960 et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est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limité</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par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sept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(7) pays: au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Sud</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par la Cote d’Ivoire, et le Burkina Faso, à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l’Est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par le Niger, au Nord par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l’Algérie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et la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Mauritanie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et à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l’Ouest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par le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Sénégal</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et la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Guinée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a:t>
            </a:r>
            <a:endParaRPr lang="en-GB" sz="2400" b="1" i="1" kern="50" dirty="0">
              <a:solidFill>
                <a:schemeClr val="accent2"/>
              </a:solidFill>
              <a:latin typeface="Times New Roman" panose="02020603050405020304" pitchFamily="18" charset="0"/>
              <a:ea typeface="Arial Unicode MS" panose="020B0604020202020204" pitchFamily="34" charset="-128"/>
              <a:cs typeface="Arial Unicode MS" panose="020B0604020202020204" pitchFamily="34" charset="-128"/>
            </a:endParaRPr>
          </a:p>
          <a:p>
            <a:pPr>
              <a:spcAft>
                <a:spcPts val="0"/>
              </a:spcAft>
              <a:defRPr/>
            </a:pP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Sa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superficie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est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d’environs</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1241238 km2, avec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une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population approximative de 22000000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d’habitants</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a:t>
            </a:r>
          </a:p>
          <a:p>
            <a:pPr>
              <a:spcAft>
                <a:spcPts val="0"/>
              </a:spcAft>
              <a:defRPr/>
            </a:pP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La langue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officielle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est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le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français</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et la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monaie</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a:t>
            </a:r>
            <a:r>
              <a:rPr lang="en-GB" sz="2400" b="1" i="1" kern="50" dirty="0" err="1">
                <a:latin typeface="Times New Roman" panose="02020603050405020304" pitchFamily="18" charset="0"/>
                <a:ea typeface="Arial Unicode MS" panose="020B0604020202020204" pitchFamily="34" charset="-128"/>
                <a:cs typeface="Arial Unicode MS" panose="020B0604020202020204" pitchFamily="34" charset="-128"/>
              </a:rPr>
              <a:t>est</a:t>
            </a:r>
            <a:r>
              <a:rPr lang="en-GB" sz="2400" b="1" i="1" kern="50" dirty="0">
                <a:latin typeface="Times New Roman" panose="02020603050405020304" pitchFamily="18" charset="0"/>
                <a:ea typeface="Arial Unicode MS" panose="020B0604020202020204" pitchFamily="34" charset="-128"/>
                <a:cs typeface="Arial Unicode MS" panose="020B0604020202020204" pitchFamily="34" charset="-128"/>
              </a:rPr>
              <a:t> le franc CFA.</a:t>
            </a:r>
          </a:p>
          <a:p>
            <a:pPr lvl="0" defTabSz="355600">
              <a:lnSpc>
                <a:spcPct val="90000"/>
              </a:lnSpc>
              <a:spcBef>
                <a:spcPct val="0"/>
              </a:spcBef>
              <a:spcAft>
                <a:spcPct val="35000"/>
              </a:spcAft>
            </a:pPr>
            <a:endParaRPr lang="en-US" dirty="0">
              <a:solidFill>
                <a:sysClr val="windowText" lastClr="000000">
                  <a:hueOff val="0"/>
                  <a:satOff val="0"/>
                  <a:lumOff val="0"/>
                  <a:alphaOff val="0"/>
                </a:sysClr>
              </a:solidFill>
              <a:latin typeface="Century Gothic" panose="020B0502020202020204"/>
            </a:endParaRPr>
          </a:p>
        </p:txBody>
      </p:sp>
    </p:spTree>
    <p:extLst>
      <p:ext uri="{BB962C8B-B14F-4D97-AF65-F5344CB8AC3E}">
        <p14:creationId xmlns:p14="http://schemas.microsoft.com/office/powerpoint/2010/main" val="204935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1828800" y="2852737"/>
            <a:ext cx="8534400" cy="954750"/>
          </a:xfrm>
          <a:prstGeom prst="rect">
            <a:avLst/>
          </a:prstGeom>
          <a:noFill/>
          <a:ln w="9525" algn="ctr">
            <a:noFill/>
            <a:miter lim="800000"/>
            <a:headEnd/>
            <a:tailEnd/>
          </a:ln>
          <a:effectLst/>
        </p:spPr>
        <p:txBody>
          <a:bodyPr lIns="92075" tIns="46038" rIns="92075" bIns="46038">
            <a:spAutoFit/>
          </a:bodyPr>
          <a:lstStyle/>
          <a:p>
            <a:pPr algn="ctr" eaLnBrk="1" hangingPunct="1">
              <a:defRPr/>
            </a:pPr>
            <a:r>
              <a:rPr lang="en-US" sz="2800" b="1" dirty="0">
                <a:solidFill>
                  <a:srgbClr val="800000"/>
                </a:solidFill>
                <a:effectLst>
                  <a:outerShdw blurRad="38100" dist="38100" dir="2700000" algn="tl">
                    <a:srgbClr val="000000"/>
                  </a:outerShdw>
                </a:effectLst>
                <a:latin typeface="+mj-lt"/>
              </a:rPr>
              <a:t>HISTORIQUE DU DECOUPAGE ADMINISTRATIF ET TERRITORIAL DU MALI DE 1991 A NOS JOURS</a:t>
            </a:r>
          </a:p>
        </p:txBody>
      </p:sp>
    </p:spTree>
    <p:extLst>
      <p:ext uri="{BB962C8B-B14F-4D97-AF65-F5344CB8AC3E}">
        <p14:creationId xmlns:p14="http://schemas.microsoft.com/office/powerpoint/2010/main" val="3098092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761217" y="728164"/>
            <a:ext cx="10452651" cy="5841599"/>
          </a:xfrm>
          <a:prstGeom prst="rect">
            <a:avLst/>
          </a:prstGeom>
        </p:spPr>
        <p:txBody>
          <a:bodyPr wrap="square">
            <a:spAutoFit/>
          </a:bodyPr>
          <a:lstStyle/>
          <a:p>
            <a:pPr lvl="0" defTabSz="355600">
              <a:lnSpc>
                <a:spcPct val="90000"/>
              </a:lnSpc>
              <a:spcBef>
                <a:spcPct val="0"/>
              </a:spcBef>
              <a:spcAft>
                <a:spcPct val="35000"/>
              </a:spcAft>
            </a:pPr>
            <a:r>
              <a:rPr lang="fr-FR" sz="1600" dirty="0">
                <a:latin typeface="Century" pitchFamily="18" charset="0"/>
              </a:rPr>
              <a:t>Trois grandes périodes ont marqué l’organisation administrative de notre pays. </a:t>
            </a:r>
          </a:p>
          <a:p>
            <a:pPr lvl="0" defTabSz="355600">
              <a:lnSpc>
                <a:spcPct val="90000"/>
              </a:lnSpc>
              <a:spcBef>
                <a:spcPct val="0"/>
              </a:spcBef>
              <a:spcAft>
                <a:spcPct val="35000"/>
              </a:spcAft>
            </a:pPr>
            <a:r>
              <a:rPr lang="fr-FR" sz="1600" dirty="0">
                <a:latin typeface="Century" pitchFamily="18" charset="0"/>
              </a:rPr>
              <a:t>A titre de rappel, avant l’indépendance, le territoire du Soudan était organisé en cercles, subdivisions, communes de plein et moyen exercices, cantons, villages, tribus et fractions. </a:t>
            </a:r>
          </a:p>
          <a:p>
            <a:pPr marL="285750" lvl="0" indent="-285750" defTabSz="355600">
              <a:lnSpc>
                <a:spcPct val="90000"/>
              </a:lnSpc>
              <a:spcBef>
                <a:spcPct val="0"/>
              </a:spcBef>
              <a:spcAft>
                <a:spcPct val="35000"/>
              </a:spcAft>
              <a:buFont typeface="Wingdings" pitchFamily="2" charset="2"/>
              <a:buChar char="Ø"/>
            </a:pPr>
            <a:r>
              <a:rPr lang="fr-FR" sz="1600" dirty="0">
                <a:latin typeface="Century" pitchFamily="18" charset="0"/>
              </a:rPr>
              <a:t>De 1960 à 1977 : La loi n°60-3/AL-RS du 7 juin 1960 portant organisation territoriale de la République Soudanaise promulguée par le Décret n°30/PC du 21 juin 1960 avait structuré le territoire en régions, cercles, arrondissements, communes et villages pour les populations sédentaires, et tribus et fractions pour les populations nomades. </a:t>
            </a:r>
          </a:p>
          <a:p>
            <a:pPr lvl="0" defTabSz="355600">
              <a:lnSpc>
                <a:spcPct val="90000"/>
              </a:lnSpc>
              <a:spcBef>
                <a:spcPct val="0"/>
              </a:spcBef>
              <a:spcAft>
                <a:spcPct val="35000"/>
              </a:spcAft>
            </a:pPr>
            <a:r>
              <a:rPr lang="fr-FR" sz="1600" dirty="0">
                <a:latin typeface="Century" pitchFamily="18" charset="0"/>
              </a:rPr>
              <a:t>Quant à la loi n° 60-5-AL-RS du 7 juin 1960 portant organisation des régions et des assemblées régionales, elle a consacré le statut juridique des régions comme collectivités publiques dotées de la personnalité civile et de l’autonomie financière. Les institutions de la région comprenaient le Gouverneur et l’Assemblée régionale. La Région était organisée en cercles, arrondissements, tribus, communes de plein ou de moyen exercice, villages et fractions. </a:t>
            </a:r>
          </a:p>
          <a:p>
            <a:pPr marL="285750" lvl="0" indent="-285750" defTabSz="355600">
              <a:lnSpc>
                <a:spcPct val="90000"/>
              </a:lnSpc>
              <a:spcBef>
                <a:spcPct val="0"/>
              </a:spcBef>
              <a:spcAft>
                <a:spcPct val="35000"/>
              </a:spcAft>
              <a:buFont typeface="Wingdings" pitchFamily="2" charset="2"/>
              <a:buChar char="Ø"/>
            </a:pPr>
            <a:r>
              <a:rPr lang="fr-FR" sz="1600" dirty="0">
                <a:latin typeface="Century" pitchFamily="18" charset="0"/>
              </a:rPr>
              <a:t>De 1977 à 1991 : La mise en œuvre de la Réforme Administrative s’est traduite par l’affirmation d’un exécutif régional et local incarné par le Chef de circonscription dont l’autorité a été affirmée sur les services déconcentrés. Le but visé par la réforme engagée par l’ordonnance n°77-44/CMLN du 11 juillet 1977 était la promotion d’une Administration du développement reposant sur trois piliers : la coordination, la programmation et la participation. Le territoire a été divisé en régions composées de cercles : le Cercle comporte en milieu rural des arrondissements et des communes en milieu urbain. </a:t>
            </a:r>
          </a:p>
          <a:p>
            <a:pPr marL="285750" lvl="0" indent="-285750" defTabSz="355600">
              <a:lnSpc>
                <a:spcPct val="90000"/>
              </a:lnSpc>
              <a:spcBef>
                <a:spcPct val="0"/>
              </a:spcBef>
              <a:spcAft>
                <a:spcPct val="35000"/>
              </a:spcAft>
              <a:buFont typeface="Wingdings" pitchFamily="2" charset="2"/>
              <a:buChar char="Ø"/>
            </a:pPr>
            <a:r>
              <a:rPr lang="fr-FR" sz="1600" dirty="0">
                <a:latin typeface="Century" pitchFamily="18" charset="0"/>
              </a:rPr>
              <a:t> De 1992 à nos jours : Un vaste programme de réforme de la décentralisation a été enclenché suite à l’adoption de la loi 93-008 du 11 Février 1993 déterminant les conditions de la libre administration des collectivités territoriales. Avec l’avènement des collectivités territoriales il y a eu superposition des deux structures, bien que les règles d’organisation de la déconcentration et de la décentralisation relèvent de techniques administratives différentes. Il est évident aujourd’hui que le processus de décentralisation n’a pas été suivi d’une déconcentration capable de servir de socle pour son enracinement</a:t>
            </a:r>
            <a:endParaRPr lang="en-US" sz="1600" dirty="0">
              <a:solidFill>
                <a:sysClr val="windowText" lastClr="000000">
                  <a:hueOff val="0"/>
                  <a:satOff val="0"/>
                  <a:lumOff val="0"/>
                  <a:alphaOff val="0"/>
                </a:sysClr>
              </a:solidFill>
              <a:latin typeface="Century" pitchFamily="18" charset="0"/>
            </a:endParaRPr>
          </a:p>
        </p:txBody>
      </p:sp>
      <p:sp>
        <p:nvSpPr>
          <p:cNvPr id="2" name="ZoneTexte 1"/>
          <p:cNvSpPr txBox="1"/>
          <p:nvPr/>
        </p:nvSpPr>
        <p:spPr>
          <a:xfrm>
            <a:off x="2975009" y="204942"/>
            <a:ext cx="4823756" cy="523220"/>
          </a:xfrm>
          <a:prstGeom prst="rect">
            <a:avLst/>
          </a:prstGeom>
          <a:noFill/>
        </p:spPr>
        <p:txBody>
          <a:bodyPr wrap="none" rtlCol="0">
            <a:spAutoFit/>
          </a:bodyPr>
          <a:lstStyle/>
          <a:p>
            <a:r>
              <a:rPr lang="fr-FR" sz="2800" b="1" dirty="0">
                <a:latin typeface="Century" pitchFamily="18" charset="0"/>
              </a:rPr>
              <a:t>HISTORIQUE GENERALE</a:t>
            </a: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436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889" y="0"/>
            <a:ext cx="9004222" cy="6858000"/>
          </a:xfrm>
          <a:prstGeom prst="rect">
            <a:avLst/>
          </a:prstGeom>
        </p:spPr>
      </p:pic>
      <p:sp>
        <p:nvSpPr>
          <p:cNvPr id="5" name="Rectangle 4"/>
          <p:cNvSpPr/>
          <p:nvPr/>
        </p:nvSpPr>
        <p:spPr>
          <a:xfrm>
            <a:off x="2433488" y="654410"/>
            <a:ext cx="2295821" cy="489365"/>
          </a:xfrm>
          <a:prstGeom prst="rect">
            <a:avLst/>
          </a:prstGeom>
        </p:spPr>
        <p:txBody>
          <a:bodyPr wrap="none">
            <a:spAutoFit/>
          </a:bodyPr>
          <a:lstStyle/>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SEPT (07) REGIONS  PLUS </a:t>
            </a:r>
          </a:p>
          <a:p>
            <a:pPr lvl="0" algn="ctr" defTabSz="355600">
              <a:lnSpc>
                <a:spcPct val="90000"/>
              </a:lnSpc>
              <a:spcBef>
                <a:spcPct val="0"/>
              </a:spcBef>
              <a:spcAft>
                <a:spcPct val="35000"/>
              </a:spcAft>
            </a:pPr>
            <a:r>
              <a:rPr lang="en-US" sz="1200" b="1" dirty="0">
                <a:solidFill>
                  <a:sysClr val="windowText" lastClr="000000">
                    <a:hueOff val="0"/>
                    <a:satOff val="0"/>
                    <a:lumOff val="0"/>
                    <a:alphaOff val="0"/>
                  </a:sysClr>
                </a:solidFill>
                <a:latin typeface="Century" pitchFamily="18" charset="0"/>
              </a:rPr>
              <a:t>LE DISTRICT DE BAMAKO</a:t>
            </a:r>
          </a:p>
        </p:txBody>
      </p:sp>
    </p:spTree>
    <p:extLst>
      <p:ext uri="{BB962C8B-B14F-4D97-AF65-F5344CB8AC3E}">
        <p14:creationId xmlns:p14="http://schemas.microsoft.com/office/powerpoint/2010/main" val="148317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38061" y="6328677"/>
            <a:ext cx="4333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4700" y="494768"/>
            <a:ext cx="10921284" cy="5262979"/>
          </a:xfrm>
          <a:prstGeom prst="rect">
            <a:avLst/>
          </a:prstGeom>
        </p:spPr>
        <p:txBody>
          <a:bodyPr wrap="square">
            <a:spAutoFit/>
          </a:bodyPr>
          <a:lstStyle/>
          <a:p>
            <a:pPr>
              <a:defRPr/>
            </a:pPr>
            <a:r>
              <a:rPr lang="fr-FR" sz="2800" i="1" dirty="0">
                <a:latin typeface="+mj-lt"/>
              </a:rPr>
              <a:t>Le 08 août 1991 la région de Kidal a été créée (division de la région de Gao)</a:t>
            </a:r>
          </a:p>
          <a:p>
            <a:pPr>
              <a:defRPr/>
            </a:pPr>
            <a:r>
              <a:rPr lang="fr-FR" sz="2800" i="1" dirty="0">
                <a:latin typeface="+mj-lt"/>
              </a:rPr>
              <a:t>En  février 1993,une loi a été adoptée définissant les collectivités territoriales du Mali qui sont: les régions, le district de Bamako, les cercles, les communes urbaines et les communes rurales.</a:t>
            </a:r>
          </a:p>
          <a:p>
            <a:pPr>
              <a:defRPr/>
            </a:pPr>
            <a:r>
              <a:rPr lang="fr-FR" sz="2800" i="1" dirty="0">
                <a:latin typeface="+mj-lt"/>
              </a:rPr>
              <a:t>En octobre 1996, l’ensemble du territoire a été découpé en 703 communes dont 684 communes rurales et 19 communes urbaines.</a:t>
            </a:r>
          </a:p>
          <a:p>
            <a:pPr>
              <a:defRPr/>
            </a:pPr>
            <a:r>
              <a:rPr lang="fr-FR" sz="2800" i="1" dirty="0">
                <a:latin typeface="+mj-lt"/>
              </a:rPr>
              <a:t>En décembre 2011, le gouvernement adopte un projet de loi portant redécoupage du territoire nationale en dix neuf (19) régions sur une période de 5 ans.</a:t>
            </a:r>
          </a:p>
          <a:p>
            <a:pPr>
              <a:defRPr/>
            </a:pPr>
            <a:r>
              <a:rPr lang="fr-FR" sz="2800" i="1" dirty="0">
                <a:latin typeface="+mj-lt"/>
              </a:rPr>
              <a:t>Dans la mise en application de cette loi, le 14 décembre 2011, un projet de loi a été adopté, portant création des cercles et arrondissements des régions de Tombouctou, Taoudéni, Gao et Ménaka.</a:t>
            </a:r>
          </a:p>
          <a:p>
            <a:pPr>
              <a:defRPr/>
            </a:pPr>
            <a:r>
              <a:rPr lang="fr-FR" sz="2800" i="1" dirty="0">
                <a:latin typeface="+mj-lt"/>
              </a:rPr>
              <a:t>Aujourd’hui dans le même processus, le Mali est divisé en dix-neuf (19) régions administratives plus le district de Bamako qui passe de six (6) communes à sept (7) arrondissements.</a:t>
            </a:r>
          </a:p>
          <a:p>
            <a:pPr>
              <a:defRPr/>
            </a:pPr>
            <a:endParaRPr lang="fr-FR" sz="2800" i="1" dirty="0">
              <a:latin typeface="+mj-lt"/>
            </a:endParaRPr>
          </a:p>
        </p:txBody>
      </p:sp>
    </p:spTree>
    <p:extLst>
      <p:ext uri="{BB962C8B-B14F-4D97-AF65-F5344CB8AC3E}">
        <p14:creationId xmlns:p14="http://schemas.microsoft.com/office/powerpoint/2010/main" val="25744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267796"/>
            <a:ext cx="12192000" cy="5902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334"/>
            <a:ext cx="9004222" cy="685800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3577" y="1404265"/>
            <a:ext cx="3558424" cy="3559628"/>
          </a:xfrm>
          <a:prstGeom prst="rect">
            <a:avLst/>
          </a:prstGeom>
        </p:spPr>
      </p:pic>
      <p:cxnSp>
        <p:nvCxnSpPr>
          <p:cNvPr id="6" name="Connecteur en angle 5"/>
          <p:cNvCxnSpPr/>
          <p:nvPr/>
        </p:nvCxnSpPr>
        <p:spPr>
          <a:xfrm>
            <a:off x="8006718" y="3479334"/>
            <a:ext cx="705001" cy="6350"/>
          </a:xfrm>
          <a:prstGeom prst="bent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0456867" y="3880221"/>
            <a:ext cx="447558"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GAO</a:t>
            </a:r>
          </a:p>
        </p:txBody>
      </p:sp>
      <p:sp>
        <p:nvSpPr>
          <p:cNvPr id="18" name="Rectangle 17"/>
          <p:cNvSpPr/>
          <p:nvPr/>
        </p:nvSpPr>
        <p:spPr>
          <a:xfrm>
            <a:off x="10135655" y="2742663"/>
            <a:ext cx="570990" cy="216982"/>
          </a:xfrm>
          <a:prstGeom prst="rect">
            <a:avLst/>
          </a:prstGeom>
        </p:spPr>
        <p:txBody>
          <a:bodyPr wrap="none">
            <a:spAutoFit/>
          </a:bodyPr>
          <a:lstStyle/>
          <a:p>
            <a:pPr lvl="0" algn="ctr" defTabSz="355600">
              <a:lnSpc>
                <a:spcPct val="90000"/>
              </a:lnSpc>
              <a:spcBef>
                <a:spcPct val="0"/>
              </a:spcBef>
              <a:spcAft>
                <a:spcPct val="35000"/>
              </a:spcAft>
            </a:pPr>
            <a:r>
              <a:rPr lang="en-US" sz="900" b="1" dirty="0">
                <a:solidFill>
                  <a:sysClr val="windowText" lastClr="000000">
                    <a:hueOff val="0"/>
                    <a:satOff val="0"/>
                    <a:lumOff val="0"/>
                    <a:alphaOff val="0"/>
                  </a:sysClr>
                </a:solidFill>
                <a:latin typeface="Century" pitchFamily="18" charset="0"/>
              </a:rPr>
              <a:t>KIDAL</a:t>
            </a:r>
          </a:p>
        </p:txBody>
      </p:sp>
      <p:sp>
        <p:nvSpPr>
          <p:cNvPr id="8" name="Rectangle 7"/>
          <p:cNvSpPr/>
          <p:nvPr/>
        </p:nvSpPr>
        <p:spPr>
          <a:xfrm>
            <a:off x="6627414" y="3294751"/>
            <a:ext cx="654346" cy="313932"/>
          </a:xfrm>
          <a:prstGeom prst="rect">
            <a:avLst/>
          </a:prstGeom>
        </p:spPr>
        <p:txBody>
          <a:bodyPr wrap="none">
            <a:spAutoFit/>
          </a:bodyPr>
          <a:lstStyle/>
          <a:p>
            <a:pPr lvl="0" algn="ctr" defTabSz="355600">
              <a:lnSpc>
                <a:spcPct val="90000"/>
              </a:lnSpc>
              <a:spcBef>
                <a:spcPct val="0"/>
              </a:spcBef>
              <a:spcAft>
                <a:spcPct val="35000"/>
              </a:spcAft>
            </a:pPr>
            <a:r>
              <a:rPr lang="en-US" sz="1600" b="1" dirty="0">
                <a:solidFill>
                  <a:srgbClr val="FF0000"/>
                </a:solidFill>
                <a:latin typeface="Century" pitchFamily="18" charset="0"/>
              </a:rPr>
              <a:t>GAO</a:t>
            </a:r>
          </a:p>
        </p:txBody>
      </p:sp>
      <p:sp>
        <p:nvSpPr>
          <p:cNvPr id="4" name="Rectangle 3"/>
          <p:cNvSpPr/>
          <p:nvPr/>
        </p:nvSpPr>
        <p:spPr>
          <a:xfrm>
            <a:off x="0" y="2398150"/>
            <a:ext cx="3968651" cy="1200329"/>
          </a:xfrm>
          <a:prstGeom prst="rect">
            <a:avLst/>
          </a:prstGeom>
        </p:spPr>
        <p:txBody>
          <a:bodyPr wrap="none">
            <a:spAutoFit/>
          </a:bodyPr>
          <a:lstStyle/>
          <a:p>
            <a:r>
              <a:rPr lang="fr-FR" i="1" dirty="0"/>
              <a:t>CREATION DE LA REGION DE KIDAL </a:t>
            </a:r>
          </a:p>
          <a:p>
            <a:r>
              <a:rPr lang="fr-FR" i="1" dirty="0"/>
              <a:t>QUI EST ISSUE DE LA REGION DE GAO </a:t>
            </a:r>
          </a:p>
          <a:p>
            <a:r>
              <a:rPr lang="fr-FR" i="1" dirty="0"/>
              <a:t>EN 1991, LE MALI PASSE A HUIT (8) </a:t>
            </a:r>
          </a:p>
          <a:p>
            <a:r>
              <a:rPr lang="fr-FR" i="1" dirty="0"/>
              <a:t>REGIONS PLUS LE DISTRICT DE BAMAKO</a:t>
            </a:r>
            <a:endParaRPr lang="fr-FR" dirty="0"/>
          </a:p>
        </p:txBody>
      </p:sp>
    </p:spTree>
    <p:extLst>
      <p:ext uri="{BB962C8B-B14F-4D97-AF65-F5344CB8AC3E}">
        <p14:creationId xmlns:p14="http://schemas.microsoft.com/office/powerpoint/2010/main" val="1477661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A9B82AF11BF543B627E48F61248C3D" ma:contentTypeVersion="8" ma:contentTypeDescription="Create a new document." ma:contentTypeScope="" ma:versionID="d11b73b58914afce42087f8545dce865">
  <xsd:schema xmlns:xsd="http://www.w3.org/2001/XMLSchema" xmlns:xs="http://www.w3.org/2001/XMLSchema" xmlns:p="http://schemas.microsoft.com/office/2006/metadata/properties" xmlns:ns3="95e5e678-43ad-40d1-ac60-f89d2cdf5b98" targetNamespace="http://schemas.microsoft.com/office/2006/metadata/properties" ma:root="true" ma:fieldsID="cd792c882f487506d3ef56c3f4871c3a" ns3:_="">
    <xsd:import namespace="95e5e678-43ad-40d1-ac60-f89d2cdf5b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5e678-43ad-40d1-ac60-f89d2cdf5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E2CC4E-C0F3-489A-92E8-200182C8518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5e5e678-43ad-40d1-ac60-f89d2cdf5b98"/>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69E8C6F1-209E-4315-9442-F5ADF7D6B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e5e678-43ad-40d1-ac60-f89d2cdf5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90788BE-D34B-4DF5-86A6-F85B3625F6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6676</TotalTime>
  <Words>3222</Words>
  <Application>Microsoft Office PowerPoint</Application>
  <PresentationFormat>Grand écran</PresentationFormat>
  <Paragraphs>668</Paragraphs>
  <Slides>32</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32</vt:i4>
      </vt:variant>
    </vt:vector>
  </HeadingPairs>
  <TitlesOfParts>
    <vt:vector size="45" baseType="lpstr">
      <vt:lpstr>Algerian</vt:lpstr>
      <vt:lpstr>Arial</vt:lpstr>
      <vt:lpstr>Arial Black</vt:lpstr>
      <vt:lpstr>Calibri</vt:lpstr>
      <vt:lpstr>Century</vt:lpstr>
      <vt:lpstr>Century Gothic</vt:lpstr>
      <vt:lpstr>Times New Roman</vt:lpstr>
      <vt:lpstr>Tw Cen MT</vt:lpstr>
      <vt:lpstr>Tw Cen MT Condensed</vt:lpstr>
      <vt:lpstr>Wingdings</vt:lpstr>
      <vt:lpstr>Wingdings 2</vt:lpstr>
      <vt:lpstr>Wingdings 3</vt:lpstr>
      <vt:lpstr>Integral</vt:lpstr>
      <vt:lpstr>Présentation PowerPoint</vt:lpstr>
      <vt:lpstr>DECOUPAGE DES CIRCONSCRIPTIONS ADMINISTRATIVES  ET DES COLLECTIVITES TERRITORIALES DU MALI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METHODOLOGIE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Function and Programme 2019</dc:title>
  <dc:creator>Khanh Ha Tran</dc:creator>
  <cp:lastModifiedBy>USER</cp:lastModifiedBy>
  <cp:revision>316</cp:revision>
  <dcterms:created xsi:type="dcterms:W3CDTF">2019-04-08T12:49:04Z</dcterms:created>
  <dcterms:modified xsi:type="dcterms:W3CDTF">2023-08-16T11:08:20Z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0x010100F6A9B82AF11BF543B627E48F61248C3D</vt:lpwstr>
  </property>
</Properties>
</file>