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4" r:id="rId1"/>
  </p:sldMasterIdLst>
  <p:notesMasterIdLst>
    <p:notesMasterId r:id="rId17"/>
  </p:notesMasterIdLst>
  <p:handoutMasterIdLst>
    <p:handoutMasterId r:id="rId18"/>
  </p:handoutMasterIdLst>
  <p:sldIdLst>
    <p:sldId id="468" r:id="rId2"/>
    <p:sldId id="610" r:id="rId3"/>
    <p:sldId id="609" r:id="rId4"/>
    <p:sldId id="471" r:id="rId5"/>
    <p:sldId id="613" r:id="rId6"/>
    <p:sldId id="611" r:id="rId7"/>
    <p:sldId id="604" r:id="rId8"/>
    <p:sldId id="621" r:id="rId9"/>
    <p:sldId id="627" r:id="rId10"/>
    <p:sldId id="603" r:id="rId11"/>
    <p:sldId id="620" r:id="rId12"/>
    <p:sldId id="619" r:id="rId13"/>
    <p:sldId id="618" r:id="rId14"/>
    <p:sldId id="615" r:id="rId15"/>
    <p:sldId id="412" r:id="rId16"/>
  </p:sldIdLst>
  <p:sldSz cx="9906000" cy="6858000" type="A4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5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93D2"/>
    <a:srgbClr val="FFFAEB"/>
    <a:srgbClr val="FF5B5B"/>
    <a:srgbClr val="5497D4"/>
    <a:srgbClr val="F2A36E"/>
    <a:srgbClr val="F7C5A3"/>
    <a:srgbClr val="F4A874"/>
    <a:srgbClr val="F29B60"/>
    <a:srgbClr val="F4AD7C"/>
    <a:srgbClr val="F5B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46F890A9-2807-4EBB-B81D-B2AA78EC7F39}" styleName="濃色スタイル 2 - アクセント 5/アクセント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60" autoAdjust="0"/>
    <p:restoredTop sz="91478" autoAdjust="0"/>
  </p:normalViewPr>
  <p:slideViewPr>
    <p:cSldViewPr snapToGrid="0" showGuides="1">
      <p:cViewPr varScale="1">
        <p:scale>
          <a:sx n="62" d="100"/>
          <a:sy n="62" d="100"/>
        </p:scale>
        <p:origin x="1040" y="4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322"/>
    </p:cViewPr>
  </p:sorterViewPr>
  <p:notesViewPr>
    <p:cSldViewPr snapToGrid="0" showGuides="1">
      <p:cViewPr varScale="1">
        <p:scale>
          <a:sx n="84" d="100"/>
          <a:sy n="84" d="100"/>
        </p:scale>
        <p:origin x="-3702" y="-96"/>
      </p:cViewPr>
      <p:guideLst>
        <p:guide orient="horz" pos="3133"/>
        <p:guide pos="215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72393" cy="499285"/>
          </a:xfrm>
          <a:prstGeom prst="rect">
            <a:avLst/>
          </a:prstGeom>
        </p:spPr>
        <p:txBody>
          <a:bodyPr vert="horz" lIns="92512" tIns="46256" rIns="92512" bIns="46256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953704" y="3"/>
            <a:ext cx="2902681" cy="263359"/>
          </a:xfrm>
          <a:prstGeom prst="rect">
            <a:avLst/>
          </a:prstGeom>
        </p:spPr>
        <p:txBody>
          <a:bodyPr vert="horz" lIns="92512" tIns="46256" rIns="92512" bIns="46256" rtlCol="0"/>
          <a:lstStyle>
            <a:lvl1pPr algn="r">
              <a:defRPr sz="1200"/>
            </a:lvl1pPr>
          </a:lstStyle>
          <a:p>
            <a:fld id="{FCB814FC-C231-494E-BBFA-7DFDA40ACE7D}" type="datetimeFigureOut">
              <a:rPr kumimoji="1" lang="ja-JP" altLang="en-US" smtClean="0">
                <a:solidFill>
                  <a:schemeClr val="bg1">
                    <a:lumMod val="50000"/>
                  </a:schemeClr>
                </a:solidFill>
              </a:rPr>
              <a:t>2023/8/16</a:t>
            </a:fld>
            <a:endParaRPr kumimoji="1"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" y="9672197"/>
            <a:ext cx="6178415" cy="272172"/>
          </a:xfrm>
          <a:prstGeom prst="rect">
            <a:avLst/>
          </a:prstGeom>
          <a:gradFill>
            <a:gsLst>
              <a:gs pos="12000">
                <a:schemeClr val="bg1"/>
              </a:gs>
              <a:gs pos="60000">
                <a:srgbClr val="0051A4"/>
              </a:gs>
              <a:gs pos="83000">
                <a:srgbClr val="0051A4"/>
              </a:gs>
              <a:gs pos="100000">
                <a:srgbClr val="0051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12" tIns="46256" rIns="92512" bIns="46256"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522" y="9618299"/>
            <a:ext cx="928325" cy="327389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/>
        </p:nvSpPr>
        <p:spPr>
          <a:xfrm>
            <a:off x="2726788" y="9421204"/>
            <a:ext cx="1319303" cy="162104"/>
          </a:xfrm>
          <a:prstGeom prst="rect">
            <a:avLst/>
          </a:prstGeom>
        </p:spPr>
        <p:txBody>
          <a:bodyPr vert="horz" lIns="92512" tIns="46256" rIns="92512" bIns="46256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-</a:t>
            </a:r>
            <a:r>
              <a:rPr lang="ja-JP" altLang="en-US" dirty="0" smtClean="0"/>
              <a:t> </a:t>
            </a:r>
            <a:fld id="{62E8E464-7BA4-49D8-B51E-9C6CCC640B77}" type="slidenum">
              <a:rPr lang="ja-JP" altLang="en-US" smtClean="0"/>
              <a:pPr/>
              <a:t>‹#›</a:t>
            </a:fld>
            <a:r>
              <a:rPr lang="ja-JP" altLang="en-US" dirty="0" smtClean="0"/>
              <a:t> </a:t>
            </a:r>
            <a:r>
              <a:rPr lang="en-US" altLang="ja-JP" dirty="0" smtClean="0"/>
              <a:t>-</a:t>
            </a:r>
            <a:endParaRPr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3266" y="9681023"/>
            <a:ext cx="2314674" cy="248201"/>
          </a:xfrm>
          <a:prstGeom prst="rect">
            <a:avLst/>
          </a:prstGeom>
          <a:noFill/>
        </p:spPr>
        <p:txBody>
          <a:bodyPr wrap="square" lIns="92512" tIns="46256" rIns="92512" bIns="46256" rtlCol="0">
            <a:spAutoFit/>
          </a:bodyPr>
          <a:lstStyle/>
          <a:p>
            <a:r>
              <a:rPr lang="en-US" altLang="ja-JP" sz="1000" dirty="0">
                <a:solidFill>
                  <a:schemeClr val="bg1"/>
                </a:solidFill>
              </a:rPr>
              <a:t>© PASCO CORPORATION 2014</a:t>
            </a:r>
          </a:p>
        </p:txBody>
      </p:sp>
      <p:sp>
        <p:nvSpPr>
          <p:cNvPr id="1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497941" y="9681023"/>
            <a:ext cx="1921467" cy="262983"/>
          </a:xfrm>
          <a:prstGeom prst="rect">
            <a:avLst/>
          </a:prstGeom>
        </p:spPr>
        <p:txBody>
          <a:bodyPr vert="horz" lIns="92512" tIns="46256" rIns="92512" bIns="46256" rtlCol="0" anchor="b"/>
          <a:lstStyle>
            <a:lvl1pPr algn="l">
              <a:defRPr sz="1200"/>
            </a:lvl1pPr>
          </a:lstStyle>
          <a:p>
            <a:pPr algn="ctr"/>
            <a:endParaRPr lang="ja-JP" alt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" y="9619873"/>
            <a:ext cx="6414329" cy="29032"/>
          </a:xfrm>
          <a:prstGeom prst="rect">
            <a:avLst/>
          </a:prstGeom>
          <a:gradFill>
            <a:gsLst>
              <a:gs pos="12000">
                <a:schemeClr val="bg1"/>
              </a:gs>
              <a:gs pos="60000">
                <a:srgbClr val="FF0000"/>
              </a:gs>
              <a:gs pos="83000">
                <a:srgbClr val="FF0000"/>
              </a:gs>
              <a:gs pos="100000">
                <a:srgbClr val="FF00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12" tIns="46256" rIns="92512" bIns="46256"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05" b="30049"/>
          <a:stretch/>
        </p:blipFill>
        <p:spPr>
          <a:xfrm>
            <a:off x="2099040" y="5450880"/>
            <a:ext cx="4797588" cy="42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02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72393" cy="499285"/>
          </a:xfrm>
          <a:prstGeom prst="rect">
            <a:avLst/>
          </a:prstGeom>
        </p:spPr>
        <p:txBody>
          <a:bodyPr vert="horz" lIns="92512" tIns="46256" rIns="92512" bIns="46256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3992" y="0"/>
            <a:ext cx="2972392" cy="499285"/>
          </a:xfrm>
          <a:prstGeom prst="rect">
            <a:avLst/>
          </a:prstGeom>
        </p:spPr>
        <p:txBody>
          <a:bodyPr vert="horz" lIns="92512" tIns="46256" rIns="92512" bIns="46256" rtlCol="0"/>
          <a:lstStyle>
            <a:lvl1pPr algn="r">
              <a:defRPr sz="1200"/>
            </a:lvl1pPr>
          </a:lstStyle>
          <a:p>
            <a:fld id="{4BD2B124-C493-473A-82AF-34E42B2B7CB3}" type="datetimeFigureOut">
              <a:rPr kumimoji="1" lang="ja-JP" altLang="en-US" smtClean="0"/>
              <a:t>2023/8/16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1244600"/>
            <a:ext cx="4845050" cy="3354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12" tIns="46256" rIns="92512" bIns="46256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319" y="4786415"/>
            <a:ext cx="5487370" cy="3915864"/>
          </a:xfrm>
          <a:prstGeom prst="rect">
            <a:avLst/>
          </a:prstGeom>
        </p:spPr>
        <p:txBody>
          <a:bodyPr vert="horz" lIns="92512" tIns="46256" rIns="92512" bIns="46256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4" y="9672197"/>
            <a:ext cx="6178415" cy="272172"/>
          </a:xfrm>
          <a:prstGeom prst="rect">
            <a:avLst/>
          </a:prstGeom>
          <a:gradFill>
            <a:gsLst>
              <a:gs pos="12000">
                <a:schemeClr val="bg1"/>
              </a:gs>
              <a:gs pos="60000">
                <a:srgbClr val="0051A4"/>
              </a:gs>
              <a:gs pos="83000">
                <a:srgbClr val="0051A4"/>
              </a:gs>
              <a:gs pos="100000">
                <a:srgbClr val="0051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12" tIns="46256" rIns="92512" bIns="46256"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522" y="9618299"/>
            <a:ext cx="928325" cy="327389"/>
          </a:xfrm>
          <a:prstGeom prst="rect">
            <a:avLst/>
          </a:prstGeom>
        </p:spPr>
      </p:pic>
      <p:sp>
        <p:nvSpPr>
          <p:cNvPr id="15" name="Slide Number Placeholder 5"/>
          <p:cNvSpPr txBox="1">
            <a:spLocks/>
          </p:cNvSpPr>
          <p:nvPr/>
        </p:nvSpPr>
        <p:spPr>
          <a:xfrm>
            <a:off x="2726788" y="9421204"/>
            <a:ext cx="1319303" cy="162104"/>
          </a:xfrm>
          <a:prstGeom prst="rect">
            <a:avLst/>
          </a:prstGeom>
        </p:spPr>
        <p:txBody>
          <a:bodyPr vert="horz" lIns="92512" tIns="46256" rIns="92512" bIns="46256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-</a:t>
            </a:r>
            <a:r>
              <a:rPr lang="ja-JP" altLang="en-US" dirty="0" smtClean="0"/>
              <a:t> </a:t>
            </a:r>
            <a:fld id="{62E8E464-7BA4-49D8-B51E-9C6CCC640B77}" type="slidenum">
              <a:rPr lang="ja-JP" altLang="en-US" smtClean="0"/>
              <a:pPr/>
              <a:t>‹#›</a:t>
            </a:fld>
            <a:r>
              <a:rPr lang="ja-JP" altLang="en-US" dirty="0" smtClean="0"/>
              <a:t> </a:t>
            </a:r>
            <a:r>
              <a:rPr lang="en-US" altLang="ja-JP" dirty="0" smtClean="0"/>
              <a:t>-</a:t>
            </a:r>
            <a:endParaRPr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83266" y="9681023"/>
            <a:ext cx="2314674" cy="248201"/>
          </a:xfrm>
          <a:prstGeom prst="rect">
            <a:avLst/>
          </a:prstGeom>
          <a:noFill/>
        </p:spPr>
        <p:txBody>
          <a:bodyPr wrap="square" lIns="92512" tIns="46256" rIns="92512" bIns="46256" rtlCol="0">
            <a:spAutoFit/>
          </a:bodyPr>
          <a:lstStyle/>
          <a:p>
            <a:r>
              <a:rPr kumimoji="1" lang="en-US" altLang="ja-JP" sz="1000" dirty="0" smtClean="0">
                <a:solidFill>
                  <a:schemeClr val="bg1"/>
                </a:solidFill>
              </a:rPr>
              <a:t>© PASCO CORPORATION 2014</a:t>
            </a:r>
          </a:p>
        </p:txBody>
      </p:sp>
      <p:sp>
        <p:nvSpPr>
          <p:cNvPr id="17" name="フッター プレースホルダー 3"/>
          <p:cNvSpPr>
            <a:spLocks noGrp="1"/>
          </p:cNvSpPr>
          <p:nvPr>
            <p:ph type="ftr" sz="quarter" idx="4"/>
          </p:nvPr>
        </p:nvSpPr>
        <p:spPr>
          <a:xfrm>
            <a:off x="2497941" y="9681023"/>
            <a:ext cx="1921467" cy="262983"/>
          </a:xfrm>
          <a:prstGeom prst="rect">
            <a:avLst/>
          </a:prstGeom>
        </p:spPr>
        <p:txBody>
          <a:bodyPr vert="horz" lIns="92512" tIns="46256" rIns="92512" bIns="46256" rtlCol="0" anchor="b"/>
          <a:lstStyle>
            <a:lvl1pPr algn="l">
              <a:defRPr sz="1200"/>
            </a:lvl1pPr>
          </a:lstStyle>
          <a:p>
            <a:pPr algn="ctr"/>
            <a:endParaRPr kumimoji="1" lang="ja-JP" alt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" y="9619873"/>
            <a:ext cx="6414329" cy="29032"/>
          </a:xfrm>
          <a:prstGeom prst="rect">
            <a:avLst/>
          </a:prstGeom>
          <a:gradFill>
            <a:gsLst>
              <a:gs pos="12000">
                <a:schemeClr val="bg1"/>
              </a:gs>
              <a:gs pos="60000">
                <a:srgbClr val="FF0000"/>
              </a:gs>
              <a:gs pos="83000">
                <a:srgbClr val="FF0000"/>
              </a:gs>
              <a:gs pos="100000">
                <a:srgbClr val="FF00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12" tIns="46256" rIns="92512" bIns="46256"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4252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26891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5858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836426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2141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261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117761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2351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4247835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174799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9906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55821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3042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594207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6685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606450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696178" y="1169931"/>
            <a:ext cx="5216071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850" y="533401"/>
            <a:ext cx="6667606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850" y="3843868"/>
            <a:ext cx="5367104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A04C-D7CF-4861-95F0-3F5ACF508755}" type="datetimeFigureOut">
              <a:rPr lang="en-US" smtClean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E464-7BA4-49D8-B51E-9C6CCC640B77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cxnSp>
        <p:nvCxnSpPr>
          <p:cNvPr id="13" name="直線コネクタ 12"/>
          <p:cNvCxnSpPr/>
          <p:nvPr userDrawn="1"/>
        </p:nvCxnSpPr>
        <p:spPr>
          <a:xfrm>
            <a:off x="742950" y="3428993"/>
            <a:ext cx="842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7789" y="5651996"/>
            <a:ext cx="3310415" cy="414564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05" b="30049"/>
          <a:stretch/>
        </p:blipFill>
        <p:spPr>
          <a:xfrm>
            <a:off x="6386744" y="3421690"/>
            <a:ext cx="3517866" cy="312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15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7850" y="533400"/>
            <a:ext cx="87503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dirty="0" smtClean="0"/>
              <a:t>図を追加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25502" y="3843867"/>
            <a:ext cx="78881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8EA-B09F-4C97-9264-D1353869D1EA}" type="datetimeFigureOut">
              <a:rPr lang="en-US" smtClean="0"/>
              <a:t>8/16/2023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 smtClean="0"/>
              <a:t>-</a:t>
            </a:r>
            <a:r>
              <a:rPr lang="ja-JP" altLang="en-US" dirty="0" smtClean="0"/>
              <a:t> </a:t>
            </a:r>
            <a:fld id="{62E8E464-7BA4-49D8-B51E-9C6CCC640B77}" type="slidenum">
              <a:rPr lang="ja-JP" altLang="en-US" smtClean="0"/>
              <a:pPr/>
              <a:t>‹#›</a:t>
            </a:fld>
            <a:r>
              <a:rPr lang="ja-JP" altLang="en-US" dirty="0" smtClean="0"/>
              <a:t> </a:t>
            </a:r>
            <a:r>
              <a:rPr lang="en-US" altLang="ja-JP" dirty="0" smtClean="0"/>
              <a:t>-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937516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7503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114800"/>
            <a:ext cx="6915515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8EA-B09F-4C97-9264-D1353869D1EA}" type="datetimeFigureOut">
              <a:rPr lang="en-US" smtClean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 smtClean="0"/>
              <a:t>-</a:t>
            </a:r>
            <a:r>
              <a:rPr lang="ja-JP" altLang="en-US" dirty="0" smtClean="0"/>
              <a:t> </a:t>
            </a:r>
            <a:fld id="{62E8E464-7BA4-49D8-B51E-9C6CCC640B77}" type="slidenum">
              <a:rPr lang="ja-JP" altLang="en-US" smtClean="0"/>
              <a:pPr/>
              <a:t>‹#›</a:t>
            </a:fld>
            <a:r>
              <a:rPr lang="ja-JP" altLang="en-US" dirty="0" smtClean="0"/>
              <a:t> </a:t>
            </a:r>
            <a:r>
              <a:rPr lang="en-US" altLang="ja-JP" dirty="0" smtClean="0"/>
              <a:t>-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162673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0" y="533400"/>
            <a:ext cx="743143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55701" y="3429000"/>
            <a:ext cx="6936006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301070"/>
            <a:ext cx="6914224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8EA-B09F-4C97-9264-D1353869D1EA}" type="datetimeFigureOut">
              <a:rPr lang="en-US" smtClean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 smtClean="0"/>
              <a:t>-</a:t>
            </a:r>
            <a:r>
              <a:rPr lang="ja-JP" altLang="en-US" dirty="0" smtClean="0"/>
              <a:t> </a:t>
            </a:r>
            <a:fld id="{62E8E464-7BA4-49D8-B51E-9C6CCC640B77}" type="slidenum">
              <a:rPr lang="ja-JP" altLang="en-US" smtClean="0"/>
              <a:pPr/>
              <a:t>‹#›</a:t>
            </a:fld>
            <a:r>
              <a:rPr lang="ja-JP" altLang="en-US" dirty="0" smtClean="0"/>
              <a:t> </a:t>
            </a:r>
            <a:r>
              <a:rPr lang="en-US" altLang="ja-JP" dirty="0" smtClean="0"/>
              <a:t>-</a:t>
            </a:r>
            <a:endParaRPr lang="ja-JP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62950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3429000"/>
            <a:ext cx="6914224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5132981"/>
            <a:ext cx="6915515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8EA-B09F-4C97-9264-D1353869D1EA}" type="datetimeFigureOut">
              <a:rPr lang="en-US" smtClean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 smtClean="0"/>
              <a:t>-</a:t>
            </a:r>
            <a:r>
              <a:rPr lang="ja-JP" altLang="en-US" dirty="0" smtClean="0"/>
              <a:t> </a:t>
            </a:r>
            <a:fld id="{62E8E464-7BA4-49D8-B51E-9C6CCC640B77}" type="slidenum">
              <a:rPr lang="ja-JP" altLang="en-US" smtClean="0"/>
              <a:pPr/>
              <a:t>‹#›</a:t>
            </a:fld>
            <a:r>
              <a:rPr lang="ja-JP" altLang="en-US" dirty="0" smtClean="0"/>
              <a:t> </a:t>
            </a:r>
            <a:r>
              <a:rPr lang="en-US" altLang="ja-JP" dirty="0" smtClean="0"/>
              <a:t>-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029192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1" y="533400"/>
            <a:ext cx="7431435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886200"/>
            <a:ext cx="6914224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953000"/>
            <a:ext cx="691422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8EA-B09F-4C97-9264-D1353869D1EA}" type="datetimeFigureOut">
              <a:rPr lang="en-US" smtClean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 smtClean="0"/>
              <a:t>-</a:t>
            </a:r>
            <a:r>
              <a:rPr lang="ja-JP" altLang="en-US" dirty="0" smtClean="0"/>
              <a:t> </a:t>
            </a:r>
            <a:fld id="{62E8E464-7BA4-49D8-B51E-9C6CCC640B77}" type="slidenum">
              <a:rPr lang="ja-JP" altLang="en-US" smtClean="0"/>
              <a:pPr/>
              <a:t>‹#›</a:t>
            </a:fld>
            <a:r>
              <a:rPr lang="ja-JP" altLang="en-US" dirty="0" smtClean="0"/>
              <a:t> </a:t>
            </a:r>
            <a:r>
              <a:rPr lang="en-US" altLang="ja-JP" dirty="0" smtClean="0"/>
              <a:t>-</a:t>
            </a:r>
            <a:endParaRPr lang="ja-JP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435789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152796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928534"/>
            <a:ext cx="6914224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766736"/>
            <a:ext cx="691422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8EA-B09F-4C97-9264-D1353869D1EA}" type="datetimeFigureOut">
              <a:rPr lang="en-US" smtClean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 smtClean="0"/>
              <a:t>-</a:t>
            </a:r>
            <a:r>
              <a:rPr lang="ja-JP" altLang="en-US" dirty="0" smtClean="0"/>
              <a:t> </a:t>
            </a:r>
            <a:fld id="{62E8E464-7BA4-49D8-B51E-9C6CCC640B77}" type="slidenum">
              <a:rPr lang="ja-JP" altLang="en-US" smtClean="0"/>
              <a:pPr/>
              <a:t>‹#›</a:t>
            </a:fld>
            <a:r>
              <a:rPr lang="ja-JP" altLang="en-US" dirty="0" smtClean="0"/>
              <a:t> </a:t>
            </a:r>
            <a:r>
              <a:rPr lang="en-US" altLang="ja-JP" dirty="0" smtClean="0"/>
              <a:t>-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200151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1" y="533401"/>
            <a:ext cx="7101106" cy="3767670"/>
          </a:xfrm>
        </p:spPr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24B-F41A-4540-8EEC-C29B4F79802D}" type="datetimeFigureOut">
              <a:rPr lang="en-US" smtClean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E464-7BA4-49D8-B51E-9C6CCC640B77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0553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3606" y="533400"/>
            <a:ext cx="221454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0" y="533400"/>
            <a:ext cx="6337513" cy="5486400"/>
          </a:xfrm>
        </p:spPr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989E-5397-49EE-B0F5-E72D9FFD7EC0}" type="datetimeFigureOut">
              <a:rPr lang="en-US" smtClean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E464-7BA4-49D8-B51E-9C6CCC640B77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454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1" y="533400"/>
            <a:ext cx="7101106" cy="3767670"/>
          </a:xfrm>
        </p:spPr>
        <p:txBody>
          <a:bodyPr anchor="ctr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C42F-EA91-460E-9436-9A6C9B1CB0C6}" type="datetimeFigureOut">
              <a:rPr lang="en-US" smtClean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E464-7BA4-49D8-B51E-9C6CCC640B77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2165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981200"/>
            <a:ext cx="6936007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487334"/>
            <a:ext cx="6936006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4350-0632-4F67-B357-AFC21C62564D}" type="datetimeFigureOut">
              <a:rPr lang="en-US" smtClean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E464-7BA4-49D8-B51E-9C6CCC640B77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643605" y="3429001"/>
            <a:ext cx="504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05" b="30049"/>
          <a:stretch/>
        </p:blipFill>
        <p:spPr>
          <a:xfrm>
            <a:off x="6386744" y="3421690"/>
            <a:ext cx="3517866" cy="312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5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77851" y="533401"/>
            <a:ext cx="4279131" cy="3767667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050892" y="533400"/>
            <a:ext cx="4277258" cy="3759200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8EA-B09F-4C97-9264-D1353869D1EA}" type="datetimeFigureOut">
              <a:rPr lang="en-US" smtClean="0"/>
              <a:t>8/16/2023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 smtClean="0"/>
              <a:t>-</a:t>
            </a:r>
            <a:r>
              <a:rPr lang="ja-JP" altLang="en-US" dirty="0" smtClean="0"/>
              <a:t> </a:t>
            </a:r>
            <a:fld id="{62E8E464-7BA4-49D8-B51E-9C6CCC640B77}" type="slidenum">
              <a:rPr lang="ja-JP" altLang="en-US" smtClean="0"/>
              <a:pPr/>
              <a:t>‹#›</a:t>
            </a:fld>
            <a:r>
              <a:rPr lang="ja-JP" altLang="en-US" dirty="0" smtClean="0"/>
              <a:t> </a:t>
            </a:r>
            <a:r>
              <a:rPr lang="en-US" altLang="ja-JP" dirty="0" smtClean="0"/>
              <a:t>-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491087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501" y="533400"/>
            <a:ext cx="4026605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849" y="1143001"/>
            <a:ext cx="4274256" cy="3158067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9601" y="566738"/>
            <a:ext cx="407772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0893" y="1143000"/>
            <a:ext cx="4286430" cy="3149600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6CED-B3EE-49D9-9922-CBB48E543356}" type="datetimeFigureOut">
              <a:rPr lang="en-US" smtClean="0"/>
              <a:t>8/16/2023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E464-7BA4-49D8-B51E-9C6CCC640B77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7615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37B0-CC05-45CB-9D8E-44851499E325}" type="datetimeFigureOut">
              <a:rPr lang="en-US" smtClean="0"/>
              <a:t>8/16/2023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E464-7BA4-49D8-B51E-9C6CCC640B77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0001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E464-7BA4-49D8-B51E-9C6CCC640B77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2938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223" y="533400"/>
            <a:ext cx="34671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0" y="533400"/>
            <a:ext cx="4808651" cy="5486400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0223" y="2209803"/>
            <a:ext cx="34671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AA2A1-C9A8-42DC-AF5F-29D58FE3A81E}" type="datetimeFigureOut">
              <a:rPr lang="en-US" smtClean="0"/>
              <a:t>8/16/2023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E464-7BA4-49D8-B51E-9C6CCC640B77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0924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450" y="1447800"/>
            <a:ext cx="3860196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5500" y="914400"/>
            <a:ext cx="3554389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dirty="0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0696" y="2743200"/>
            <a:ext cx="3861242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8EA-B09F-4C97-9264-D1353869D1EA}" type="datetimeFigureOut">
              <a:rPr lang="en-US" smtClean="0"/>
              <a:t>8/16/2023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7850" y="6172201"/>
            <a:ext cx="6296034" cy="365125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 smtClean="0"/>
              <a:t>-</a:t>
            </a:r>
            <a:r>
              <a:rPr lang="ja-JP" altLang="en-US" dirty="0" smtClean="0"/>
              <a:t> </a:t>
            </a:r>
            <a:fld id="{62E8E464-7BA4-49D8-B51E-9C6CCC640B77}" type="slidenum">
              <a:rPr lang="ja-JP" altLang="en-US" smtClean="0"/>
              <a:pPr/>
              <a:t>‹#›</a:t>
            </a:fld>
            <a:r>
              <a:rPr lang="ja-JP" altLang="en-US" dirty="0" smtClean="0"/>
              <a:t> </a:t>
            </a:r>
            <a:r>
              <a:rPr lang="en-US" altLang="ja-JP" dirty="0" smtClean="0"/>
              <a:t>-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89829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26565" y="3894668"/>
            <a:ext cx="2676327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533401"/>
            <a:ext cx="7101106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9432" y="6172204"/>
            <a:ext cx="130050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51F38EA-B09F-4C97-9264-D1353869D1EA}" type="datetimeFigureOut">
              <a:rPr lang="en-US" smtClean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7850" y="6172201"/>
            <a:ext cx="629603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2295" y="5578479"/>
            <a:ext cx="928316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altLang="ja-JP" dirty="0" smtClean="0"/>
              <a:t>-</a:t>
            </a:r>
            <a:r>
              <a:rPr lang="ja-JP" altLang="en-US" dirty="0" smtClean="0"/>
              <a:t> </a:t>
            </a:r>
            <a:fld id="{62E8E464-7BA4-49D8-B51E-9C6CCC640B77}" type="slidenum">
              <a:rPr lang="ja-JP" altLang="en-US" smtClean="0"/>
              <a:pPr/>
              <a:t>‹#›</a:t>
            </a:fld>
            <a:r>
              <a:rPr lang="ja-JP" altLang="en-US" dirty="0" smtClean="0"/>
              <a:t> </a:t>
            </a:r>
            <a:r>
              <a:rPr lang="en-US" altLang="ja-JP" dirty="0" smtClean="0"/>
              <a:t>-</a:t>
            </a:r>
            <a:endParaRPr lang="ja-JP" altLang="en-US" dirty="0"/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r="6121" b="17422"/>
          <a:stretch/>
        </p:blipFill>
        <p:spPr>
          <a:xfrm>
            <a:off x="8979839" y="6464929"/>
            <a:ext cx="914401" cy="39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059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kumimoji="1"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3134" y="275702"/>
            <a:ext cx="9890985" cy="1719261"/>
          </a:xfrm>
        </p:spPr>
        <p:txBody>
          <a:bodyPr>
            <a:noAutofit/>
          </a:bodyPr>
          <a:lstStyle/>
          <a:p>
            <a:r>
              <a:rPr lang="en-US" altLang="ja-JP" sz="6600" b="1" cap="small" dirty="0" smtClean="0">
                <a:solidFill>
                  <a:schemeClr val="bg1"/>
                </a:solidFill>
                <a:ea typeface="HGS創英角ｺﾞｼｯｸUB" panose="020B0900000000000000" pitchFamily="50" charset="-128"/>
              </a:rPr>
              <a:t>CORS</a:t>
            </a:r>
            <a:r>
              <a:rPr lang="en-US" altLang="ja-JP" sz="6600" cap="small" dirty="0" smtClean="0">
                <a:solidFill>
                  <a:schemeClr val="bg1"/>
                </a:solidFill>
                <a:ea typeface="HGS創英角ｺﾞｼｯｸUB" panose="020B0900000000000000" pitchFamily="50" charset="-128"/>
              </a:rPr>
              <a:t> Project by JICA </a:t>
            </a:r>
            <a:r>
              <a:rPr lang="en-US" altLang="ja-JP" sz="6600" cap="small" dirty="0">
                <a:solidFill>
                  <a:schemeClr val="bg1"/>
                </a:solidFill>
                <a:ea typeface="HGS創英角ｺﾞｼｯｸUB" panose="020B0900000000000000" pitchFamily="50" charset="-128"/>
              </a:rPr>
              <a:t>Technical </a:t>
            </a:r>
            <a:r>
              <a:rPr lang="en-US" altLang="ja-JP" sz="6600" cap="small" dirty="0" smtClean="0">
                <a:solidFill>
                  <a:schemeClr val="bg1"/>
                </a:solidFill>
                <a:ea typeface="HGS創英角ｺﾞｼｯｸUB" panose="020B0900000000000000" pitchFamily="50" charset="-128"/>
              </a:rPr>
              <a:t>Cooperation</a:t>
            </a:r>
            <a:endParaRPr kumimoji="1" lang="ja-JP" altLang="en-US" sz="6600" dirty="0">
              <a:solidFill>
                <a:schemeClr val="bg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E464-7BA4-49D8-B51E-9C6CCC640B77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13134" y="3649181"/>
            <a:ext cx="41459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16 Aug. 2023</a:t>
            </a:r>
          </a:p>
          <a:p>
            <a:r>
              <a:rPr kumimoji="1" lang="en-US" altLang="ja-JP" sz="3200" dirty="0" smtClean="0"/>
              <a:t>UNGGIM AFRICA</a:t>
            </a:r>
          </a:p>
          <a:p>
            <a:r>
              <a:rPr lang="en-US" altLang="ja-JP" sz="3200" dirty="0" smtClean="0"/>
              <a:t>Cape Town, RSA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162" y="6330320"/>
            <a:ext cx="8938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* Japan International Cooperation Agency</a:t>
            </a:r>
            <a:endParaRPr kumimoji="1" lang="ja-JP" alt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3134" y="2223131"/>
            <a:ext cx="66448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0" dirty="0" err="1" smtClean="0"/>
              <a:t>Tsuda</a:t>
            </a:r>
            <a:endParaRPr kumimoji="1" lang="ja-JP" altLang="en-US" sz="80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068" y="1994341"/>
            <a:ext cx="5379354" cy="3905939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5478492" y="5925238"/>
            <a:ext cx="5250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First JICA mapping project  </a:t>
            </a:r>
            <a:br>
              <a:rPr lang="en-US" altLang="ja-JP" dirty="0">
                <a:solidFill>
                  <a:schemeClr val="bg1"/>
                </a:solidFill>
              </a:rPr>
            </a:br>
            <a:r>
              <a:rPr lang="en-US" altLang="ja-JP" dirty="0">
                <a:solidFill>
                  <a:schemeClr val="bg1"/>
                </a:solidFill>
              </a:rPr>
              <a:t>in </a:t>
            </a:r>
            <a:r>
              <a:rPr lang="en-US" altLang="ja-JP" dirty="0" smtClean="0">
                <a:solidFill>
                  <a:schemeClr val="bg1"/>
                </a:solidFill>
              </a:rPr>
              <a:t>Africa </a:t>
            </a:r>
            <a:r>
              <a:rPr lang="en-US" altLang="ja-JP" dirty="0">
                <a:solidFill>
                  <a:schemeClr val="bg1"/>
                </a:solidFill>
              </a:rPr>
              <a:t>in 1973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2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821"/>
            <a:ext cx="9906000" cy="5577078"/>
          </a:xfrm>
          <a:prstGeom prst="rect">
            <a:avLst/>
          </a:prstGeom>
        </p:spPr>
      </p:pic>
      <p:sp>
        <p:nvSpPr>
          <p:cNvPr id="8" name="角丸四角形 7"/>
          <p:cNvSpPr/>
          <p:nvPr/>
        </p:nvSpPr>
        <p:spPr>
          <a:xfrm>
            <a:off x="3637280" y="1635760"/>
            <a:ext cx="2692400" cy="504913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0" y="35560"/>
            <a:ext cx="9103359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z="10700" b="1" dirty="0" smtClean="0"/>
              <a:t>CORS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422" y="3259201"/>
            <a:ext cx="2402578" cy="359879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367033"/>
            <a:ext cx="2616200" cy="349096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0783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4330" y="-189212"/>
            <a:ext cx="9906000" cy="1524000"/>
          </a:xfrm>
        </p:spPr>
        <p:txBody>
          <a:bodyPr>
            <a:noAutofit/>
          </a:bodyPr>
          <a:lstStyle/>
          <a:p>
            <a:r>
              <a:rPr kumimoji="1" lang="en-US" altLang="ja-JP" sz="4800" b="1" dirty="0" err="1" smtClean="0"/>
              <a:t>Cors</a:t>
            </a:r>
            <a:r>
              <a:rPr kumimoji="1" lang="en-US" altLang="ja-JP" sz="4800" dirty="0" smtClean="0"/>
              <a:t> Project in Cambodia</a:t>
            </a:r>
            <a:endParaRPr kumimoji="1" lang="ja-JP" altLang="en-US" sz="4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E464-7BA4-49D8-B51E-9C6CCC640B77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941470"/>
              </p:ext>
            </p:extLst>
          </p:nvPr>
        </p:nvGraphicFramePr>
        <p:xfrm>
          <a:off x="154793" y="1613535"/>
          <a:ext cx="953784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1861">
                  <a:extLst>
                    <a:ext uri="{9D8B030D-6E8A-4147-A177-3AD203B41FA5}">
                      <a16:colId xmlns:a16="http://schemas.microsoft.com/office/drawing/2014/main" val="2567523185"/>
                    </a:ext>
                  </a:extLst>
                </a:gridCol>
                <a:gridCol w="7675984">
                  <a:extLst>
                    <a:ext uri="{9D8B030D-6E8A-4147-A177-3AD203B41FA5}">
                      <a16:colId xmlns:a16="http://schemas.microsoft.com/office/drawing/2014/main" val="7703361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Outcome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Contents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94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1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Establishment of </a:t>
                      </a:r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</a:rPr>
                        <a:t>5 </a:t>
                      </a:r>
                      <a:r>
                        <a:rPr kumimoji="1" lang="en-US" altLang="ja-JP" sz="2400" dirty="0" smtClean="0"/>
                        <a:t>CORS and a Data Center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391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2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Enhancement of O&amp;M of CORS and Data Center</a:t>
                      </a:r>
                      <a:endParaRPr kumimoji="1" lang="en-US" altLang="ja-JP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212622"/>
                  </a:ext>
                </a:extLst>
              </a:tr>
              <a:tr h="3279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3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Promotion of Utilization of CORS data</a:t>
                      </a:r>
                      <a:endParaRPr kumimoji="1" lang="en-US" altLang="ja-JP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101708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0" y="1090315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Technical Assistance Project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4793" y="3826523"/>
            <a:ext cx="229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Grant Aid </a:t>
            </a:r>
            <a:endParaRPr kumimoji="1" lang="ja-JP" altLang="en-US" sz="2800" dirty="0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457058"/>
              </p:ext>
            </p:extLst>
          </p:nvPr>
        </p:nvGraphicFramePr>
        <p:xfrm>
          <a:off x="154792" y="4488775"/>
          <a:ext cx="9537845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1861">
                  <a:extLst>
                    <a:ext uri="{9D8B030D-6E8A-4147-A177-3AD203B41FA5}">
                      <a16:colId xmlns:a16="http://schemas.microsoft.com/office/drawing/2014/main" val="2567523185"/>
                    </a:ext>
                  </a:extLst>
                </a:gridCol>
                <a:gridCol w="7675984">
                  <a:extLst>
                    <a:ext uri="{9D8B030D-6E8A-4147-A177-3AD203B41FA5}">
                      <a16:colId xmlns:a16="http://schemas.microsoft.com/office/drawing/2014/main" val="7703361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Outcome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Contents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94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1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Establishment of </a:t>
                      </a:r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</a:rPr>
                        <a:t>94 </a:t>
                      </a:r>
                      <a:r>
                        <a:rPr kumimoji="1" lang="en-US" altLang="ja-JP" sz="2400" dirty="0" smtClean="0"/>
                        <a:t>CORS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391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2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Upgrade of Data Center</a:t>
                      </a:r>
                      <a:endParaRPr kumimoji="1" lang="en-US" altLang="ja-JP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212622"/>
                  </a:ext>
                </a:extLst>
              </a:tr>
            </a:tbl>
          </a:graphicData>
        </a:graphic>
      </p:graphicFrame>
      <p:sp>
        <p:nvSpPr>
          <p:cNvPr id="4" name="下矢印 3"/>
          <p:cNvSpPr/>
          <p:nvPr/>
        </p:nvSpPr>
        <p:spPr>
          <a:xfrm>
            <a:off x="3665893" y="3553435"/>
            <a:ext cx="1021080" cy="7963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688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8766092" y="5855476"/>
            <a:ext cx="928316" cy="669925"/>
          </a:xfrm>
        </p:spPr>
        <p:txBody>
          <a:bodyPr/>
          <a:lstStyle/>
          <a:p>
            <a:fld id="{62E8E464-7BA4-49D8-B51E-9C6CCC640B77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67" y="1783412"/>
            <a:ext cx="4139861" cy="336770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806" y="1783412"/>
            <a:ext cx="4073602" cy="3367707"/>
          </a:xfrm>
          <a:prstGeom prst="rect">
            <a:avLst/>
          </a:prstGeom>
        </p:spPr>
      </p:pic>
      <p:sp>
        <p:nvSpPr>
          <p:cNvPr id="9" name="右矢印 8"/>
          <p:cNvSpPr/>
          <p:nvPr/>
        </p:nvSpPr>
        <p:spPr>
          <a:xfrm>
            <a:off x="4617367" y="3101505"/>
            <a:ext cx="762000" cy="73152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5789" y="1135092"/>
            <a:ext cx="401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Phase 1 (5 CORS)</a:t>
            </a:r>
            <a:endParaRPr kumimoji="1" lang="ja-JP" altLang="en-US" sz="3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620806" y="1148336"/>
            <a:ext cx="4144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Phase 2 (94 CORS)</a:t>
            </a:r>
            <a:endParaRPr kumimoji="1" lang="ja-JP" altLang="en-US" sz="3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58037" y="5214663"/>
            <a:ext cx="9147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0" b="1" dirty="0" smtClean="0">
                <a:solidFill>
                  <a:srgbClr val="FF0000"/>
                </a:solidFill>
              </a:rPr>
              <a:t>99</a:t>
            </a:r>
            <a:r>
              <a:rPr kumimoji="1" lang="en-US" altLang="ja-JP" dirty="0" smtClean="0"/>
              <a:t> </a:t>
            </a:r>
            <a:r>
              <a:rPr kumimoji="1" lang="en-US" altLang="ja-JP" sz="6000" dirty="0" smtClean="0"/>
              <a:t>CORS</a:t>
            </a:r>
            <a:r>
              <a:rPr kumimoji="1" lang="en-US" altLang="ja-JP" dirty="0" smtClean="0"/>
              <a:t> </a:t>
            </a:r>
            <a:r>
              <a:rPr kumimoji="1" lang="en-US" altLang="ja-JP" sz="3600" dirty="0" smtClean="0"/>
              <a:t>covering the country</a:t>
            </a:r>
            <a:endParaRPr kumimoji="1" lang="ja-JP" altLang="en-US" sz="3600" dirty="0"/>
          </a:p>
        </p:txBody>
      </p:sp>
      <p:sp>
        <p:nvSpPr>
          <p:cNvPr id="13" name="タイトル 1"/>
          <p:cNvSpPr>
            <a:spLocks noGrp="1"/>
          </p:cNvSpPr>
          <p:nvPr>
            <p:ph type="title"/>
          </p:nvPr>
        </p:nvSpPr>
        <p:spPr>
          <a:xfrm>
            <a:off x="236067" y="-232381"/>
            <a:ext cx="9906000" cy="1524000"/>
          </a:xfrm>
        </p:spPr>
        <p:txBody>
          <a:bodyPr>
            <a:noAutofit/>
          </a:bodyPr>
          <a:lstStyle/>
          <a:p>
            <a:r>
              <a:rPr kumimoji="1" lang="en-US" altLang="ja-JP" sz="4800" b="1" dirty="0" smtClean="0"/>
              <a:t>JAPAN’s Grant aid for CORS</a:t>
            </a:r>
            <a:endParaRPr kumimoji="1"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17077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533" y="764132"/>
            <a:ext cx="2700546" cy="188185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275" y="-473457"/>
            <a:ext cx="10291411" cy="1524000"/>
          </a:xfrm>
        </p:spPr>
        <p:txBody>
          <a:bodyPr/>
          <a:lstStyle/>
          <a:p>
            <a:r>
              <a:rPr kumimoji="1" lang="en-US" altLang="ja-JP" dirty="0" smtClean="0"/>
              <a:t>Case study: Project formulation </a:t>
            </a:r>
            <a:r>
              <a:rPr kumimoji="1" lang="en-US" altLang="ja-JP" dirty="0" smtClean="0">
                <a:solidFill>
                  <a:srgbClr val="FF0000"/>
                </a:solidFill>
              </a:rPr>
              <a:t>in senegal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E464-7BA4-49D8-B51E-9C6CCC640B77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533" y="4749929"/>
            <a:ext cx="2704042" cy="166257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533" y="2645986"/>
            <a:ext cx="2700546" cy="2103943"/>
          </a:xfrm>
          <a:prstGeom prst="rect">
            <a:avLst/>
          </a:prstGeom>
        </p:spPr>
      </p:pic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558421"/>
              </p:ext>
            </p:extLst>
          </p:nvPr>
        </p:nvGraphicFramePr>
        <p:xfrm>
          <a:off x="57275" y="904244"/>
          <a:ext cx="6982117" cy="5773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813">
                  <a:extLst>
                    <a:ext uri="{9D8B030D-6E8A-4147-A177-3AD203B41FA5}">
                      <a16:colId xmlns:a16="http://schemas.microsoft.com/office/drawing/2014/main" val="1948396855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215285673"/>
                    </a:ext>
                  </a:extLst>
                </a:gridCol>
                <a:gridCol w="3628704">
                  <a:extLst>
                    <a:ext uri="{9D8B030D-6E8A-4147-A177-3AD203B41FA5}">
                      <a16:colId xmlns:a16="http://schemas.microsoft.com/office/drawing/2014/main" val="1948201860"/>
                    </a:ext>
                  </a:extLst>
                </a:gridCol>
              </a:tblGrid>
              <a:tr h="4006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Year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Activity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Remarks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916857"/>
                  </a:ext>
                </a:extLst>
              </a:tr>
              <a:tr h="400664"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2019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GGIM Africa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First contact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503026"/>
                  </a:ext>
                </a:extLst>
              </a:tr>
              <a:tr h="400664"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2021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Visited Senegal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Proposal preparation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05965"/>
                  </a:ext>
                </a:extLst>
              </a:tr>
              <a:tr h="400664">
                <a:tc>
                  <a:txBody>
                    <a:bodyPr/>
                    <a:lstStyle/>
                    <a:p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Requested to</a:t>
                      </a:r>
                      <a:r>
                        <a:rPr kumimoji="1" lang="en-US" altLang="ja-JP" baseline="0" dirty="0" smtClean="0"/>
                        <a:t> Japan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Declined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511576"/>
                  </a:ext>
                </a:extLst>
              </a:tr>
              <a:tr h="400664"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2022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Visited</a:t>
                      </a:r>
                      <a:r>
                        <a:rPr kumimoji="1" lang="en-US" altLang="ja-JP" baseline="0" dirty="0" smtClean="0"/>
                        <a:t> Senegal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Proposal preparation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684846"/>
                  </a:ext>
                </a:extLst>
              </a:tr>
              <a:tr h="400664">
                <a:tc>
                  <a:txBody>
                    <a:bodyPr/>
                    <a:lstStyle/>
                    <a:p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Requested</a:t>
                      </a:r>
                      <a:r>
                        <a:rPr kumimoji="1" lang="en-US" altLang="ja-JP" baseline="0" dirty="0" smtClean="0"/>
                        <a:t> to Japan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841527"/>
                  </a:ext>
                </a:extLst>
              </a:tr>
              <a:tr h="400664">
                <a:tc>
                  <a:txBody>
                    <a:bodyPr/>
                    <a:lstStyle/>
                    <a:p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GGIM Africa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Discussion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27528"/>
                  </a:ext>
                </a:extLst>
              </a:tr>
              <a:tr h="400664"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2023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Accepted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622045"/>
                  </a:ext>
                </a:extLst>
              </a:tr>
              <a:tr h="691558"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2023</a:t>
                      </a:r>
                    </a:p>
                    <a:p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Sept.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Mission will be dispatched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</a:rPr>
                        <a:t>Specifications preparation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464952"/>
                  </a:ext>
                </a:extLst>
              </a:tr>
              <a:tr h="1877085"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2024</a:t>
                      </a:r>
                    </a:p>
                    <a:p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Jan.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Project Implementation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</a:rPr>
                        <a:t>5 CORS Constructions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</a:rPr>
                        <a:t>Data </a:t>
                      </a:r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</a:rPr>
                        <a:t>Center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</a:rPr>
                        <a:t>Technical</a:t>
                      </a:r>
                      <a:r>
                        <a:rPr kumimoji="1" lang="en-US" altLang="ja-JP" sz="1800" baseline="0" dirty="0" smtClean="0">
                          <a:solidFill>
                            <a:srgbClr val="FF0000"/>
                          </a:solidFill>
                        </a:rPr>
                        <a:t> transfer for Integration of Geodetic Reference Frame and 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kumimoji="1" lang="en-US" altLang="ja-JP" sz="1800" baseline="0" dirty="0" smtClean="0">
                          <a:solidFill>
                            <a:srgbClr val="FF0000"/>
                          </a:solidFill>
                        </a:rPr>
                        <a:t>    Operation &amp; Maintenance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6968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834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4654" y="-351246"/>
            <a:ext cx="9811406" cy="1524000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Long and winding road</a:t>
            </a:r>
            <a:endParaRPr kumimoji="1" lang="ja-JP" altLang="en-US" sz="4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E464-7BA4-49D8-B51E-9C6CCC640B77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sp>
        <p:nvSpPr>
          <p:cNvPr id="6" name="フリーフォーム 5"/>
          <p:cNvSpPr/>
          <p:nvPr/>
        </p:nvSpPr>
        <p:spPr>
          <a:xfrm>
            <a:off x="925236" y="896468"/>
            <a:ext cx="7789148" cy="912377"/>
          </a:xfrm>
          <a:custGeom>
            <a:avLst/>
            <a:gdLst>
              <a:gd name="connsiteX0" fmla="*/ 0 w 7789148"/>
              <a:gd name="connsiteY0" fmla="*/ 91238 h 912377"/>
              <a:gd name="connsiteX1" fmla="*/ 91238 w 7789148"/>
              <a:gd name="connsiteY1" fmla="*/ 0 h 912377"/>
              <a:gd name="connsiteX2" fmla="*/ 7697910 w 7789148"/>
              <a:gd name="connsiteY2" fmla="*/ 0 h 912377"/>
              <a:gd name="connsiteX3" fmla="*/ 7789148 w 7789148"/>
              <a:gd name="connsiteY3" fmla="*/ 91238 h 912377"/>
              <a:gd name="connsiteX4" fmla="*/ 7789148 w 7789148"/>
              <a:gd name="connsiteY4" fmla="*/ 821139 h 912377"/>
              <a:gd name="connsiteX5" fmla="*/ 7697910 w 7789148"/>
              <a:gd name="connsiteY5" fmla="*/ 912377 h 912377"/>
              <a:gd name="connsiteX6" fmla="*/ 91238 w 7789148"/>
              <a:gd name="connsiteY6" fmla="*/ 912377 h 912377"/>
              <a:gd name="connsiteX7" fmla="*/ 0 w 7789148"/>
              <a:gd name="connsiteY7" fmla="*/ 821139 h 912377"/>
              <a:gd name="connsiteX8" fmla="*/ 0 w 7789148"/>
              <a:gd name="connsiteY8" fmla="*/ 91238 h 91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9148" h="912377">
                <a:moveTo>
                  <a:pt x="0" y="91238"/>
                </a:moveTo>
                <a:cubicBezTo>
                  <a:pt x="0" y="40849"/>
                  <a:pt x="40849" y="0"/>
                  <a:pt x="91238" y="0"/>
                </a:cubicBezTo>
                <a:lnTo>
                  <a:pt x="7697910" y="0"/>
                </a:lnTo>
                <a:cubicBezTo>
                  <a:pt x="7748299" y="0"/>
                  <a:pt x="7789148" y="40849"/>
                  <a:pt x="7789148" y="91238"/>
                </a:cubicBezTo>
                <a:lnTo>
                  <a:pt x="7789148" y="821139"/>
                </a:lnTo>
                <a:cubicBezTo>
                  <a:pt x="7789148" y="871528"/>
                  <a:pt x="7748299" y="912377"/>
                  <a:pt x="7697910" y="912377"/>
                </a:cubicBezTo>
                <a:lnTo>
                  <a:pt x="91238" y="912377"/>
                </a:lnTo>
                <a:cubicBezTo>
                  <a:pt x="40849" y="912377"/>
                  <a:pt x="0" y="871528"/>
                  <a:pt x="0" y="821139"/>
                </a:cubicBezTo>
                <a:lnTo>
                  <a:pt x="0" y="91238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9603" tIns="209603" rIns="209603" bIns="209603" numCol="1" spcCol="1270" anchor="ctr" anchorCtr="0">
            <a:noAutofit/>
          </a:bodyPr>
          <a:lstStyle/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1" lang="en-US" altLang="ja-JP" sz="4800" kern="1200" dirty="0" smtClean="0"/>
              <a:t>Consultation with </a:t>
            </a:r>
            <a:r>
              <a:rPr kumimoji="1" lang="en-US" altLang="ja-JP" sz="4800" kern="1200" dirty="0" err="1" smtClean="0"/>
              <a:t>Tsuda</a:t>
            </a:r>
            <a:endParaRPr kumimoji="1" lang="ja-JP" altLang="en-US" sz="4800" kern="1200" dirty="0"/>
          </a:p>
        </p:txBody>
      </p:sp>
      <p:sp>
        <p:nvSpPr>
          <p:cNvPr id="7" name="フリーフォーム 6"/>
          <p:cNvSpPr/>
          <p:nvPr/>
        </p:nvSpPr>
        <p:spPr>
          <a:xfrm>
            <a:off x="945471" y="2868876"/>
            <a:ext cx="7789148" cy="912377"/>
          </a:xfrm>
          <a:custGeom>
            <a:avLst/>
            <a:gdLst>
              <a:gd name="connsiteX0" fmla="*/ 0 w 7789148"/>
              <a:gd name="connsiteY0" fmla="*/ 91238 h 912377"/>
              <a:gd name="connsiteX1" fmla="*/ 91238 w 7789148"/>
              <a:gd name="connsiteY1" fmla="*/ 0 h 912377"/>
              <a:gd name="connsiteX2" fmla="*/ 7697910 w 7789148"/>
              <a:gd name="connsiteY2" fmla="*/ 0 h 912377"/>
              <a:gd name="connsiteX3" fmla="*/ 7789148 w 7789148"/>
              <a:gd name="connsiteY3" fmla="*/ 91238 h 912377"/>
              <a:gd name="connsiteX4" fmla="*/ 7789148 w 7789148"/>
              <a:gd name="connsiteY4" fmla="*/ 821139 h 912377"/>
              <a:gd name="connsiteX5" fmla="*/ 7697910 w 7789148"/>
              <a:gd name="connsiteY5" fmla="*/ 912377 h 912377"/>
              <a:gd name="connsiteX6" fmla="*/ 91238 w 7789148"/>
              <a:gd name="connsiteY6" fmla="*/ 912377 h 912377"/>
              <a:gd name="connsiteX7" fmla="*/ 0 w 7789148"/>
              <a:gd name="connsiteY7" fmla="*/ 821139 h 912377"/>
              <a:gd name="connsiteX8" fmla="*/ 0 w 7789148"/>
              <a:gd name="connsiteY8" fmla="*/ 91238 h 91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9148" h="912377">
                <a:moveTo>
                  <a:pt x="0" y="91238"/>
                </a:moveTo>
                <a:cubicBezTo>
                  <a:pt x="0" y="40849"/>
                  <a:pt x="40849" y="0"/>
                  <a:pt x="91238" y="0"/>
                </a:cubicBezTo>
                <a:lnTo>
                  <a:pt x="7697910" y="0"/>
                </a:lnTo>
                <a:cubicBezTo>
                  <a:pt x="7748299" y="0"/>
                  <a:pt x="7789148" y="40849"/>
                  <a:pt x="7789148" y="91238"/>
                </a:cubicBezTo>
                <a:lnTo>
                  <a:pt x="7789148" y="821139"/>
                </a:lnTo>
                <a:cubicBezTo>
                  <a:pt x="7789148" y="871528"/>
                  <a:pt x="7748299" y="912377"/>
                  <a:pt x="7697910" y="912377"/>
                </a:cubicBezTo>
                <a:lnTo>
                  <a:pt x="91238" y="912377"/>
                </a:lnTo>
                <a:cubicBezTo>
                  <a:pt x="40849" y="912377"/>
                  <a:pt x="0" y="871528"/>
                  <a:pt x="0" y="821139"/>
                </a:cubicBezTo>
                <a:lnTo>
                  <a:pt x="0" y="9123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5323" tIns="255323" rIns="255323" bIns="255323" numCol="1" spcCol="1270" anchor="ctr" anchorCtr="0">
            <a:noAutofit/>
          </a:bodyPr>
          <a:lstStyle/>
          <a:p>
            <a:pPr lvl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1" lang="en-US" altLang="ja-JP" sz="6000" kern="1200" dirty="0" smtClean="0"/>
              <a:t>Request to JPN</a:t>
            </a:r>
            <a:endParaRPr kumimoji="1" lang="ja-JP" altLang="en-US" sz="6000" kern="1200" dirty="0"/>
          </a:p>
        </p:txBody>
      </p:sp>
      <p:sp>
        <p:nvSpPr>
          <p:cNvPr id="8" name="フリーフォーム 7"/>
          <p:cNvSpPr/>
          <p:nvPr/>
        </p:nvSpPr>
        <p:spPr>
          <a:xfrm>
            <a:off x="925236" y="3838133"/>
            <a:ext cx="7834868" cy="912377"/>
          </a:xfrm>
          <a:custGeom>
            <a:avLst/>
            <a:gdLst>
              <a:gd name="connsiteX0" fmla="*/ 0 w 7789148"/>
              <a:gd name="connsiteY0" fmla="*/ 91238 h 912377"/>
              <a:gd name="connsiteX1" fmla="*/ 91238 w 7789148"/>
              <a:gd name="connsiteY1" fmla="*/ 0 h 912377"/>
              <a:gd name="connsiteX2" fmla="*/ 7697910 w 7789148"/>
              <a:gd name="connsiteY2" fmla="*/ 0 h 912377"/>
              <a:gd name="connsiteX3" fmla="*/ 7789148 w 7789148"/>
              <a:gd name="connsiteY3" fmla="*/ 91238 h 912377"/>
              <a:gd name="connsiteX4" fmla="*/ 7789148 w 7789148"/>
              <a:gd name="connsiteY4" fmla="*/ 821139 h 912377"/>
              <a:gd name="connsiteX5" fmla="*/ 7697910 w 7789148"/>
              <a:gd name="connsiteY5" fmla="*/ 912377 h 912377"/>
              <a:gd name="connsiteX6" fmla="*/ 91238 w 7789148"/>
              <a:gd name="connsiteY6" fmla="*/ 912377 h 912377"/>
              <a:gd name="connsiteX7" fmla="*/ 0 w 7789148"/>
              <a:gd name="connsiteY7" fmla="*/ 821139 h 912377"/>
              <a:gd name="connsiteX8" fmla="*/ 0 w 7789148"/>
              <a:gd name="connsiteY8" fmla="*/ 91238 h 91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9148" h="912377">
                <a:moveTo>
                  <a:pt x="0" y="91238"/>
                </a:moveTo>
                <a:cubicBezTo>
                  <a:pt x="0" y="40849"/>
                  <a:pt x="40849" y="0"/>
                  <a:pt x="91238" y="0"/>
                </a:cubicBezTo>
                <a:lnTo>
                  <a:pt x="7697910" y="0"/>
                </a:lnTo>
                <a:cubicBezTo>
                  <a:pt x="7748299" y="0"/>
                  <a:pt x="7789148" y="40849"/>
                  <a:pt x="7789148" y="91238"/>
                </a:cubicBezTo>
                <a:lnTo>
                  <a:pt x="7789148" y="821139"/>
                </a:lnTo>
                <a:cubicBezTo>
                  <a:pt x="7789148" y="871528"/>
                  <a:pt x="7748299" y="912377"/>
                  <a:pt x="7697910" y="912377"/>
                </a:cubicBezTo>
                <a:lnTo>
                  <a:pt x="91238" y="912377"/>
                </a:lnTo>
                <a:cubicBezTo>
                  <a:pt x="40849" y="912377"/>
                  <a:pt x="0" y="871528"/>
                  <a:pt x="0" y="821139"/>
                </a:cubicBezTo>
                <a:lnTo>
                  <a:pt x="0" y="91238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123" tIns="179123" rIns="179123" bIns="179123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1" lang="en-US" altLang="ja-JP" sz="4000" kern="1200" dirty="0" smtClean="0"/>
              <a:t>Evaluation by JPN</a:t>
            </a:r>
            <a:endParaRPr kumimoji="1" lang="ja-JP" altLang="en-US" sz="4000" kern="1200" dirty="0"/>
          </a:p>
        </p:txBody>
      </p:sp>
      <p:sp>
        <p:nvSpPr>
          <p:cNvPr id="9" name="フリーフォーム 8"/>
          <p:cNvSpPr/>
          <p:nvPr/>
        </p:nvSpPr>
        <p:spPr>
          <a:xfrm>
            <a:off x="965705" y="4837552"/>
            <a:ext cx="3854105" cy="912377"/>
          </a:xfrm>
          <a:custGeom>
            <a:avLst/>
            <a:gdLst>
              <a:gd name="connsiteX0" fmla="*/ 0 w 3854105"/>
              <a:gd name="connsiteY0" fmla="*/ 91238 h 912377"/>
              <a:gd name="connsiteX1" fmla="*/ 91238 w 3854105"/>
              <a:gd name="connsiteY1" fmla="*/ 0 h 912377"/>
              <a:gd name="connsiteX2" fmla="*/ 3762867 w 3854105"/>
              <a:gd name="connsiteY2" fmla="*/ 0 h 912377"/>
              <a:gd name="connsiteX3" fmla="*/ 3854105 w 3854105"/>
              <a:gd name="connsiteY3" fmla="*/ 91238 h 912377"/>
              <a:gd name="connsiteX4" fmla="*/ 3854105 w 3854105"/>
              <a:gd name="connsiteY4" fmla="*/ 821139 h 912377"/>
              <a:gd name="connsiteX5" fmla="*/ 3762867 w 3854105"/>
              <a:gd name="connsiteY5" fmla="*/ 912377 h 912377"/>
              <a:gd name="connsiteX6" fmla="*/ 91238 w 3854105"/>
              <a:gd name="connsiteY6" fmla="*/ 912377 h 912377"/>
              <a:gd name="connsiteX7" fmla="*/ 0 w 3854105"/>
              <a:gd name="connsiteY7" fmla="*/ 821139 h 912377"/>
              <a:gd name="connsiteX8" fmla="*/ 0 w 3854105"/>
              <a:gd name="connsiteY8" fmla="*/ 91238 h 91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4105" h="912377">
                <a:moveTo>
                  <a:pt x="0" y="91238"/>
                </a:moveTo>
                <a:cubicBezTo>
                  <a:pt x="0" y="40849"/>
                  <a:pt x="40849" y="0"/>
                  <a:pt x="91238" y="0"/>
                </a:cubicBezTo>
                <a:lnTo>
                  <a:pt x="3762867" y="0"/>
                </a:lnTo>
                <a:cubicBezTo>
                  <a:pt x="3813256" y="0"/>
                  <a:pt x="3854105" y="40849"/>
                  <a:pt x="3854105" y="91238"/>
                </a:cubicBezTo>
                <a:lnTo>
                  <a:pt x="3854105" y="821139"/>
                </a:lnTo>
                <a:cubicBezTo>
                  <a:pt x="3854105" y="871528"/>
                  <a:pt x="3813256" y="912377"/>
                  <a:pt x="3762867" y="912377"/>
                </a:cubicBezTo>
                <a:lnTo>
                  <a:pt x="91238" y="912377"/>
                </a:lnTo>
                <a:cubicBezTo>
                  <a:pt x="40849" y="912377"/>
                  <a:pt x="0" y="871528"/>
                  <a:pt x="0" y="821139"/>
                </a:cubicBezTo>
                <a:lnTo>
                  <a:pt x="0" y="91238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123" tIns="179123" rIns="179123" bIns="179123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1" lang="en-US" altLang="ja-JP" sz="4000" kern="1200" dirty="0" smtClean="0"/>
              <a:t>Acceptance</a:t>
            </a:r>
            <a:endParaRPr kumimoji="1" lang="ja-JP" altLang="en-US" sz="4000" kern="1200" dirty="0"/>
          </a:p>
        </p:txBody>
      </p:sp>
      <p:sp>
        <p:nvSpPr>
          <p:cNvPr id="10" name="フリーフォーム 9"/>
          <p:cNvSpPr/>
          <p:nvPr/>
        </p:nvSpPr>
        <p:spPr>
          <a:xfrm>
            <a:off x="967087" y="5844436"/>
            <a:ext cx="3854105" cy="912377"/>
          </a:xfrm>
          <a:custGeom>
            <a:avLst/>
            <a:gdLst>
              <a:gd name="connsiteX0" fmla="*/ 0 w 3854105"/>
              <a:gd name="connsiteY0" fmla="*/ 91238 h 912377"/>
              <a:gd name="connsiteX1" fmla="*/ 91238 w 3854105"/>
              <a:gd name="connsiteY1" fmla="*/ 0 h 912377"/>
              <a:gd name="connsiteX2" fmla="*/ 3762867 w 3854105"/>
              <a:gd name="connsiteY2" fmla="*/ 0 h 912377"/>
              <a:gd name="connsiteX3" fmla="*/ 3854105 w 3854105"/>
              <a:gd name="connsiteY3" fmla="*/ 91238 h 912377"/>
              <a:gd name="connsiteX4" fmla="*/ 3854105 w 3854105"/>
              <a:gd name="connsiteY4" fmla="*/ 821139 h 912377"/>
              <a:gd name="connsiteX5" fmla="*/ 3762867 w 3854105"/>
              <a:gd name="connsiteY5" fmla="*/ 912377 h 912377"/>
              <a:gd name="connsiteX6" fmla="*/ 91238 w 3854105"/>
              <a:gd name="connsiteY6" fmla="*/ 912377 h 912377"/>
              <a:gd name="connsiteX7" fmla="*/ 0 w 3854105"/>
              <a:gd name="connsiteY7" fmla="*/ 821139 h 912377"/>
              <a:gd name="connsiteX8" fmla="*/ 0 w 3854105"/>
              <a:gd name="connsiteY8" fmla="*/ 91238 h 91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4105" h="912377">
                <a:moveTo>
                  <a:pt x="0" y="91238"/>
                </a:moveTo>
                <a:cubicBezTo>
                  <a:pt x="0" y="40849"/>
                  <a:pt x="40849" y="0"/>
                  <a:pt x="91238" y="0"/>
                </a:cubicBezTo>
                <a:lnTo>
                  <a:pt x="3762867" y="0"/>
                </a:lnTo>
                <a:cubicBezTo>
                  <a:pt x="3813256" y="0"/>
                  <a:pt x="3854105" y="40849"/>
                  <a:pt x="3854105" y="91238"/>
                </a:cubicBezTo>
                <a:lnTo>
                  <a:pt x="3854105" y="821139"/>
                </a:lnTo>
                <a:cubicBezTo>
                  <a:pt x="3854105" y="871528"/>
                  <a:pt x="3813256" y="912377"/>
                  <a:pt x="3762867" y="912377"/>
                </a:cubicBezTo>
                <a:lnTo>
                  <a:pt x="91238" y="912377"/>
                </a:lnTo>
                <a:cubicBezTo>
                  <a:pt x="40849" y="912377"/>
                  <a:pt x="0" y="871528"/>
                  <a:pt x="0" y="821139"/>
                </a:cubicBezTo>
                <a:lnTo>
                  <a:pt x="0" y="91238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263" tIns="156263" rIns="156263" bIns="156263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1" lang="en-US" altLang="ja-JP" sz="3400" kern="1200" dirty="0" smtClean="0"/>
              <a:t>Implementation</a:t>
            </a:r>
            <a:endParaRPr kumimoji="1" lang="ja-JP" altLang="en-US" sz="3400" kern="1200" dirty="0"/>
          </a:p>
        </p:txBody>
      </p:sp>
      <p:sp>
        <p:nvSpPr>
          <p:cNvPr id="11" name="フリーフォーム 10"/>
          <p:cNvSpPr/>
          <p:nvPr/>
        </p:nvSpPr>
        <p:spPr>
          <a:xfrm>
            <a:off x="4954577" y="4839431"/>
            <a:ext cx="3854105" cy="912377"/>
          </a:xfrm>
          <a:custGeom>
            <a:avLst/>
            <a:gdLst>
              <a:gd name="connsiteX0" fmla="*/ 0 w 3854105"/>
              <a:gd name="connsiteY0" fmla="*/ 91238 h 912377"/>
              <a:gd name="connsiteX1" fmla="*/ 91238 w 3854105"/>
              <a:gd name="connsiteY1" fmla="*/ 0 h 912377"/>
              <a:gd name="connsiteX2" fmla="*/ 3762867 w 3854105"/>
              <a:gd name="connsiteY2" fmla="*/ 0 h 912377"/>
              <a:gd name="connsiteX3" fmla="*/ 3854105 w 3854105"/>
              <a:gd name="connsiteY3" fmla="*/ 91238 h 912377"/>
              <a:gd name="connsiteX4" fmla="*/ 3854105 w 3854105"/>
              <a:gd name="connsiteY4" fmla="*/ 821139 h 912377"/>
              <a:gd name="connsiteX5" fmla="*/ 3762867 w 3854105"/>
              <a:gd name="connsiteY5" fmla="*/ 912377 h 912377"/>
              <a:gd name="connsiteX6" fmla="*/ 91238 w 3854105"/>
              <a:gd name="connsiteY6" fmla="*/ 912377 h 912377"/>
              <a:gd name="connsiteX7" fmla="*/ 0 w 3854105"/>
              <a:gd name="connsiteY7" fmla="*/ 821139 h 912377"/>
              <a:gd name="connsiteX8" fmla="*/ 0 w 3854105"/>
              <a:gd name="connsiteY8" fmla="*/ 91238 h 91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4105" h="912377">
                <a:moveTo>
                  <a:pt x="0" y="91238"/>
                </a:moveTo>
                <a:cubicBezTo>
                  <a:pt x="0" y="40849"/>
                  <a:pt x="40849" y="0"/>
                  <a:pt x="91238" y="0"/>
                </a:cubicBezTo>
                <a:lnTo>
                  <a:pt x="3762867" y="0"/>
                </a:lnTo>
                <a:cubicBezTo>
                  <a:pt x="3813256" y="0"/>
                  <a:pt x="3854105" y="40849"/>
                  <a:pt x="3854105" y="91238"/>
                </a:cubicBezTo>
                <a:lnTo>
                  <a:pt x="3854105" y="821139"/>
                </a:lnTo>
                <a:cubicBezTo>
                  <a:pt x="3854105" y="871528"/>
                  <a:pt x="3813256" y="912377"/>
                  <a:pt x="3762867" y="912377"/>
                </a:cubicBezTo>
                <a:lnTo>
                  <a:pt x="91238" y="912377"/>
                </a:lnTo>
                <a:cubicBezTo>
                  <a:pt x="40849" y="912377"/>
                  <a:pt x="0" y="871528"/>
                  <a:pt x="0" y="821139"/>
                </a:cubicBezTo>
                <a:lnTo>
                  <a:pt x="0" y="91238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123" tIns="179123" rIns="179123" bIns="179123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1" lang="en-US" altLang="ja-JP" sz="4000" kern="1200" dirty="0" smtClean="0"/>
              <a:t>Rejection</a:t>
            </a:r>
            <a:endParaRPr kumimoji="1" lang="ja-JP" altLang="en-US" sz="4000" kern="1200" dirty="0"/>
          </a:p>
        </p:txBody>
      </p:sp>
      <p:sp>
        <p:nvSpPr>
          <p:cNvPr id="18" name="下矢印 17"/>
          <p:cNvSpPr/>
          <p:nvPr/>
        </p:nvSpPr>
        <p:spPr>
          <a:xfrm>
            <a:off x="40148" y="896468"/>
            <a:ext cx="767255" cy="5710072"/>
          </a:xfrm>
          <a:prstGeom prst="downArrow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フリーフォーム 12"/>
          <p:cNvSpPr/>
          <p:nvPr/>
        </p:nvSpPr>
        <p:spPr>
          <a:xfrm>
            <a:off x="956539" y="1899619"/>
            <a:ext cx="7789148" cy="912377"/>
          </a:xfrm>
          <a:custGeom>
            <a:avLst/>
            <a:gdLst>
              <a:gd name="connsiteX0" fmla="*/ 0 w 7789148"/>
              <a:gd name="connsiteY0" fmla="*/ 91238 h 912377"/>
              <a:gd name="connsiteX1" fmla="*/ 91238 w 7789148"/>
              <a:gd name="connsiteY1" fmla="*/ 0 h 912377"/>
              <a:gd name="connsiteX2" fmla="*/ 7697910 w 7789148"/>
              <a:gd name="connsiteY2" fmla="*/ 0 h 912377"/>
              <a:gd name="connsiteX3" fmla="*/ 7789148 w 7789148"/>
              <a:gd name="connsiteY3" fmla="*/ 91238 h 912377"/>
              <a:gd name="connsiteX4" fmla="*/ 7789148 w 7789148"/>
              <a:gd name="connsiteY4" fmla="*/ 821139 h 912377"/>
              <a:gd name="connsiteX5" fmla="*/ 7697910 w 7789148"/>
              <a:gd name="connsiteY5" fmla="*/ 912377 h 912377"/>
              <a:gd name="connsiteX6" fmla="*/ 91238 w 7789148"/>
              <a:gd name="connsiteY6" fmla="*/ 912377 h 912377"/>
              <a:gd name="connsiteX7" fmla="*/ 0 w 7789148"/>
              <a:gd name="connsiteY7" fmla="*/ 821139 h 912377"/>
              <a:gd name="connsiteX8" fmla="*/ 0 w 7789148"/>
              <a:gd name="connsiteY8" fmla="*/ 91238 h 91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9148" h="912377">
                <a:moveTo>
                  <a:pt x="0" y="91238"/>
                </a:moveTo>
                <a:cubicBezTo>
                  <a:pt x="0" y="40849"/>
                  <a:pt x="40849" y="0"/>
                  <a:pt x="91238" y="0"/>
                </a:cubicBezTo>
                <a:lnTo>
                  <a:pt x="7697910" y="0"/>
                </a:lnTo>
                <a:cubicBezTo>
                  <a:pt x="7748299" y="0"/>
                  <a:pt x="7789148" y="40849"/>
                  <a:pt x="7789148" y="91238"/>
                </a:cubicBezTo>
                <a:lnTo>
                  <a:pt x="7789148" y="821139"/>
                </a:lnTo>
                <a:cubicBezTo>
                  <a:pt x="7789148" y="871528"/>
                  <a:pt x="7748299" y="912377"/>
                  <a:pt x="7697910" y="912377"/>
                </a:cubicBezTo>
                <a:lnTo>
                  <a:pt x="91238" y="912377"/>
                </a:lnTo>
                <a:cubicBezTo>
                  <a:pt x="40849" y="912377"/>
                  <a:pt x="0" y="871528"/>
                  <a:pt x="0" y="821139"/>
                </a:cubicBezTo>
                <a:lnTo>
                  <a:pt x="0" y="9123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5323" tIns="255323" rIns="255323" bIns="255323" numCol="1" spcCol="1270" anchor="ctr" anchorCtr="0">
            <a:noAutofit/>
          </a:bodyPr>
          <a:lstStyle/>
          <a:p>
            <a:pPr lvl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1" lang="en-US" altLang="ja-JP" sz="5400" kern="1200" dirty="0" smtClean="0"/>
              <a:t>Proposal Preparation</a:t>
            </a:r>
            <a:endParaRPr kumimoji="1" lang="ja-JP" altLang="en-US" sz="5400" kern="1200" dirty="0"/>
          </a:p>
        </p:txBody>
      </p:sp>
      <p:cxnSp>
        <p:nvCxnSpPr>
          <p:cNvPr id="21" name="カギ線コネクタ 20"/>
          <p:cNvCxnSpPr/>
          <p:nvPr/>
        </p:nvCxnSpPr>
        <p:spPr>
          <a:xfrm rot="5400000" flipH="1" flipV="1">
            <a:off x="7065492" y="3074509"/>
            <a:ext cx="3978616" cy="459845"/>
          </a:xfrm>
          <a:prstGeom prst="bentConnector3">
            <a:avLst>
              <a:gd name="adj1" fmla="val -275"/>
            </a:avLst>
          </a:prstGeom>
          <a:ln w="762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H="1">
            <a:off x="8745687" y="1352656"/>
            <a:ext cx="539036" cy="0"/>
          </a:xfrm>
          <a:prstGeom prst="straightConnector1">
            <a:avLst/>
          </a:prstGeom>
          <a:ln w="762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84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174" y="1232819"/>
            <a:ext cx="2856780" cy="21993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659" y="3406627"/>
            <a:ext cx="3527125" cy="2645344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0" y="806477"/>
            <a:ext cx="3350085" cy="2453640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92" y="1009911"/>
            <a:ext cx="3657600" cy="274320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E464-7BA4-49D8-B51E-9C6CCC640B77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1290" y="-353248"/>
            <a:ext cx="8016372" cy="1524000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Contact me!</a:t>
            </a:r>
            <a:endParaRPr kumimoji="1" lang="ja-JP" altLang="en-US" sz="48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5" y="2146940"/>
            <a:ext cx="2797212" cy="2688949"/>
          </a:xfrm>
          <a:prstGeom prst="ellipse">
            <a:avLst/>
          </a:prstGeom>
          <a:ln w="762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正方形/長方形 8"/>
          <p:cNvSpPr/>
          <p:nvPr/>
        </p:nvSpPr>
        <p:spPr>
          <a:xfrm>
            <a:off x="4582590" y="96957"/>
            <a:ext cx="51700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b="1" dirty="0" smtClean="0">
                <a:solidFill>
                  <a:schemeClr val="bg1"/>
                </a:solidFill>
              </a:rPr>
              <a:t>WhatsApp, Messenger</a:t>
            </a:r>
          </a:p>
          <a:p>
            <a:r>
              <a:rPr lang="en-US" altLang="ja-JP" sz="3600" b="1" dirty="0" smtClean="0">
                <a:solidFill>
                  <a:schemeClr val="bg1"/>
                </a:solidFill>
              </a:rPr>
              <a:t>+</a:t>
            </a:r>
            <a:r>
              <a:rPr lang="en-US" altLang="ja-JP" sz="3600" b="1" dirty="0">
                <a:solidFill>
                  <a:schemeClr val="bg1"/>
                </a:solidFill>
              </a:rPr>
              <a:t>81 90 9305 7188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9030" y="3984409"/>
            <a:ext cx="2973551" cy="22301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262" y="1947689"/>
            <a:ext cx="3108331" cy="2526655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749" y="3795444"/>
            <a:ext cx="3835879" cy="2850636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91" y="4781713"/>
            <a:ext cx="4151192" cy="2060728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6067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418650"/>
            <a:ext cx="7897559" cy="1499616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>
                <a:latin typeface="+mn-lt"/>
              </a:rPr>
              <a:t>Self-Introduction</a:t>
            </a:r>
            <a:endParaRPr kumimoji="1" lang="ja-JP" altLang="en-US" sz="40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E464-7BA4-49D8-B51E-9C6CCC640B77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-87038" y="577112"/>
            <a:ext cx="606492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/>
              <a:t>1st Visit in </a:t>
            </a:r>
            <a:r>
              <a:rPr lang="en-US" altLang="ja-JP" sz="2800" dirty="0" smtClean="0"/>
              <a:t>RSA: 1995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 smtClean="0"/>
              <a:t>Visited RSA:  41 times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 smtClean="0"/>
              <a:t>37 Countries in Africa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 smtClean="0"/>
              <a:t>Love Rugby</a:t>
            </a:r>
            <a:endParaRPr lang="en-US" altLang="ja-JP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/>
              <a:t>4 Grandchildren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ja-JP" sz="2800" dirty="0" smtClean="0"/>
          </a:p>
          <a:p>
            <a:endParaRPr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047276"/>
            <a:ext cx="6052790" cy="373166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890" y="3935584"/>
            <a:ext cx="3887470" cy="92025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790" y="4837095"/>
            <a:ext cx="3812570" cy="184801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0" y="115248"/>
            <a:ext cx="4213860" cy="316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2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516" y="765747"/>
            <a:ext cx="4591050" cy="344328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273" y="-227889"/>
            <a:ext cx="9388335" cy="1499616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+mn-lt"/>
              </a:rPr>
              <a:t>Participation of A total of 12 Geo-Info Conferences</a:t>
            </a:r>
            <a:endParaRPr kumimoji="1" lang="ja-JP" altLang="en-US" dirty="0">
              <a:latin typeface="+mn-lt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449973"/>
              </p:ext>
            </p:extLst>
          </p:nvPr>
        </p:nvGraphicFramePr>
        <p:xfrm>
          <a:off x="143455" y="1040743"/>
          <a:ext cx="4162169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1527">
                  <a:extLst>
                    <a:ext uri="{9D8B030D-6E8A-4147-A177-3AD203B41FA5}">
                      <a16:colId xmlns:a16="http://schemas.microsoft.com/office/drawing/2014/main" val="585746512"/>
                    </a:ext>
                  </a:extLst>
                </a:gridCol>
                <a:gridCol w="3130642">
                  <a:extLst>
                    <a:ext uri="{9D8B030D-6E8A-4147-A177-3AD203B41FA5}">
                      <a16:colId xmlns:a16="http://schemas.microsoft.com/office/drawing/2014/main" val="506968261"/>
                    </a:ext>
                  </a:extLst>
                </a:gridCol>
              </a:tblGrid>
              <a:tr h="406296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Year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My Participation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39636"/>
                  </a:ext>
                </a:extLst>
              </a:tr>
              <a:tr h="379210"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2001</a:t>
                      </a:r>
                      <a:endParaRPr kumimoji="1" lang="ja-JP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CODI 2</a:t>
                      </a:r>
                      <a:endParaRPr kumimoji="1" lang="ja-JP" alt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294453"/>
                  </a:ext>
                </a:extLst>
              </a:tr>
              <a:tr h="379210"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2003</a:t>
                      </a:r>
                      <a:endParaRPr kumimoji="1" lang="ja-JP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CODI 3</a:t>
                      </a:r>
                      <a:endParaRPr kumimoji="1" lang="ja-JP" alt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329252"/>
                  </a:ext>
                </a:extLst>
              </a:tr>
              <a:tr h="379210"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2007</a:t>
                      </a:r>
                      <a:endParaRPr kumimoji="1" lang="ja-JP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CODI 5</a:t>
                      </a:r>
                      <a:endParaRPr kumimoji="1" lang="ja-JP" alt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945938"/>
                  </a:ext>
                </a:extLst>
              </a:tr>
              <a:tr h="379210"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2009</a:t>
                      </a:r>
                      <a:endParaRPr kumimoji="1" lang="ja-JP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CODIST 1</a:t>
                      </a:r>
                      <a:endParaRPr kumimoji="1" lang="ja-JP" alt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463050"/>
                  </a:ext>
                </a:extLst>
              </a:tr>
              <a:tr h="379210"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2011</a:t>
                      </a:r>
                      <a:endParaRPr kumimoji="1" lang="ja-JP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CODIST</a:t>
                      </a:r>
                      <a:r>
                        <a:rPr kumimoji="1" lang="en-US" altLang="ja-JP" sz="2200" baseline="0" dirty="0" smtClean="0"/>
                        <a:t> 2</a:t>
                      </a:r>
                      <a:endParaRPr kumimoji="1" lang="ja-JP" alt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275002"/>
                  </a:ext>
                </a:extLst>
              </a:tr>
              <a:tr h="379210"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2014</a:t>
                      </a:r>
                      <a:endParaRPr kumimoji="1" lang="ja-JP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GGIM </a:t>
                      </a:r>
                      <a:r>
                        <a:rPr kumimoji="1" lang="en-US" altLang="ja-JP" sz="2200" baseline="0" dirty="0" smtClean="0"/>
                        <a:t>Tunisia</a:t>
                      </a:r>
                      <a:endParaRPr kumimoji="1" lang="ja-JP" alt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099064"/>
                  </a:ext>
                </a:extLst>
              </a:tr>
              <a:tr h="379210"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2015</a:t>
                      </a:r>
                      <a:endParaRPr kumimoji="1" lang="ja-JP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GGIM </a:t>
                      </a:r>
                      <a:r>
                        <a:rPr kumimoji="1" lang="en-US" altLang="ja-JP" sz="2200" baseline="0" dirty="0" smtClean="0"/>
                        <a:t>Kenya</a:t>
                      </a:r>
                      <a:endParaRPr kumimoji="1" lang="ja-JP" alt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159912"/>
                  </a:ext>
                </a:extLst>
              </a:tr>
              <a:tr h="379210"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2016</a:t>
                      </a:r>
                      <a:endParaRPr kumimoji="1" lang="ja-JP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GGIM Ethiopia</a:t>
                      </a:r>
                      <a:endParaRPr kumimoji="1" lang="ja-JP" alt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918248"/>
                  </a:ext>
                </a:extLst>
              </a:tr>
              <a:tr h="379210"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2017</a:t>
                      </a:r>
                      <a:endParaRPr kumimoji="1" lang="ja-JP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GGIM Ethiopia</a:t>
                      </a:r>
                      <a:endParaRPr kumimoji="1" lang="ja-JP" alt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885663"/>
                  </a:ext>
                </a:extLst>
              </a:tr>
              <a:tr h="379210">
                <a:tc>
                  <a:txBody>
                    <a:bodyPr/>
                    <a:lstStyle/>
                    <a:p>
                      <a:r>
                        <a:rPr kumimoji="1" lang="en-US" altLang="ja-JP" sz="2200" dirty="0" smtClean="0">
                          <a:solidFill>
                            <a:schemeClr val="bg1"/>
                          </a:solidFill>
                        </a:rPr>
                        <a:t>2019</a:t>
                      </a:r>
                      <a:endParaRPr kumimoji="1" lang="ja-JP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dirty="0" smtClean="0">
                          <a:solidFill>
                            <a:schemeClr val="bg1"/>
                          </a:solidFill>
                        </a:rPr>
                        <a:t>GGIM Rwanda</a:t>
                      </a:r>
                      <a:endParaRPr kumimoji="1" lang="ja-JP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65517"/>
                  </a:ext>
                </a:extLst>
              </a:tr>
              <a:tr h="379210">
                <a:tc>
                  <a:txBody>
                    <a:bodyPr/>
                    <a:lstStyle/>
                    <a:p>
                      <a:r>
                        <a:rPr kumimoji="1" lang="en-US" altLang="ja-JP" sz="2200" dirty="0" smtClean="0">
                          <a:solidFill>
                            <a:schemeClr val="bg1"/>
                          </a:solidFill>
                        </a:rPr>
                        <a:t>2022</a:t>
                      </a:r>
                      <a:endParaRPr kumimoji="1" lang="ja-JP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dirty="0" smtClean="0">
                          <a:solidFill>
                            <a:schemeClr val="bg1"/>
                          </a:solidFill>
                        </a:rPr>
                        <a:t>GGIM Ethiopia</a:t>
                      </a:r>
                      <a:endParaRPr kumimoji="1" lang="ja-JP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974929"/>
                  </a:ext>
                </a:extLst>
              </a:tr>
              <a:tr h="379210">
                <a:tc>
                  <a:txBody>
                    <a:bodyPr/>
                    <a:lstStyle/>
                    <a:p>
                      <a:r>
                        <a:rPr kumimoji="1" lang="en-US" altLang="ja-JP" sz="2200" dirty="0" smtClean="0">
                          <a:solidFill>
                            <a:schemeClr val="bg1"/>
                          </a:solidFill>
                        </a:rPr>
                        <a:t>2023</a:t>
                      </a:r>
                      <a:endParaRPr kumimoji="1" lang="ja-JP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dirty="0" smtClean="0">
                          <a:solidFill>
                            <a:schemeClr val="bg1"/>
                          </a:solidFill>
                        </a:rPr>
                        <a:t>GGIM South Africa</a:t>
                      </a:r>
                      <a:endParaRPr kumimoji="1" lang="ja-JP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960977"/>
                  </a:ext>
                </a:extLst>
              </a:tr>
            </a:tbl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4711443" y="717578"/>
            <a:ext cx="158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 smtClean="0"/>
              <a:t>2003</a:t>
            </a:r>
            <a:endParaRPr kumimoji="1" lang="ja-JP" altLang="en-US" sz="3600" b="1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853" y="4209035"/>
            <a:ext cx="5349147" cy="240441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8484301" y="4257204"/>
            <a:ext cx="132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 smtClean="0"/>
              <a:t>2022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0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42"/>
          <p:cNvSpPr>
            <a:spLocks noGrp="1"/>
          </p:cNvSpPr>
          <p:nvPr>
            <p:ph type="sldNum" sz="quarter" idx="12"/>
          </p:nvPr>
        </p:nvSpPr>
        <p:spPr>
          <a:xfrm>
            <a:off x="4305105" y="6645742"/>
            <a:ext cx="1295787" cy="160811"/>
          </a:xfrm>
        </p:spPr>
        <p:txBody>
          <a:bodyPr/>
          <a:lstStyle/>
          <a:p>
            <a:fld id="{62E8E464-7BA4-49D8-B51E-9C6CCC640B77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1259283" y="4705203"/>
            <a:ext cx="6091643" cy="308568"/>
          </a:xfrm>
        </p:spPr>
        <p:txBody>
          <a:bodyPr>
            <a:normAutofit fontScale="90000"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altLang="ja-JP" sz="4800" dirty="0" smtClean="0">
                <a:latin typeface="+mn-lt"/>
              </a:rPr>
              <a:t>Technology</a:t>
            </a:r>
            <a:endParaRPr kumimoji="1" lang="ja-JP" altLang="en-US" sz="4800" dirty="0">
              <a:latin typeface="+mn-lt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48" y="1131339"/>
            <a:ext cx="6667500" cy="3352800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502670" y="37200"/>
            <a:ext cx="9647170" cy="149961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z="4800" dirty="0" smtClean="0">
                <a:latin typeface="+mn-lt"/>
              </a:rPr>
              <a:t/>
            </a:r>
            <a:br>
              <a:rPr lang="en-US" altLang="ja-JP" sz="4800" dirty="0" smtClean="0">
                <a:latin typeface="+mn-lt"/>
              </a:rPr>
            </a:br>
            <a:r>
              <a:rPr lang="en-US" altLang="ja-JP" sz="8400" dirty="0" smtClean="0">
                <a:latin typeface="+mn-lt"/>
              </a:rPr>
              <a:t>National</a:t>
            </a:r>
            <a:r>
              <a:rPr lang="ja-JP" altLang="en-US" sz="8400" dirty="0" smtClean="0">
                <a:latin typeface="+mn-lt"/>
              </a:rPr>
              <a:t> </a:t>
            </a:r>
            <a:r>
              <a:rPr lang="en-US" altLang="ja-JP" sz="8400" dirty="0" smtClean="0">
                <a:latin typeface="+mn-lt"/>
              </a:rPr>
              <a:t>Geospatial-information Organizations </a:t>
            </a:r>
            <a:br>
              <a:rPr lang="en-US" altLang="ja-JP" sz="8400" dirty="0" smtClean="0">
                <a:latin typeface="+mn-lt"/>
              </a:rPr>
            </a:br>
            <a:endParaRPr lang="ja-JP" altLang="en-US" sz="8400" dirty="0">
              <a:latin typeface="+mn-lt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1259281" y="5443349"/>
            <a:ext cx="6091643" cy="30856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altLang="ja-JP" sz="4400" dirty="0" smtClean="0">
                <a:latin typeface="+mn-lt"/>
              </a:rPr>
              <a:t>Budget</a:t>
            </a:r>
            <a:endParaRPr lang="ja-JP" altLang="en-US" sz="4400" dirty="0">
              <a:latin typeface="+mn-lt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1259281" y="6231655"/>
            <a:ext cx="6091643" cy="30856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altLang="ja-JP" sz="4400" dirty="0" smtClean="0">
                <a:latin typeface="+mn-lt"/>
              </a:rPr>
              <a:t>Human Resource</a:t>
            </a:r>
            <a:endParaRPr lang="ja-JP" altLang="en-US" sz="4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409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8774" y="255814"/>
            <a:ext cx="9447150" cy="1524000"/>
          </a:xfrm>
        </p:spPr>
        <p:txBody>
          <a:bodyPr>
            <a:normAutofit fontScale="90000"/>
          </a:bodyPr>
          <a:lstStyle/>
          <a:p>
            <a:r>
              <a:rPr kumimoji="1" lang="en-US" altLang="ja-JP" sz="6000" dirty="0" smtClean="0"/>
              <a:t>use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> </a:t>
            </a:r>
            <a:br>
              <a:rPr kumimoji="1" lang="en-US" altLang="ja-JP" sz="4400" dirty="0" smtClean="0">
                <a:solidFill>
                  <a:srgbClr val="FF0000"/>
                </a:solidFill>
              </a:rPr>
            </a:br>
            <a:r>
              <a:rPr kumimoji="1" lang="en-US" altLang="ja-JP" sz="4400" dirty="0" smtClean="0">
                <a:solidFill>
                  <a:srgbClr val="FF0000"/>
                </a:solidFill>
              </a:rPr>
              <a:t>“</a:t>
            </a:r>
            <a:r>
              <a:rPr kumimoji="1" lang="en-US" altLang="ja-JP" sz="4400" u="sng" dirty="0" smtClean="0">
                <a:solidFill>
                  <a:srgbClr val="FF0000"/>
                </a:solidFill>
              </a:rPr>
              <a:t>Japan’s Grant aid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>” </a:t>
            </a:r>
            <a:r>
              <a:rPr kumimoji="1" lang="en-US" altLang="ja-JP" sz="4400" dirty="0" smtClean="0"/>
              <a:t>wisely !</a:t>
            </a:r>
            <a:endParaRPr kumimoji="1" lang="ja-JP" altLang="en-US" sz="4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E464-7BA4-49D8-B51E-9C6CCC640B77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727" y="1877423"/>
            <a:ext cx="2715726" cy="325494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98" y="1877422"/>
            <a:ext cx="4173911" cy="3254949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248774" y="5183176"/>
            <a:ext cx="944715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z="6000" dirty="0" smtClean="0"/>
              <a:t>Only </a:t>
            </a:r>
            <a:r>
              <a:rPr lang="en-US" altLang="ja-JP" sz="4400" dirty="0" smtClean="0">
                <a:solidFill>
                  <a:srgbClr val="FF0000"/>
                </a:solidFill>
              </a:rPr>
              <a:t> </a:t>
            </a:r>
            <a:br>
              <a:rPr lang="en-US" altLang="ja-JP" sz="4400" dirty="0" smtClean="0">
                <a:solidFill>
                  <a:srgbClr val="FF0000"/>
                </a:solidFill>
              </a:rPr>
            </a:br>
            <a:r>
              <a:rPr lang="en-US" altLang="ja-JP" sz="4400" dirty="0" smtClean="0"/>
              <a:t>JICA supports “implementation”</a:t>
            </a:r>
            <a:endParaRPr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64041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129440"/>
            <a:ext cx="9655629" cy="1499616"/>
          </a:xfrm>
        </p:spPr>
        <p:txBody>
          <a:bodyPr>
            <a:normAutofit/>
          </a:bodyPr>
          <a:lstStyle/>
          <a:p>
            <a:r>
              <a:rPr lang="en-US" altLang="ja-JP" sz="4400" dirty="0" smtClean="0">
                <a:latin typeface="+mn-lt"/>
              </a:rPr>
              <a:t>JICA Geo-Spatial Info Projects </a:t>
            </a:r>
            <a:br>
              <a:rPr lang="en-US" altLang="ja-JP" sz="4400" dirty="0" smtClean="0">
                <a:latin typeface="+mn-lt"/>
              </a:rPr>
            </a:br>
            <a:r>
              <a:rPr lang="en-US" altLang="ja-JP" sz="4400" dirty="0" smtClean="0">
                <a:latin typeface="+mn-lt"/>
              </a:rPr>
              <a:t>in 26 Countries </a:t>
            </a:r>
            <a:endParaRPr kumimoji="1" lang="ja-JP" altLang="en-US" sz="4400" dirty="0">
              <a:latin typeface="+mn-lt"/>
            </a:endParaRPr>
          </a:p>
        </p:txBody>
      </p:sp>
      <p:sp>
        <p:nvSpPr>
          <p:cNvPr id="5" name="コンテンツ プレースホルダー 4"/>
          <p:cNvSpPr txBox="1">
            <a:spLocks noGrp="1"/>
          </p:cNvSpPr>
          <p:nvPr>
            <p:ph idx="1"/>
          </p:nvPr>
        </p:nvSpPr>
        <p:spPr>
          <a:xfrm>
            <a:off x="10886" y="1726433"/>
            <a:ext cx="4582886" cy="212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solidFill>
                  <a:schemeClr val="tx1"/>
                </a:solidFill>
              </a:rPr>
              <a:t>Technical Transfer</a:t>
            </a:r>
          </a:p>
          <a:p>
            <a:r>
              <a:rPr kumimoji="1" lang="en-US" altLang="ja-JP" sz="3600" dirty="0" smtClean="0">
                <a:solidFill>
                  <a:schemeClr val="tx1"/>
                </a:solidFill>
              </a:rPr>
              <a:t>Equipment Supply</a:t>
            </a:r>
          </a:p>
          <a:p>
            <a:r>
              <a:rPr lang="en-US" altLang="ja-JP" sz="3600" dirty="0" smtClean="0">
                <a:solidFill>
                  <a:schemeClr val="tx1"/>
                </a:solidFill>
              </a:rPr>
              <a:t>Training in Japan</a:t>
            </a:r>
            <a:r>
              <a:rPr kumimoji="1" lang="en-US" altLang="ja-JP" sz="3600" dirty="0" smtClean="0">
                <a:solidFill>
                  <a:schemeClr val="tx1"/>
                </a:solidFill>
              </a:rPr>
              <a:t> </a:t>
            </a:r>
            <a:endParaRPr kumimoji="1" lang="ja-JP" altLang="en-US" sz="3600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E464-7BA4-49D8-B51E-9C6CCC640B77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772" y="1225708"/>
            <a:ext cx="5238103" cy="5261077"/>
          </a:xfrm>
          <a:prstGeom prst="rect">
            <a:avLst/>
          </a:prstGeom>
        </p:spPr>
      </p:pic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399209" y="4541521"/>
            <a:ext cx="3177112" cy="2743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lang="en-US" altLang="ja-JP" sz="1900" dirty="0" smtClean="0">
                <a:solidFill>
                  <a:schemeClr val="tx1"/>
                </a:solidFill>
              </a:rPr>
              <a:t>Mapping/LiDAR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1900" dirty="0" smtClean="0">
                <a:solidFill>
                  <a:schemeClr val="tx1"/>
                </a:solidFill>
              </a:rPr>
              <a:t>GIS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1900" dirty="0" smtClean="0">
                <a:solidFill>
                  <a:schemeClr val="tx1"/>
                </a:solidFill>
              </a:rPr>
              <a:t>CORS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1900" dirty="0" smtClean="0">
                <a:solidFill>
                  <a:schemeClr val="tx1"/>
                </a:solidFill>
              </a:rPr>
              <a:t>NSDI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1900" dirty="0" smtClean="0">
                <a:solidFill>
                  <a:schemeClr val="tx1"/>
                </a:solidFill>
              </a:rPr>
              <a:t>Data Sharing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1900" dirty="0" smtClean="0">
                <a:solidFill>
                  <a:schemeClr val="tx1"/>
                </a:solidFill>
              </a:rPr>
              <a:t>Data Update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52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387122" y="49466"/>
            <a:ext cx="9356317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sz="4800" dirty="0" smtClean="0">
                <a:latin typeface="+mn-lt"/>
              </a:rPr>
              <a:t>Recent JICA Projects in Africa</a:t>
            </a:r>
            <a:endParaRPr lang="ja-JP" altLang="en-US" sz="4800" dirty="0">
              <a:latin typeface="+mn-lt"/>
            </a:endParaRPr>
          </a:p>
        </p:txBody>
      </p:sp>
      <p:sp>
        <p:nvSpPr>
          <p:cNvPr id="14339" name="スライド番号プレースホルダー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pitchFamily="50" charset="-128"/>
              </a:defRPr>
            </a:lvl9pPr>
          </a:lstStyle>
          <a:p>
            <a:fld id="{EFBDA05B-DA47-4017-BAE3-A9DB9790B6B5}" type="slidenum">
              <a:rPr lang="ja-JP" altLang="en-US" smtClean="0">
                <a:solidFill>
                  <a:srgbClr val="D1282E"/>
                </a:solidFill>
              </a:rPr>
              <a:pPr/>
              <a:t>7</a:t>
            </a:fld>
            <a:endParaRPr lang="en-US" altLang="ja-JP" dirty="0" smtClean="0">
              <a:solidFill>
                <a:srgbClr val="D1282E"/>
              </a:solidFill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101727"/>
              </p:ext>
            </p:extLst>
          </p:nvPr>
        </p:nvGraphicFramePr>
        <p:xfrm>
          <a:off x="58361" y="887666"/>
          <a:ext cx="6985227" cy="50849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2697">
                  <a:extLst>
                    <a:ext uri="{9D8B030D-6E8A-4147-A177-3AD203B41FA5}">
                      <a16:colId xmlns:a16="http://schemas.microsoft.com/office/drawing/2014/main" val="2559384207"/>
                    </a:ext>
                  </a:extLst>
                </a:gridCol>
                <a:gridCol w="1845734">
                  <a:extLst>
                    <a:ext uri="{9D8B030D-6E8A-4147-A177-3AD203B41FA5}">
                      <a16:colId xmlns:a16="http://schemas.microsoft.com/office/drawing/2014/main" val="3627018838"/>
                    </a:ext>
                  </a:extLst>
                </a:gridCol>
                <a:gridCol w="3926796">
                  <a:extLst>
                    <a:ext uri="{9D8B030D-6E8A-4147-A177-3AD203B41FA5}">
                      <a16:colId xmlns:a16="http://schemas.microsoft.com/office/drawing/2014/main" val="2506475983"/>
                    </a:ext>
                  </a:extLst>
                </a:gridCol>
              </a:tblGrid>
              <a:tr h="65076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Year</a:t>
                      </a:r>
                    </a:p>
                  </a:txBody>
                  <a:tcPr marL="6350" marR="6350" marT="635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Recipient Country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 panose="020B0604020202020204" pitchFamily="34" charset="0"/>
                        <a:buNone/>
                      </a:pPr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Project Contents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537960"/>
                  </a:ext>
                </a:extLst>
              </a:tr>
              <a:tr h="8748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2023~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Senegal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6350" marR="6350" marT="635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(New Project)</a:t>
                      </a:r>
                    </a:p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Establishment of CORS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6350" marR="6350" marT="635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321492"/>
                  </a:ext>
                </a:extLst>
              </a:tr>
              <a:tr h="8748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2023~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Madagascar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6350" marR="6350" marT="635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(New Project)</a:t>
                      </a:r>
                    </a:p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altLang="ja-JP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Sea Chart (Bathymetric chart)</a:t>
                      </a:r>
                      <a:endParaRPr lang="en-US" sz="2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6350" marR="6350" marT="635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059023"/>
                  </a:ext>
                </a:extLst>
              </a:tr>
              <a:tr h="8748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2023~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Djibouti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6350" marR="6350" marT="635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altLang="ja-JP" sz="2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(New Project)</a:t>
                      </a:r>
                    </a:p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Data Update and Sharing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6350" marR="6350" marT="635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006091"/>
                  </a:ext>
                </a:extLst>
              </a:tr>
              <a:tr h="9595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</a:t>
                      </a:r>
                      <a:r>
                        <a:rPr lang="ja-JP" altLang="en-US" sz="2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～</a:t>
                      </a:r>
                      <a:r>
                        <a:rPr lang="en-US" altLang="ja-JP" sz="2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</a:t>
                      </a:r>
                      <a:endParaRPr lang="en-US" altLang="ja-JP" sz="2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350" marR="6350" marT="635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Rwanda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6350" marR="6350" marT="635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1/1000, 1/2500,1/10000</a:t>
                      </a:r>
                    </a:p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en-US" altLang="ja-JP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Map Production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6350" marR="6350" marT="635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024396"/>
                  </a:ext>
                </a:extLst>
              </a:tr>
              <a:tr h="8041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2021-22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Guinea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6350" marR="6350" marT="635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1/5000 </a:t>
                      </a:r>
                      <a:r>
                        <a:rPr lang="en-US" sz="2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Topomap</a:t>
                      </a:r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 Update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6350" marR="6350" marT="635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38628"/>
                  </a:ext>
                </a:extLst>
              </a:tr>
            </a:tbl>
          </a:graphicData>
        </a:graphic>
      </p:graphicFrame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472" y="1387127"/>
            <a:ext cx="3070860" cy="230314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042" y="3690272"/>
            <a:ext cx="3075847" cy="231457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400535" y="1260123"/>
            <a:ext cx="2035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/>
              <a:t>Rwanda</a:t>
            </a:r>
            <a:endParaRPr kumimoji="1" lang="ja-JP" altLang="en-US" sz="28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552935" y="5525548"/>
            <a:ext cx="2035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/>
              <a:t>Rwanda</a:t>
            </a:r>
            <a:endParaRPr kumimoji="1" lang="ja-JP" altLang="en-US" sz="2800" b="1" dirty="0"/>
          </a:p>
        </p:txBody>
      </p:sp>
      <p:sp>
        <p:nvSpPr>
          <p:cNvPr id="6" name="角丸四角形 5"/>
          <p:cNvSpPr/>
          <p:nvPr/>
        </p:nvSpPr>
        <p:spPr>
          <a:xfrm>
            <a:off x="55868" y="1521733"/>
            <a:ext cx="6774238" cy="266337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36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E464-7BA4-49D8-B51E-9C6CCC640B77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3864228"/>
            <a:ext cx="2907029" cy="2944246"/>
          </a:xfrm>
          <a:prstGeom prst="rect">
            <a:avLst/>
          </a:prstGeom>
        </p:spPr>
      </p:pic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080132"/>
              </p:ext>
            </p:extLst>
          </p:nvPr>
        </p:nvGraphicFramePr>
        <p:xfrm>
          <a:off x="101600" y="1324746"/>
          <a:ext cx="9723120" cy="259080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3552056428"/>
                    </a:ext>
                  </a:extLst>
                </a:gridCol>
                <a:gridCol w="4053840">
                  <a:extLst>
                    <a:ext uri="{9D8B030D-6E8A-4147-A177-3AD203B41FA5}">
                      <a16:colId xmlns:a16="http://schemas.microsoft.com/office/drawing/2014/main" val="702226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Japan</a:t>
                      </a:r>
                      <a:endParaRPr kumimoji="1" lang="ja-JP" alt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378,000km2</a:t>
                      </a:r>
                      <a:endParaRPr kumimoji="1" lang="ja-JP" alt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655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800" dirty="0" smtClean="0">
                          <a:solidFill>
                            <a:schemeClr val="bg1"/>
                          </a:solidFill>
                        </a:rPr>
                        <a:t>Population</a:t>
                      </a:r>
                      <a:endParaRPr kumimoji="1" lang="ja-JP" alt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>
                          <a:solidFill>
                            <a:schemeClr val="bg1"/>
                          </a:solidFill>
                        </a:rPr>
                        <a:t>125 million</a:t>
                      </a:r>
                      <a:endParaRPr kumimoji="1" lang="ja-JP" alt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119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Commencement of Operation:</a:t>
                      </a:r>
                      <a:endParaRPr kumimoji="1" lang="ja-JP" alt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110 points in 1993</a:t>
                      </a:r>
                      <a:endParaRPr kumimoji="1" lang="ja-JP" alt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784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Existing CORS: </a:t>
                      </a:r>
                      <a:endParaRPr kumimoji="1" lang="ja-JP" alt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1318 points in 2023</a:t>
                      </a:r>
                      <a:endParaRPr kumimoji="1" lang="ja-JP" alt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706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Distance between each CORS:</a:t>
                      </a:r>
                      <a:endParaRPr kumimoji="1" lang="ja-JP" alt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20km</a:t>
                      </a:r>
                      <a:endParaRPr kumimoji="1" lang="ja-JP" alt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522296"/>
                  </a:ext>
                </a:extLst>
              </a:tr>
            </a:tbl>
          </a:graphicData>
        </a:graphic>
      </p:graphicFrame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415" y="3864228"/>
            <a:ext cx="2185580" cy="29371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281" y="3814240"/>
            <a:ext cx="2245676" cy="2994234"/>
          </a:xfrm>
          <a:prstGeom prst="rect">
            <a:avLst/>
          </a:prstGeom>
        </p:spPr>
      </p:pic>
      <p:sp>
        <p:nvSpPr>
          <p:cNvPr id="10" name="タイトル 1"/>
          <p:cNvSpPr txBox="1">
            <a:spLocks/>
          </p:cNvSpPr>
          <p:nvPr/>
        </p:nvSpPr>
        <p:spPr>
          <a:xfrm>
            <a:off x="247253" y="152400"/>
            <a:ext cx="331890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z="10700" b="1" dirty="0" smtClean="0"/>
              <a:t>CORS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403623" y="864411"/>
            <a:ext cx="6723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/>
              <a:t>C</a:t>
            </a:r>
            <a:r>
              <a:rPr lang="en-US" altLang="ja-JP" sz="2400" dirty="0">
                <a:solidFill>
                  <a:schemeClr val="bg1"/>
                </a:solidFill>
              </a:rPr>
              <a:t>ontinuously</a:t>
            </a:r>
            <a:r>
              <a:rPr lang="en-US" altLang="ja-JP" sz="2400" dirty="0"/>
              <a:t> O</a:t>
            </a:r>
            <a:r>
              <a:rPr lang="en-US" altLang="ja-JP" sz="2400" dirty="0">
                <a:solidFill>
                  <a:schemeClr val="bg1"/>
                </a:solidFill>
              </a:rPr>
              <a:t>perating</a:t>
            </a:r>
            <a:r>
              <a:rPr lang="en-US" altLang="ja-JP" sz="2400" dirty="0"/>
              <a:t> R</a:t>
            </a:r>
            <a:r>
              <a:rPr lang="en-US" altLang="ja-JP" sz="2400" dirty="0">
                <a:solidFill>
                  <a:schemeClr val="bg1"/>
                </a:solidFill>
              </a:rPr>
              <a:t>eference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S</a:t>
            </a:r>
            <a:r>
              <a:rPr lang="en-US" altLang="ja-JP" sz="2400" dirty="0" smtClean="0">
                <a:solidFill>
                  <a:schemeClr val="bg1"/>
                </a:solidFill>
              </a:rPr>
              <a:t>tations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1965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E464-7BA4-49D8-B51E-9C6CCC640B77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7392" y="2347460"/>
            <a:ext cx="3590688" cy="280076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/>
              <a:t>Experience</a:t>
            </a:r>
          </a:p>
          <a:p>
            <a:r>
              <a:rPr kumimoji="1" lang="en-US" altLang="ja-JP" sz="4400" dirty="0" smtClean="0"/>
              <a:t>Knowledge</a:t>
            </a:r>
          </a:p>
          <a:p>
            <a:r>
              <a:rPr kumimoji="1" lang="en-US" altLang="ja-JP" sz="4400" dirty="0" smtClean="0"/>
              <a:t>Technology</a:t>
            </a:r>
          </a:p>
          <a:p>
            <a:r>
              <a:rPr kumimoji="1" lang="en-US" altLang="ja-JP" sz="4400" dirty="0" smtClean="0"/>
              <a:t>Information</a:t>
            </a:r>
            <a:endParaRPr kumimoji="1" lang="ja-JP" altLang="en-US" sz="4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847264" y="4023456"/>
            <a:ext cx="2203015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000" dirty="0" smtClean="0"/>
              <a:t>Transfer </a:t>
            </a:r>
          </a:p>
        </p:txBody>
      </p:sp>
      <p:sp>
        <p:nvSpPr>
          <p:cNvPr id="7" name="右矢印 6"/>
          <p:cNvSpPr/>
          <p:nvPr/>
        </p:nvSpPr>
        <p:spPr>
          <a:xfrm>
            <a:off x="4354411" y="3113004"/>
            <a:ext cx="1188720" cy="811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09463" y="2079968"/>
            <a:ext cx="3439710" cy="3170099"/>
          </a:xfrm>
          <a:prstGeom prst="rect">
            <a:avLst/>
          </a:prstGeom>
          <a:solidFill>
            <a:srgbClr val="7093D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4000" dirty="0" smtClean="0"/>
              <a:t>Bangladesh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4000" dirty="0" smtClean="0"/>
              <a:t>Thailand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4000" dirty="0" smtClean="0"/>
              <a:t>Cambodia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4000" dirty="0" smtClean="0"/>
              <a:t>Myanmar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4000" dirty="0" smtClean="0"/>
              <a:t>Senegal</a:t>
            </a:r>
            <a:endParaRPr kumimoji="1" lang="ja-JP" altLang="en-US" sz="4000" dirty="0"/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97392" y="671375"/>
            <a:ext cx="9557148" cy="1524000"/>
          </a:xfrm>
        </p:spPr>
        <p:txBody>
          <a:bodyPr>
            <a:noAutofit/>
          </a:bodyPr>
          <a:lstStyle/>
          <a:p>
            <a:r>
              <a:rPr kumimoji="1" lang="en-US" altLang="ja-JP" sz="7200" b="1" dirty="0" smtClean="0"/>
              <a:t>1318 CORS in Japan</a:t>
            </a:r>
            <a:r>
              <a:rPr kumimoji="1" lang="en-US" altLang="ja-JP" sz="7200" dirty="0" smtClean="0"/>
              <a:t/>
            </a:r>
            <a:br>
              <a:rPr kumimoji="1" lang="en-US" altLang="ja-JP" sz="7200" dirty="0" smtClean="0"/>
            </a:br>
            <a:endParaRPr kumimoji="1" lang="ja-JP" altLang="en-US" sz="7200" dirty="0">
              <a:solidFill>
                <a:schemeClr val="bg1"/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6198777" y="4605588"/>
            <a:ext cx="2918639" cy="64447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64465" y="5650357"/>
            <a:ext cx="5071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 smtClean="0"/>
              <a:t>Gift from Japan</a:t>
            </a:r>
            <a:endParaRPr kumimoji="1"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13062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スライス">
  <a:themeElements>
    <a:clrScheme name="スライス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スライス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スライ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20008</TotalTime>
  <Words>443</Words>
  <Application>Microsoft Office PowerPoint</Application>
  <PresentationFormat>A4 210 x 297 mm</PresentationFormat>
  <Paragraphs>189</Paragraphs>
  <Slides>15</Slides>
  <Notes>15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5" baseType="lpstr">
      <vt:lpstr>HGS創英角ｺﾞｼｯｸUB</vt:lpstr>
      <vt:lpstr>ＭＳ Ｐゴシック</vt:lpstr>
      <vt:lpstr>メイリオ</vt:lpstr>
      <vt:lpstr>Arial</vt:lpstr>
      <vt:lpstr>Arial Narrow</vt:lpstr>
      <vt:lpstr>Calibri</vt:lpstr>
      <vt:lpstr>Century Gothic</vt:lpstr>
      <vt:lpstr>Wingdings</vt:lpstr>
      <vt:lpstr>Wingdings 3</vt:lpstr>
      <vt:lpstr>スライス</vt:lpstr>
      <vt:lpstr>CORS Project by JICA Technical Cooperation</vt:lpstr>
      <vt:lpstr>Self-Introduction</vt:lpstr>
      <vt:lpstr>Participation of A total of 12 Geo-Info Conferences</vt:lpstr>
      <vt:lpstr>Technology</vt:lpstr>
      <vt:lpstr>use  “Japan’s Grant aid” wisely !</vt:lpstr>
      <vt:lpstr>JICA Geo-Spatial Info Projects  in 26 Countries </vt:lpstr>
      <vt:lpstr>Recent JICA Projects in Africa</vt:lpstr>
      <vt:lpstr>PowerPoint プレゼンテーション</vt:lpstr>
      <vt:lpstr>1318 CORS in Japan </vt:lpstr>
      <vt:lpstr>PowerPoint プレゼンテーション</vt:lpstr>
      <vt:lpstr>Cors Project in Cambodia</vt:lpstr>
      <vt:lpstr>JAPAN’s Grant aid for CORS</vt:lpstr>
      <vt:lpstr>Case study: Project formulation in senegal</vt:lpstr>
      <vt:lpstr>Long and winding road</vt:lpstr>
      <vt:lpstr>Contact me!</vt:lpstr>
    </vt:vector>
  </TitlesOfParts>
  <Company>user510003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James Kazumori Watson</dc:creator>
  <cp:lastModifiedBy>TSUDA Kaoru(津田 馨)</cp:lastModifiedBy>
  <cp:revision>838</cp:revision>
  <cp:lastPrinted>2022-10-23T12:24:57Z</cp:lastPrinted>
  <dcterms:created xsi:type="dcterms:W3CDTF">2014-12-02T00:47:14Z</dcterms:created>
  <dcterms:modified xsi:type="dcterms:W3CDTF">2023-08-15T17:17:03Z</dcterms:modified>
</cp:coreProperties>
</file>