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855" r:id="rId2"/>
  </p:sldMasterIdLst>
  <p:notesMasterIdLst>
    <p:notesMasterId r:id="rId26"/>
  </p:notesMasterIdLst>
  <p:handoutMasterIdLst>
    <p:handoutMasterId r:id="rId27"/>
  </p:handoutMasterIdLst>
  <p:sldIdLst>
    <p:sldId id="256" r:id="rId3"/>
    <p:sldId id="337" r:id="rId4"/>
    <p:sldId id="2542" r:id="rId5"/>
    <p:sldId id="2543" r:id="rId6"/>
    <p:sldId id="2569" r:id="rId7"/>
    <p:sldId id="2573" r:id="rId8"/>
    <p:sldId id="2828" r:id="rId9"/>
    <p:sldId id="2829" r:id="rId10"/>
    <p:sldId id="2830" r:id="rId11"/>
    <p:sldId id="2827" r:id="rId12"/>
    <p:sldId id="2571" r:id="rId13"/>
    <p:sldId id="2568" r:id="rId14"/>
    <p:sldId id="338" r:id="rId15"/>
    <p:sldId id="2832" r:id="rId16"/>
    <p:sldId id="2557" r:id="rId17"/>
    <p:sldId id="2533" r:id="rId18"/>
    <p:sldId id="2534" r:id="rId19"/>
    <p:sldId id="2535" r:id="rId20"/>
    <p:sldId id="2564" r:id="rId21"/>
    <p:sldId id="2572" r:id="rId22"/>
    <p:sldId id="2833" r:id="rId23"/>
    <p:sldId id="2834" r:id="rId24"/>
    <p:sldId id="2552" r:id="rId25"/>
  </p:sldIdLst>
  <p:sldSz cx="12192000" cy="6858000"/>
  <p:notesSz cx="6867525" cy="99933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Les Rackham" initials="LJR" lastIdx="5" clrIdx="0"/>
  <p:cmAuthor id="1" name="Les Rackham" initials="LR" lastIdx="11" clrIdx="1"/>
  <p:cmAuthor id="2" name="Andrew Coote" initials="AC" lastIdx="11" clrIdx="2"/>
  <p:cmAuthor id="3" name="andy" initials="a" lastIdx="18" clrIdx="3"/>
  <p:cmAuthor id="4" name="User" initials="U" lastIdx="3" clrIdx="4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FFFFFF"/>
    <a:srgbClr val="001E48"/>
    <a:srgbClr val="FFCC66"/>
    <a:srgbClr val="4DB85C"/>
    <a:srgbClr val="00FFCC"/>
    <a:srgbClr val="2484C6"/>
    <a:srgbClr val="CC6600"/>
    <a:srgbClr val="893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6" autoAdjust="0"/>
    <p:restoredTop sz="78243" autoAdjust="0"/>
  </p:normalViewPr>
  <p:slideViewPr>
    <p:cSldViewPr>
      <p:cViewPr varScale="1">
        <p:scale>
          <a:sx n="73" d="100"/>
          <a:sy n="73" d="100"/>
        </p:scale>
        <p:origin x="672" y="29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48" y="-78"/>
      </p:cViewPr>
      <p:guideLst>
        <p:guide orient="horz" pos="3148"/>
        <p:guide pos="21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D43F3B-153D-4D1B-AFDA-D491D341121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6278445-3376-4BB7-BC2F-3542261708E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Context</a:t>
          </a:r>
          <a:endParaRPr lang="en-US" dirty="0"/>
        </a:p>
      </dgm:t>
    </dgm:pt>
    <dgm:pt modelId="{B2C9E880-5364-489D-98FC-D95634152211}" type="parTrans" cxnId="{4E1284A7-A62C-4969-85A0-600C2228AB94}">
      <dgm:prSet/>
      <dgm:spPr/>
      <dgm:t>
        <a:bodyPr/>
        <a:lstStyle/>
        <a:p>
          <a:endParaRPr lang="en-US"/>
        </a:p>
      </dgm:t>
    </dgm:pt>
    <dgm:pt modelId="{27AD6B4D-F8E2-4DA8-B8A9-0684B1E3AA4B}" type="sibTrans" cxnId="{4E1284A7-A62C-4969-85A0-600C2228AB94}">
      <dgm:prSet/>
      <dgm:spPr/>
      <dgm:t>
        <a:bodyPr/>
        <a:lstStyle/>
        <a:p>
          <a:endParaRPr lang="en-US"/>
        </a:p>
      </dgm:t>
    </dgm:pt>
    <dgm:pt modelId="{79EBCAF9-C501-4DDE-90AF-6C73743E79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200" dirty="0"/>
            <a:t>Impacts – How to objectively assess them		 </a:t>
          </a:r>
          <a:endParaRPr lang="en-GB" sz="1800" dirty="0"/>
        </a:p>
        <a:p>
          <a:pPr>
            <a:lnSpc>
              <a:spcPct val="100000"/>
            </a:lnSpc>
          </a:pPr>
          <a:r>
            <a:rPr lang="en-GB" sz="2200" dirty="0"/>
            <a:t>				 </a:t>
          </a:r>
          <a:endParaRPr lang="en-US" sz="1800" dirty="0"/>
        </a:p>
      </dgm:t>
    </dgm:pt>
    <dgm:pt modelId="{26013F8F-C5B2-402F-BFEA-45C043BE5E6A}" type="parTrans" cxnId="{4C0270BC-7289-4F5E-AFB5-A9F808A660B0}">
      <dgm:prSet/>
      <dgm:spPr/>
      <dgm:t>
        <a:bodyPr/>
        <a:lstStyle/>
        <a:p>
          <a:endParaRPr lang="en-US"/>
        </a:p>
      </dgm:t>
    </dgm:pt>
    <dgm:pt modelId="{26F4AFE4-9296-4655-B2A5-3BE2E7B5845F}" type="sibTrans" cxnId="{4C0270BC-7289-4F5E-AFB5-A9F808A660B0}">
      <dgm:prSet/>
      <dgm:spPr/>
      <dgm:t>
        <a:bodyPr/>
        <a:lstStyle/>
        <a:p>
          <a:endParaRPr lang="en-US"/>
        </a:p>
      </dgm:t>
    </dgm:pt>
    <dgm:pt modelId="{903C9171-8283-4E38-B48D-BC9F27C7D4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200" dirty="0"/>
            <a:t>NMCA Business Models – pivoting for a new world 		 </a:t>
          </a:r>
          <a:endParaRPr lang="en-US" sz="2200" dirty="0"/>
        </a:p>
      </dgm:t>
    </dgm:pt>
    <dgm:pt modelId="{AC75E8F3-A055-4F3E-9E02-9EA6509E9F04}" type="parTrans" cxnId="{7A30D1B5-9C81-4F9F-9D63-B431C19B7541}">
      <dgm:prSet/>
      <dgm:spPr/>
      <dgm:t>
        <a:bodyPr/>
        <a:lstStyle/>
        <a:p>
          <a:endParaRPr lang="en-US"/>
        </a:p>
      </dgm:t>
    </dgm:pt>
    <dgm:pt modelId="{33BADFF8-2C4F-448D-BCED-C09DE49C0B3C}" type="sibTrans" cxnId="{7A30D1B5-9C81-4F9F-9D63-B431C19B7541}">
      <dgm:prSet/>
      <dgm:spPr/>
      <dgm:t>
        <a:bodyPr/>
        <a:lstStyle/>
        <a:p>
          <a:endParaRPr lang="en-US"/>
        </a:p>
      </dgm:t>
    </dgm:pt>
    <dgm:pt modelId="{4A6BE4C5-29DE-4319-911F-0C151CFDFF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Takeaways </a:t>
          </a:r>
        </a:p>
      </dgm:t>
    </dgm:pt>
    <dgm:pt modelId="{5B1A3C4F-2B67-4B15-8EA6-CD92C4B6902C}" type="parTrans" cxnId="{3A51EBDA-1AC3-4D91-8AFD-354C8E2DD74B}">
      <dgm:prSet/>
      <dgm:spPr/>
      <dgm:t>
        <a:bodyPr/>
        <a:lstStyle/>
        <a:p>
          <a:endParaRPr lang="en-US"/>
        </a:p>
      </dgm:t>
    </dgm:pt>
    <dgm:pt modelId="{BF1E29A5-F5EE-48FD-A175-8E61B7313491}" type="sibTrans" cxnId="{3A51EBDA-1AC3-4D91-8AFD-354C8E2DD74B}">
      <dgm:prSet/>
      <dgm:spPr/>
      <dgm:t>
        <a:bodyPr/>
        <a:lstStyle/>
        <a:p>
          <a:endParaRPr lang="en-US"/>
        </a:p>
      </dgm:t>
    </dgm:pt>
    <dgm:pt modelId="{A3744AAA-FD71-4B7B-BC9A-42744C2D3998}" type="pres">
      <dgm:prSet presAssocID="{16D43F3B-153D-4D1B-AFDA-D491D341121F}" presName="root" presStyleCnt="0">
        <dgm:presLayoutVars>
          <dgm:dir/>
          <dgm:resizeHandles val="exact"/>
        </dgm:presLayoutVars>
      </dgm:prSet>
      <dgm:spPr/>
    </dgm:pt>
    <dgm:pt modelId="{ADD63AA7-7F38-4520-A98D-712039263663}" type="pres">
      <dgm:prSet presAssocID="{B6278445-3376-4BB7-BC2F-3542261708EB}" presName="compNode" presStyleCnt="0"/>
      <dgm:spPr/>
    </dgm:pt>
    <dgm:pt modelId="{5ED0C64C-0B5B-4396-811B-DCC517BA49BC}" type="pres">
      <dgm:prSet presAssocID="{B6278445-3376-4BB7-BC2F-3542261708EB}" presName="bgRect" presStyleLbl="bgShp" presStyleIdx="0" presStyleCnt="4"/>
      <dgm:spPr/>
    </dgm:pt>
    <dgm:pt modelId="{DBF47FE2-B5FD-404C-8697-BD9910C5247F}" type="pres">
      <dgm:prSet presAssocID="{B6278445-3376-4BB7-BC2F-3542261708E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ctionary Remove"/>
        </a:ext>
      </dgm:extLst>
    </dgm:pt>
    <dgm:pt modelId="{9853BD9B-F645-4C49-B2D3-6688F69C503A}" type="pres">
      <dgm:prSet presAssocID="{B6278445-3376-4BB7-BC2F-3542261708EB}" presName="spaceRect" presStyleCnt="0"/>
      <dgm:spPr/>
    </dgm:pt>
    <dgm:pt modelId="{7E5AF9A9-0D9C-4103-8BD5-85E072FD2B71}" type="pres">
      <dgm:prSet presAssocID="{B6278445-3376-4BB7-BC2F-3542261708EB}" presName="parTx" presStyleLbl="revTx" presStyleIdx="0" presStyleCnt="4">
        <dgm:presLayoutVars>
          <dgm:chMax val="0"/>
          <dgm:chPref val="0"/>
        </dgm:presLayoutVars>
      </dgm:prSet>
      <dgm:spPr/>
    </dgm:pt>
    <dgm:pt modelId="{78066713-165A-41BC-815C-4CD0EE8BAE73}" type="pres">
      <dgm:prSet presAssocID="{27AD6B4D-F8E2-4DA8-B8A9-0684B1E3AA4B}" presName="sibTrans" presStyleCnt="0"/>
      <dgm:spPr/>
    </dgm:pt>
    <dgm:pt modelId="{2D1E8CB7-E2E3-4138-BE83-B379D8C82C8C}" type="pres">
      <dgm:prSet presAssocID="{79EBCAF9-C501-4DDE-90AF-6C73743E7901}" presName="compNode" presStyleCnt="0"/>
      <dgm:spPr/>
    </dgm:pt>
    <dgm:pt modelId="{32B8F97C-9583-4770-9F2F-EECB5A9550CA}" type="pres">
      <dgm:prSet presAssocID="{79EBCAF9-C501-4DDE-90AF-6C73743E7901}" presName="bgRect" presStyleLbl="bgShp" presStyleIdx="1" presStyleCnt="4"/>
      <dgm:spPr/>
    </dgm:pt>
    <dgm:pt modelId="{5577F762-B564-40AC-89CD-2271A38AA579}" type="pres">
      <dgm:prSet presAssocID="{79EBCAF9-C501-4DDE-90AF-6C73743E790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M Customer Insights App"/>
        </a:ext>
      </dgm:extLst>
    </dgm:pt>
    <dgm:pt modelId="{C4593053-7C72-4CAA-BECF-7CF3061C2AAC}" type="pres">
      <dgm:prSet presAssocID="{79EBCAF9-C501-4DDE-90AF-6C73743E7901}" presName="spaceRect" presStyleCnt="0"/>
      <dgm:spPr/>
    </dgm:pt>
    <dgm:pt modelId="{95E4668D-8DB4-4C4C-96F3-B17D605DABDD}" type="pres">
      <dgm:prSet presAssocID="{79EBCAF9-C501-4DDE-90AF-6C73743E7901}" presName="parTx" presStyleLbl="revTx" presStyleIdx="1" presStyleCnt="4">
        <dgm:presLayoutVars>
          <dgm:chMax val="0"/>
          <dgm:chPref val="0"/>
        </dgm:presLayoutVars>
      </dgm:prSet>
      <dgm:spPr/>
    </dgm:pt>
    <dgm:pt modelId="{BDB013D6-C8F1-434D-8755-B6BFF8E3BBDF}" type="pres">
      <dgm:prSet presAssocID="{26F4AFE4-9296-4655-B2A5-3BE2E7B5845F}" presName="sibTrans" presStyleCnt="0"/>
      <dgm:spPr/>
    </dgm:pt>
    <dgm:pt modelId="{B02C57FC-D21F-4750-9D58-57460927D731}" type="pres">
      <dgm:prSet presAssocID="{903C9171-8283-4E38-B48D-BC9F27C7D4A4}" presName="compNode" presStyleCnt="0"/>
      <dgm:spPr/>
    </dgm:pt>
    <dgm:pt modelId="{CE7F6DFC-EB2D-4FD0-A9A2-89B204B23222}" type="pres">
      <dgm:prSet presAssocID="{903C9171-8283-4E38-B48D-BC9F27C7D4A4}" presName="bgRect" presStyleLbl="bgShp" presStyleIdx="2" presStyleCnt="4"/>
      <dgm:spPr/>
    </dgm:pt>
    <dgm:pt modelId="{81051628-8ECD-4F8E-AD38-4849797F4E53}" type="pres">
      <dgm:prSet presAssocID="{903C9171-8283-4E38-B48D-BC9F27C7D4A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Plan"/>
        </a:ext>
      </dgm:extLst>
    </dgm:pt>
    <dgm:pt modelId="{FED8A53F-9646-42EB-A6F9-483D3E187C33}" type="pres">
      <dgm:prSet presAssocID="{903C9171-8283-4E38-B48D-BC9F27C7D4A4}" presName="spaceRect" presStyleCnt="0"/>
      <dgm:spPr/>
    </dgm:pt>
    <dgm:pt modelId="{531A170F-99A6-4071-8DBB-FAC69B73D889}" type="pres">
      <dgm:prSet presAssocID="{903C9171-8283-4E38-B48D-BC9F27C7D4A4}" presName="parTx" presStyleLbl="revTx" presStyleIdx="2" presStyleCnt="4">
        <dgm:presLayoutVars>
          <dgm:chMax val="0"/>
          <dgm:chPref val="0"/>
        </dgm:presLayoutVars>
      </dgm:prSet>
      <dgm:spPr/>
    </dgm:pt>
    <dgm:pt modelId="{4BC36D3E-0498-4333-990E-3313464EB71A}" type="pres">
      <dgm:prSet presAssocID="{33BADFF8-2C4F-448D-BCED-C09DE49C0B3C}" presName="sibTrans" presStyleCnt="0"/>
      <dgm:spPr/>
    </dgm:pt>
    <dgm:pt modelId="{EB892064-B715-4A86-B862-8A8EDD5B6A2E}" type="pres">
      <dgm:prSet presAssocID="{4A6BE4C5-29DE-4319-911F-0C151CFDFF5B}" presName="compNode" presStyleCnt="0"/>
      <dgm:spPr/>
    </dgm:pt>
    <dgm:pt modelId="{88C02882-4A5B-43F3-A318-D342548E9F8C}" type="pres">
      <dgm:prSet presAssocID="{4A6BE4C5-29DE-4319-911F-0C151CFDFF5B}" presName="bgRect" presStyleLbl="bgShp" presStyleIdx="3" presStyleCnt="4"/>
      <dgm:spPr/>
    </dgm:pt>
    <dgm:pt modelId="{BB4E54C2-F77B-4250-9BE5-44517C105563}" type="pres">
      <dgm:prSet presAssocID="{4A6BE4C5-29DE-4319-911F-0C151CFDFF5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munications"/>
        </a:ext>
      </dgm:extLst>
    </dgm:pt>
    <dgm:pt modelId="{F6A0048D-C46C-4D13-94A0-4DEE7C58E50A}" type="pres">
      <dgm:prSet presAssocID="{4A6BE4C5-29DE-4319-911F-0C151CFDFF5B}" presName="spaceRect" presStyleCnt="0"/>
      <dgm:spPr/>
    </dgm:pt>
    <dgm:pt modelId="{79E213E4-3827-469C-98A9-2DA6D4E79EE6}" type="pres">
      <dgm:prSet presAssocID="{4A6BE4C5-29DE-4319-911F-0C151CFDFF5B}" presName="parTx" presStyleLbl="revTx" presStyleIdx="3" presStyleCnt="4" custScaleY="158171">
        <dgm:presLayoutVars>
          <dgm:chMax val="0"/>
          <dgm:chPref val="0"/>
        </dgm:presLayoutVars>
      </dgm:prSet>
      <dgm:spPr/>
    </dgm:pt>
  </dgm:ptLst>
  <dgm:cxnLst>
    <dgm:cxn modelId="{1D21345D-865C-4B37-BBC6-1CF35B9FADFE}" type="presOf" srcId="{903C9171-8283-4E38-B48D-BC9F27C7D4A4}" destId="{531A170F-99A6-4071-8DBB-FAC69B73D889}" srcOrd="0" destOrd="0" presId="urn:microsoft.com/office/officeart/2018/2/layout/IconVerticalSolidList"/>
    <dgm:cxn modelId="{9C987C85-F6DF-4F79-97DC-6C1C1F713C05}" type="presOf" srcId="{79EBCAF9-C501-4DDE-90AF-6C73743E7901}" destId="{95E4668D-8DB4-4C4C-96F3-B17D605DABDD}" srcOrd="0" destOrd="0" presId="urn:microsoft.com/office/officeart/2018/2/layout/IconVerticalSolidList"/>
    <dgm:cxn modelId="{4E1284A7-A62C-4969-85A0-600C2228AB94}" srcId="{16D43F3B-153D-4D1B-AFDA-D491D341121F}" destId="{B6278445-3376-4BB7-BC2F-3542261708EB}" srcOrd="0" destOrd="0" parTransId="{B2C9E880-5364-489D-98FC-D95634152211}" sibTransId="{27AD6B4D-F8E2-4DA8-B8A9-0684B1E3AA4B}"/>
    <dgm:cxn modelId="{7A30D1B5-9C81-4F9F-9D63-B431C19B7541}" srcId="{16D43F3B-153D-4D1B-AFDA-D491D341121F}" destId="{903C9171-8283-4E38-B48D-BC9F27C7D4A4}" srcOrd="2" destOrd="0" parTransId="{AC75E8F3-A055-4F3E-9E02-9EA6509E9F04}" sibTransId="{33BADFF8-2C4F-448D-BCED-C09DE49C0B3C}"/>
    <dgm:cxn modelId="{4C0270BC-7289-4F5E-AFB5-A9F808A660B0}" srcId="{16D43F3B-153D-4D1B-AFDA-D491D341121F}" destId="{79EBCAF9-C501-4DDE-90AF-6C73743E7901}" srcOrd="1" destOrd="0" parTransId="{26013F8F-C5B2-402F-BFEA-45C043BE5E6A}" sibTransId="{26F4AFE4-9296-4655-B2A5-3BE2E7B5845F}"/>
    <dgm:cxn modelId="{330BD7CC-218B-4A5D-8DF3-1784DDE46E24}" type="presOf" srcId="{16D43F3B-153D-4D1B-AFDA-D491D341121F}" destId="{A3744AAA-FD71-4B7B-BC9A-42744C2D3998}" srcOrd="0" destOrd="0" presId="urn:microsoft.com/office/officeart/2018/2/layout/IconVerticalSolidList"/>
    <dgm:cxn modelId="{3A51EBDA-1AC3-4D91-8AFD-354C8E2DD74B}" srcId="{16D43F3B-153D-4D1B-AFDA-D491D341121F}" destId="{4A6BE4C5-29DE-4319-911F-0C151CFDFF5B}" srcOrd="3" destOrd="0" parTransId="{5B1A3C4F-2B67-4B15-8EA6-CD92C4B6902C}" sibTransId="{BF1E29A5-F5EE-48FD-A175-8E61B7313491}"/>
    <dgm:cxn modelId="{79DF6DE6-7605-42A5-8F51-D78C73420810}" type="presOf" srcId="{4A6BE4C5-29DE-4319-911F-0C151CFDFF5B}" destId="{79E213E4-3827-469C-98A9-2DA6D4E79EE6}" srcOrd="0" destOrd="0" presId="urn:microsoft.com/office/officeart/2018/2/layout/IconVerticalSolidList"/>
    <dgm:cxn modelId="{AF5D95FF-D41F-43E4-9EE6-8B63792A6CD3}" type="presOf" srcId="{B6278445-3376-4BB7-BC2F-3542261708EB}" destId="{7E5AF9A9-0D9C-4103-8BD5-85E072FD2B71}" srcOrd="0" destOrd="0" presId="urn:microsoft.com/office/officeart/2018/2/layout/IconVerticalSolidList"/>
    <dgm:cxn modelId="{A4B6A337-3E10-4E05-9C0B-B48E44EFF263}" type="presParOf" srcId="{A3744AAA-FD71-4B7B-BC9A-42744C2D3998}" destId="{ADD63AA7-7F38-4520-A98D-712039263663}" srcOrd="0" destOrd="0" presId="urn:microsoft.com/office/officeart/2018/2/layout/IconVerticalSolidList"/>
    <dgm:cxn modelId="{D5B1EBEE-DFA5-4FF6-8060-4132D54AF1A1}" type="presParOf" srcId="{ADD63AA7-7F38-4520-A98D-712039263663}" destId="{5ED0C64C-0B5B-4396-811B-DCC517BA49BC}" srcOrd="0" destOrd="0" presId="urn:microsoft.com/office/officeart/2018/2/layout/IconVerticalSolidList"/>
    <dgm:cxn modelId="{01D86605-8C17-458E-9474-5A895CD2316F}" type="presParOf" srcId="{ADD63AA7-7F38-4520-A98D-712039263663}" destId="{DBF47FE2-B5FD-404C-8697-BD9910C5247F}" srcOrd="1" destOrd="0" presId="urn:microsoft.com/office/officeart/2018/2/layout/IconVerticalSolidList"/>
    <dgm:cxn modelId="{92247F0B-63B2-459C-A7BC-B21D4E259CAC}" type="presParOf" srcId="{ADD63AA7-7F38-4520-A98D-712039263663}" destId="{9853BD9B-F645-4C49-B2D3-6688F69C503A}" srcOrd="2" destOrd="0" presId="urn:microsoft.com/office/officeart/2018/2/layout/IconVerticalSolidList"/>
    <dgm:cxn modelId="{7AD88312-4301-4D36-87AC-B7F6F166484D}" type="presParOf" srcId="{ADD63AA7-7F38-4520-A98D-712039263663}" destId="{7E5AF9A9-0D9C-4103-8BD5-85E072FD2B71}" srcOrd="3" destOrd="0" presId="urn:microsoft.com/office/officeart/2018/2/layout/IconVerticalSolidList"/>
    <dgm:cxn modelId="{DC37B1E1-9512-453E-BC29-DBDA28FF4202}" type="presParOf" srcId="{A3744AAA-FD71-4B7B-BC9A-42744C2D3998}" destId="{78066713-165A-41BC-815C-4CD0EE8BAE73}" srcOrd="1" destOrd="0" presId="urn:microsoft.com/office/officeart/2018/2/layout/IconVerticalSolidList"/>
    <dgm:cxn modelId="{47868456-6A13-4512-9184-09065198F77A}" type="presParOf" srcId="{A3744AAA-FD71-4B7B-BC9A-42744C2D3998}" destId="{2D1E8CB7-E2E3-4138-BE83-B379D8C82C8C}" srcOrd="2" destOrd="0" presId="urn:microsoft.com/office/officeart/2018/2/layout/IconVerticalSolidList"/>
    <dgm:cxn modelId="{955CD5CD-0B36-4573-9805-E9A14E5750ED}" type="presParOf" srcId="{2D1E8CB7-E2E3-4138-BE83-B379D8C82C8C}" destId="{32B8F97C-9583-4770-9F2F-EECB5A9550CA}" srcOrd="0" destOrd="0" presId="urn:microsoft.com/office/officeart/2018/2/layout/IconVerticalSolidList"/>
    <dgm:cxn modelId="{BBAB8261-FC3C-45C2-AEF4-1A4500A6CA5F}" type="presParOf" srcId="{2D1E8CB7-E2E3-4138-BE83-B379D8C82C8C}" destId="{5577F762-B564-40AC-89CD-2271A38AA579}" srcOrd="1" destOrd="0" presId="urn:microsoft.com/office/officeart/2018/2/layout/IconVerticalSolidList"/>
    <dgm:cxn modelId="{4BCED514-F6F4-432F-9F38-178E75EE9FD3}" type="presParOf" srcId="{2D1E8CB7-E2E3-4138-BE83-B379D8C82C8C}" destId="{C4593053-7C72-4CAA-BECF-7CF3061C2AAC}" srcOrd="2" destOrd="0" presId="urn:microsoft.com/office/officeart/2018/2/layout/IconVerticalSolidList"/>
    <dgm:cxn modelId="{0EAD43A9-5C2C-48C2-B95C-E2D59310D772}" type="presParOf" srcId="{2D1E8CB7-E2E3-4138-BE83-B379D8C82C8C}" destId="{95E4668D-8DB4-4C4C-96F3-B17D605DABDD}" srcOrd="3" destOrd="0" presId="urn:microsoft.com/office/officeart/2018/2/layout/IconVerticalSolidList"/>
    <dgm:cxn modelId="{3154F830-5210-41A4-AC5F-A26180948B63}" type="presParOf" srcId="{A3744AAA-FD71-4B7B-BC9A-42744C2D3998}" destId="{BDB013D6-C8F1-434D-8755-B6BFF8E3BBDF}" srcOrd="3" destOrd="0" presId="urn:microsoft.com/office/officeart/2018/2/layout/IconVerticalSolidList"/>
    <dgm:cxn modelId="{B0E7F743-803A-44FE-8B72-969D8D0381C6}" type="presParOf" srcId="{A3744AAA-FD71-4B7B-BC9A-42744C2D3998}" destId="{B02C57FC-D21F-4750-9D58-57460927D731}" srcOrd="4" destOrd="0" presId="urn:microsoft.com/office/officeart/2018/2/layout/IconVerticalSolidList"/>
    <dgm:cxn modelId="{659AE960-EE1C-4196-B7CD-6FFC1EA3EC25}" type="presParOf" srcId="{B02C57FC-D21F-4750-9D58-57460927D731}" destId="{CE7F6DFC-EB2D-4FD0-A9A2-89B204B23222}" srcOrd="0" destOrd="0" presId="urn:microsoft.com/office/officeart/2018/2/layout/IconVerticalSolidList"/>
    <dgm:cxn modelId="{C52DEA4C-78EE-404F-8FA6-2A64723FCA05}" type="presParOf" srcId="{B02C57FC-D21F-4750-9D58-57460927D731}" destId="{81051628-8ECD-4F8E-AD38-4849797F4E53}" srcOrd="1" destOrd="0" presId="urn:microsoft.com/office/officeart/2018/2/layout/IconVerticalSolidList"/>
    <dgm:cxn modelId="{47055D60-D692-4353-8DCE-41DC4553E687}" type="presParOf" srcId="{B02C57FC-D21F-4750-9D58-57460927D731}" destId="{FED8A53F-9646-42EB-A6F9-483D3E187C33}" srcOrd="2" destOrd="0" presId="urn:microsoft.com/office/officeart/2018/2/layout/IconVerticalSolidList"/>
    <dgm:cxn modelId="{74CD4BC7-5A60-4043-92DE-3B0D07E532BD}" type="presParOf" srcId="{B02C57FC-D21F-4750-9D58-57460927D731}" destId="{531A170F-99A6-4071-8DBB-FAC69B73D889}" srcOrd="3" destOrd="0" presId="urn:microsoft.com/office/officeart/2018/2/layout/IconVerticalSolidList"/>
    <dgm:cxn modelId="{728FF29E-C070-49BF-A2AA-C17EE4D158DC}" type="presParOf" srcId="{A3744AAA-FD71-4B7B-BC9A-42744C2D3998}" destId="{4BC36D3E-0498-4333-990E-3313464EB71A}" srcOrd="5" destOrd="0" presId="urn:microsoft.com/office/officeart/2018/2/layout/IconVerticalSolidList"/>
    <dgm:cxn modelId="{63CBA737-E22D-4E68-8E1A-C42A94B4B22B}" type="presParOf" srcId="{A3744AAA-FD71-4B7B-BC9A-42744C2D3998}" destId="{EB892064-B715-4A86-B862-8A8EDD5B6A2E}" srcOrd="6" destOrd="0" presId="urn:microsoft.com/office/officeart/2018/2/layout/IconVerticalSolidList"/>
    <dgm:cxn modelId="{C9EBC145-C49D-489D-9D1E-E914F474FF42}" type="presParOf" srcId="{EB892064-B715-4A86-B862-8A8EDD5B6A2E}" destId="{88C02882-4A5B-43F3-A318-D342548E9F8C}" srcOrd="0" destOrd="0" presId="urn:microsoft.com/office/officeart/2018/2/layout/IconVerticalSolidList"/>
    <dgm:cxn modelId="{0EEB788B-51A2-40F1-93AE-9B14FE0CBEE4}" type="presParOf" srcId="{EB892064-B715-4A86-B862-8A8EDD5B6A2E}" destId="{BB4E54C2-F77B-4250-9BE5-44517C105563}" srcOrd="1" destOrd="0" presId="urn:microsoft.com/office/officeart/2018/2/layout/IconVerticalSolidList"/>
    <dgm:cxn modelId="{0B3372DA-3810-4C58-A4AB-BC059FB4B4BE}" type="presParOf" srcId="{EB892064-B715-4A86-B862-8A8EDD5B6A2E}" destId="{F6A0048D-C46C-4D13-94A0-4DEE7C58E50A}" srcOrd="2" destOrd="0" presId="urn:microsoft.com/office/officeart/2018/2/layout/IconVerticalSolidList"/>
    <dgm:cxn modelId="{D2BB381E-9504-4133-9E8E-223A345F78FC}" type="presParOf" srcId="{EB892064-B715-4A86-B862-8A8EDD5B6A2E}" destId="{79E213E4-3827-469C-98A9-2DA6D4E79E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D43F3B-153D-4D1B-AFDA-D491D341121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6278445-3376-4BB7-BC2F-3542261708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>
              <a:latin typeface="Trebuchet MS" panose="020B0603020202020204" pitchFamily="34" charset="0"/>
            </a:rPr>
            <a:t>Data underpins the 4</a:t>
          </a:r>
          <a:r>
            <a:rPr lang="en-GB" sz="2000" baseline="30000" dirty="0">
              <a:latin typeface="Trebuchet MS" panose="020B0603020202020204" pitchFamily="34" charset="0"/>
            </a:rPr>
            <a:t>th</a:t>
          </a:r>
          <a:r>
            <a:rPr lang="en-GB" sz="2000" dirty="0">
              <a:latin typeface="Trebuchet MS" panose="020B0603020202020204" pitchFamily="34" charset="0"/>
            </a:rPr>
            <a:t> Industrial revolution – exponential  rise in demand for authoritative geospatial data to support evidence–based decision making.         </a:t>
          </a:r>
          <a:endParaRPr lang="en-US" sz="2000" dirty="0">
            <a:latin typeface="Trebuchet MS" panose="020B0603020202020204" pitchFamily="34" charset="0"/>
          </a:endParaRPr>
        </a:p>
      </dgm:t>
    </dgm:pt>
    <dgm:pt modelId="{B2C9E880-5364-489D-98FC-D95634152211}" type="parTrans" cxnId="{4E1284A7-A62C-4969-85A0-600C2228AB94}">
      <dgm:prSet/>
      <dgm:spPr/>
      <dgm:t>
        <a:bodyPr/>
        <a:lstStyle/>
        <a:p>
          <a:endParaRPr lang="en-US" sz="2000">
            <a:latin typeface="Trebuchet MS" panose="020B0603020202020204" pitchFamily="34" charset="0"/>
          </a:endParaRPr>
        </a:p>
      </dgm:t>
    </dgm:pt>
    <dgm:pt modelId="{27AD6B4D-F8E2-4DA8-B8A9-0684B1E3AA4B}" type="sibTrans" cxnId="{4E1284A7-A62C-4969-85A0-600C2228AB94}">
      <dgm:prSet/>
      <dgm:spPr/>
      <dgm:t>
        <a:bodyPr/>
        <a:lstStyle/>
        <a:p>
          <a:endParaRPr lang="en-US" sz="2000">
            <a:latin typeface="Trebuchet MS" panose="020B0603020202020204" pitchFamily="34" charset="0"/>
          </a:endParaRPr>
        </a:p>
      </dgm:t>
    </dgm:pt>
    <dgm:pt modelId="{79EBCAF9-C501-4DDE-90AF-6C73743E79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>
              <a:latin typeface="Trebuchet MS" panose="020B0603020202020204" pitchFamily="34" charset="0"/>
            </a:rPr>
            <a:t>Open data doesn’t necessarily mean free - opportunities but also risks. 	</a:t>
          </a:r>
        </a:p>
        <a:p>
          <a:pPr>
            <a:lnSpc>
              <a:spcPct val="100000"/>
            </a:lnSpc>
          </a:pPr>
          <a:r>
            <a:rPr lang="en-GB" sz="2000" dirty="0">
              <a:latin typeface="Trebuchet MS" panose="020B0603020202020204" pitchFamily="34" charset="0"/>
            </a:rPr>
            <a:t>				  </a:t>
          </a:r>
          <a:endParaRPr lang="en-US" sz="2000" dirty="0">
            <a:latin typeface="Trebuchet MS" panose="020B0603020202020204" pitchFamily="34" charset="0"/>
          </a:endParaRPr>
        </a:p>
      </dgm:t>
    </dgm:pt>
    <dgm:pt modelId="{26013F8F-C5B2-402F-BFEA-45C043BE5E6A}" type="parTrans" cxnId="{4C0270BC-7289-4F5E-AFB5-A9F808A660B0}">
      <dgm:prSet/>
      <dgm:spPr/>
      <dgm:t>
        <a:bodyPr/>
        <a:lstStyle/>
        <a:p>
          <a:endParaRPr lang="en-US" sz="2000">
            <a:latin typeface="Trebuchet MS" panose="020B0603020202020204" pitchFamily="34" charset="0"/>
          </a:endParaRPr>
        </a:p>
      </dgm:t>
    </dgm:pt>
    <dgm:pt modelId="{26F4AFE4-9296-4655-B2A5-3BE2E7B5845F}" type="sibTrans" cxnId="{4C0270BC-7289-4F5E-AFB5-A9F808A660B0}">
      <dgm:prSet/>
      <dgm:spPr/>
      <dgm:t>
        <a:bodyPr/>
        <a:lstStyle/>
        <a:p>
          <a:endParaRPr lang="en-US" sz="2000">
            <a:latin typeface="Trebuchet MS" panose="020B0603020202020204" pitchFamily="34" charset="0"/>
          </a:endParaRPr>
        </a:p>
      </dgm:t>
    </dgm:pt>
    <dgm:pt modelId="{903C9171-8283-4E38-B48D-BC9F27C7D4A4}">
      <dgm:prSet custT="1"/>
      <dgm:spPr/>
      <dgm:t>
        <a:bodyPr tIns="0" bIns="0" anchor="t"/>
        <a:lstStyle/>
        <a:p>
          <a:pPr>
            <a:lnSpc>
              <a:spcPct val="100000"/>
            </a:lnSpc>
          </a:pPr>
          <a:r>
            <a:rPr lang="en-US" sz="2000" dirty="0">
              <a:latin typeface="Trebuchet MS" panose="020B0603020202020204" pitchFamily="34" charset="0"/>
            </a:rPr>
            <a:t>Align to the policy agenda – maximizing impact both social and economic. More </a:t>
          </a:r>
          <a:r>
            <a:rPr lang="en-GB" sz="2000" dirty="0">
              <a:latin typeface="Trebuchet MS" panose="020B0603020202020204" pitchFamily="34" charset="0"/>
            </a:rPr>
            <a:t>quantification studies now available.	 </a:t>
          </a:r>
          <a:endParaRPr lang="en-US" sz="2000" dirty="0">
            <a:latin typeface="Trebuchet MS" panose="020B0603020202020204" pitchFamily="34" charset="0"/>
          </a:endParaRPr>
        </a:p>
      </dgm:t>
    </dgm:pt>
    <dgm:pt modelId="{AC75E8F3-A055-4F3E-9E02-9EA6509E9F04}" type="parTrans" cxnId="{7A30D1B5-9C81-4F9F-9D63-B431C19B7541}">
      <dgm:prSet/>
      <dgm:spPr/>
      <dgm:t>
        <a:bodyPr/>
        <a:lstStyle/>
        <a:p>
          <a:endParaRPr lang="en-US" sz="2000">
            <a:latin typeface="Trebuchet MS" panose="020B0603020202020204" pitchFamily="34" charset="0"/>
          </a:endParaRPr>
        </a:p>
      </dgm:t>
    </dgm:pt>
    <dgm:pt modelId="{33BADFF8-2C4F-448D-BCED-C09DE49C0B3C}" type="sibTrans" cxnId="{7A30D1B5-9C81-4F9F-9D63-B431C19B7541}">
      <dgm:prSet/>
      <dgm:spPr/>
      <dgm:t>
        <a:bodyPr/>
        <a:lstStyle/>
        <a:p>
          <a:endParaRPr lang="en-US" sz="2000">
            <a:latin typeface="Trebuchet MS" panose="020B0603020202020204" pitchFamily="34" charset="0"/>
          </a:endParaRPr>
        </a:p>
      </dgm:t>
    </dgm:pt>
    <dgm:pt modelId="{86E0367B-7BFF-47E1-9C81-A26E97DE255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Trebuchet MS" panose="020B0603020202020204" pitchFamily="34" charset="0"/>
            </a:rPr>
            <a:t>Requires re-thinking the NMCA Business Model   </a:t>
          </a:r>
        </a:p>
      </dgm:t>
    </dgm:pt>
    <dgm:pt modelId="{AD6C8F10-03E8-47E9-8A68-4451E9F048DB}" type="parTrans" cxnId="{444B96BD-B6A7-4486-91EB-FEA321441E4A}">
      <dgm:prSet/>
      <dgm:spPr/>
      <dgm:t>
        <a:bodyPr/>
        <a:lstStyle/>
        <a:p>
          <a:endParaRPr lang="en-GB" sz="2000">
            <a:latin typeface="Trebuchet MS" panose="020B0603020202020204" pitchFamily="34" charset="0"/>
          </a:endParaRPr>
        </a:p>
      </dgm:t>
    </dgm:pt>
    <dgm:pt modelId="{0CA18B27-0664-44C0-872C-78966E655F4C}" type="sibTrans" cxnId="{444B96BD-B6A7-4486-91EB-FEA321441E4A}">
      <dgm:prSet/>
      <dgm:spPr/>
      <dgm:t>
        <a:bodyPr/>
        <a:lstStyle/>
        <a:p>
          <a:endParaRPr lang="en-GB" sz="2000">
            <a:latin typeface="Trebuchet MS" panose="020B0603020202020204" pitchFamily="34" charset="0"/>
          </a:endParaRPr>
        </a:p>
      </dgm:t>
    </dgm:pt>
    <dgm:pt modelId="{A3744AAA-FD71-4B7B-BC9A-42744C2D3998}" type="pres">
      <dgm:prSet presAssocID="{16D43F3B-153D-4D1B-AFDA-D491D341121F}" presName="root" presStyleCnt="0">
        <dgm:presLayoutVars>
          <dgm:dir/>
          <dgm:resizeHandles val="exact"/>
        </dgm:presLayoutVars>
      </dgm:prSet>
      <dgm:spPr/>
    </dgm:pt>
    <dgm:pt modelId="{ADD63AA7-7F38-4520-A98D-712039263663}" type="pres">
      <dgm:prSet presAssocID="{B6278445-3376-4BB7-BC2F-3542261708EB}" presName="compNode" presStyleCnt="0"/>
      <dgm:spPr/>
    </dgm:pt>
    <dgm:pt modelId="{5ED0C64C-0B5B-4396-811B-DCC517BA49BC}" type="pres">
      <dgm:prSet presAssocID="{B6278445-3376-4BB7-BC2F-3542261708EB}" presName="bgRect" presStyleLbl="bgShp" presStyleIdx="0" presStyleCnt="4" custScaleX="99874" custScaleY="147001"/>
      <dgm:spPr/>
    </dgm:pt>
    <dgm:pt modelId="{DBF47FE2-B5FD-404C-8697-BD9910C5247F}" type="pres">
      <dgm:prSet presAssocID="{B6278445-3376-4BB7-BC2F-3542261708E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ctionary Remove"/>
        </a:ext>
      </dgm:extLst>
    </dgm:pt>
    <dgm:pt modelId="{9853BD9B-F645-4C49-B2D3-6688F69C503A}" type="pres">
      <dgm:prSet presAssocID="{B6278445-3376-4BB7-BC2F-3542261708EB}" presName="spaceRect" presStyleCnt="0"/>
      <dgm:spPr/>
    </dgm:pt>
    <dgm:pt modelId="{7E5AF9A9-0D9C-4103-8BD5-85E072FD2B71}" type="pres">
      <dgm:prSet presAssocID="{B6278445-3376-4BB7-BC2F-3542261708EB}" presName="parTx" presStyleLbl="revTx" presStyleIdx="0" presStyleCnt="4" custLinFactNeighborX="-1022" custLinFactNeighborY="-10598">
        <dgm:presLayoutVars>
          <dgm:chMax val="0"/>
          <dgm:chPref val="0"/>
        </dgm:presLayoutVars>
      </dgm:prSet>
      <dgm:spPr/>
    </dgm:pt>
    <dgm:pt modelId="{78066713-165A-41BC-815C-4CD0EE8BAE73}" type="pres">
      <dgm:prSet presAssocID="{27AD6B4D-F8E2-4DA8-B8A9-0684B1E3AA4B}" presName="sibTrans" presStyleCnt="0"/>
      <dgm:spPr/>
    </dgm:pt>
    <dgm:pt modelId="{2D1E8CB7-E2E3-4138-BE83-B379D8C82C8C}" type="pres">
      <dgm:prSet presAssocID="{79EBCAF9-C501-4DDE-90AF-6C73743E7901}" presName="compNode" presStyleCnt="0"/>
      <dgm:spPr/>
    </dgm:pt>
    <dgm:pt modelId="{32B8F97C-9583-4770-9F2F-EECB5A9550CA}" type="pres">
      <dgm:prSet presAssocID="{79EBCAF9-C501-4DDE-90AF-6C73743E7901}" presName="bgRect" presStyleLbl="bgShp" presStyleIdx="1" presStyleCnt="4"/>
      <dgm:spPr/>
    </dgm:pt>
    <dgm:pt modelId="{5577F762-B564-40AC-89CD-2271A38AA579}" type="pres">
      <dgm:prSet presAssocID="{79EBCAF9-C501-4DDE-90AF-6C73743E790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M Customer Insights App"/>
        </a:ext>
      </dgm:extLst>
    </dgm:pt>
    <dgm:pt modelId="{C4593053-7C72-4CAA-BECF-7CF3061C2AAC}" type="pres">
      <dgm:prSet presAssocID="{79EBCAF9-C501-4DDE-90AF-6C73743E7901}" presName="spaceRect" presStyleCnt="0"/>
      <dgm:spPr/>
    </dgm:pt>
    <dgm:pt modelId="{95E4668D-8DB4-4C4C-96F3-B17D605DABDD}" type="pres">
      <dgm:prSet presAssocID="{79EBCAF9-C501-4DDE-90AF-6C73743E7901}" presName="parTx" presStyleLbl="revTx" presStyleIdx="1" presStyleCnt="4" custLinFactNeighborX="-642" custLinFactNeighborY="6604">
        <dgm:presLayoutVars>
          <dgm:chMax val="0"/>
          <dgm:chPref val="0"/>
        </dgm:presLayoutVars>
      </dgm:prSet>
      <dgm:spPr/>
    </dgm:pt>
    <dgm:pt modelId="{BDB013D6-C8F1-434D-8755-B6BFF8E3BBDF}" type="pres">
      <dgm:prSet presAssocID="{26F4AFE4-9296-4655-B2A5-3BE2E7B5845F}" presName="sibTrans" presStyleCnt="0"/>
      <dgm:spPr/>
    </dgm:pt>
    <dgm:pt modelId="{B02C57FC-D21F-4750-9D58-57460927D731}" type="pres">
      <dgm:prSet presAssocID="{903C9171-8283-4E38-B48D-BC9F27C7D4A4}" presName="compNode" presStyleCnt="0"/>
      <dgm:spPr/>
    </dgm:pt>
    <dgm:pt modelId="{CE7F6DFC-EB2D-4FD0-A9A2-89B204B23222}" type="pres">
      <dgm:prSet presAssocID="{903C9171-8283-4E38-B48D-BC9F27C7D4A4}" presName="bgRect" presStyleLbl="bgShp" presStyleIdx="2" presStyleCnt="4" custLinFactNeighborX="-675" custLinFactNeighborY="-18410"/>
      <dgm:spPr/>
    </dgm:pt>
    <dgm:pt modelId="{81051628-8ECD-4F8E-AD38-4849797F4E53}" type="pres">
      <dgm:prSet presAssocID="{903C9171-8283-4E38-B48D-BC9F27C7D4A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Plan"/>
        </a:ext>
      </dgm:extLst>
    </dgm:pt>
    <dgm:pt modelId="{FED8A53F-9646-42EB-A6F9-483D3E187C33}" type="pres">
      <dgm:prSet presAssocID="{903C9171-8283-4E38-B48D-BC9F27C7D4A4}" presName="spaceRect" presStyleCnt="0"/>
      <dgm:spPr/>
    </dgm:pt>
    <dgm:pt modelId="{531A170F-99A6-4071-8DBB-FAC69B73D889}" type="pres">
      <dgm:prSet presAssocID="{903C9171-8283-4E38-B48D-BC9F27C7D4A4}" presName="parTx" presStyleLbl="revTx" presStyleIdx="2" presStyleCnt="4" custScaleX="103285" custLinFactNeighborX="-831" custLinFactNeighborY="-7188">
        <dgm:presLayoutVars>
          <dgm:chMax val="0"/>
          <dgm:chPref val="0"/>
        </dgm:presLayoutVars>
      </dgm:prSet>
      <dgm:spPr/>
    </dgm:pt>
    <dgm:pt modelId="{4BC36D3E-0498-4333-990E-3313464EB71A}" type="pres">
      <dgm:prSet presAssocID="{33BADFF8-2C4F-448D-BCED-C09DE49C0B3C}" presName="sibTrans" presStyleCnt="0"/>
      <dgm:spPr/>
    </dgm:pt>
    <dgm:pt modelId="{F3481253-F703-4F64-BEDB-6EAE02B8BA57}" type="pres">
      <dgm:prSet presAssocID="{86E0367B-7BFF-47E1-9C81-A26E97DE2557}" presName="compNode" presStyleCnt="0"/>
      <dgm:spPr/>
    </dgm:pt>
    <dgm:pt modelId="{6CAA5696-7AAC-437E-840B-99D087D1AED3}" type="pres">
      <dgm:prSet presAssocID="{86E0367B-7BFF-47E1-9C81-A26E97DE2557}" presName="bgRect" presStyleLbl="bgShp" presStyleIdx="3" presStyleCnt="4" custLinFactNeighborX="63" custLinFactNeighborY="-5024"/>
      <dgm:spPr/>
    </dgm:pt>
    <dgm:pt modelId="{0BF1C153-E8C0-412B-85F9-C25FE179CCD1}" type="pres">
      <dgm:prSet presAssocID="{86E0367B-7BFF-47E1-9C81-A26E97DE255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pply And Demand"/>
        </a:ext>
      </dgm:extLst>
    </dgm:pt>
    <dgm:pt modelId="{35867125-021F-42F5-BB46-E8AEE8FB70A5}" type="pres">
      <dgm:prSet presAssocID="{86E0367B-7BFF-47E1-9C81-A26E97DE2557}" presName="spaceRect" presStyleCnt="0"/>
      <dgm:spPr/>
    </dgm:pt>
    <dgm:pt modelId="{7E4729CE-0485-4265-808C-294066C98F7F}" type="pres">
      <dgm:prSet presAssocID="{86E0367B-7BFF-47E1-9C81-A26E97DE2557}" presName="parTx" presStyleLbl="revTx" presStyleIdx="3" presStyleCnt="4" custScaleX="103509" custLinFactNeighborY="-19875">
        <dgm:presLayoutVars>
          <dgm:chMax val="0"/>
          <dgm:chPref val="0"/>
        </dgm:presLayoutVars>
      </dgm:prSet>
      <dgm:spPr/>
    </dgm:pt>
  </dgm:ptLst>
  <dgm:cxnLst>
    <dgm:cxn modelId="{1D21345D-865C-4B37-BBC6-1CF35B9FADFE}" type="presOf" srcId="{903C9171-8283-4E38-B48D-BC9F27C7D4A4}" destId="{531A170F-99A6-4071-8DBB-FAC69B73D889}" srcOrd="0" destOrd="0" presId="urn:microsoft.com/office/officeart/2018/2/layout/IconVerticalSolidList"/>
    <dgm:cxn modelId="{9C987C85-F6DF-4F79-97DC-6C1C1F713C05}" type="presOf" srcId="{79EBCAF9-C501-4DDE-90AF-6C73743E7901}" destId="{95E4668D-8DB4-4C4C-96F3-B17D605DABDD}" srcOrd="0" destOrd="0" presId="urn:microsoft.com/office/officeart/2018/2/layout/IconVerticalSolidList"/>
    <dgm:cxn modelId="{4E1284A7-A62C-4969-85A0-600C2228AB94}" srcId="{16D43F3B-153D-4D1B-AFDA-D491D341121F}" destId="{B6278445-3376-4BB7-BC2F-3542261708EB}" srcOrd="0" destOrd="0" parTransId="{B2C9E880-5364-489D-98FC-D95634152211}" sibTransId="{27AD6B4D-F8E2-4DA8-B8A9-0684B1E3AA4B}"/>
    <dgm:cxn modelId="{7A30D1B5-9C81-4F9F-9D63-B431C19B7541}" srcId="{16D43F3B-153D-4D1B-AFDA-D491D341121F}" destId="{903C9171-8283-4E38-B48D-BC9F27C7D4A4}" srcOrd="2" destOrd="0" parTransId="{AC75E8F3-A055-4F3E-9E02-9EA6509E9F04}" sibTransId="{33BADFF8-2C4F-448D-BCED-C09DE49C0B3C}"/>
    <dgm:cxn modelId="{4C0270BC-7289-4F5E-AFB5-A9F808A660B0}" srcId="{16D43F3B-153D-4D1B-AFDA-D491D341121F}" destId="{79EBCAF9-C501-4DDE-90AF-6C73743E7901}" srcOrd="1" destOrd="0" parTransId="{26013F8F-C5B2-402F-BFEA-45C043BE5E6A}" sibTransId="{26F4AFE4-9296-4655-B2A5-3BE2E7B5845F}"/>
    <dgm:cxn modelId="{444B96BD-B6A7-4486-91EB-FEA321441E4A}" srcId="{16D43F3B-153D-4D1B-AFDA-D491D341121F}" destId="{86E0367B-7BFF-47E1-9C81-A26E97DE2557}" srcOrd="3" destOrd="0" parTransId="{AD6C8F10-03E8-47E9-8A68-4451E9F048DB}" sibTransId="{0CA18B27-0664-44C0-872C-78966E655F4C}"/>
    <dgm:cxn modelId="{330BD7CC-218B-4A5D-8DF3-1784DDE46E24}" type="presOf" srcId="{16D43F3B-153D-4D1B-AFDA-D491D341121F}" destId="{A3744AAA-FD71-4B7B-BC9A-42744C2D3998}" srcOrd="0" destOrd="0" presId="urn:microsoft.com/office/officeart/2018/2/layout/IconVerticalSolidList"/>
    <dgm:cxn modelId="{69061ED9-1D27-422C-9D16-531A1DCD9527}" type="presOf" srcId="{86E0367B-7BFF-47E1-9C81-A26E97DE2557}" destId="{7E4729CE-0485-4265-808C-294066C98F7F}" srcOrd="0" destOrd="0" presId="urn:microsoft.com/office/officeart/2018/2/layout/IconVerticalSolidList"/>
    <dgm:cxn modelId="{AF5D95FF-D41F-43E4-9EE6-8B63792A6CD3}" type="presOf" srcId="{B6278445-3376-4BB7-BC2F-3542261708EB}" destId="{7E5AF9A9-0D9C-4103-8BD5-85E072FD2B71}" srcOrd="0" destOrd="0" presId="urn:microsoft.com/office/officeart/2018/2/layout/IconVerticalSolidList"/>
    <dgm:cxn modelId="{A4B6A337-3E10-4E05-9C0B-B48E44EFF263}" type="presParOf" srcId="{A3744AAA-FD71-4B7B-BC9A-42744C2D3998}" destId="{ADD63AA7-7F38-4520-A98D-712039263663}" srcOrd="0" destOrd="0" presId="urn:microsoft.com/office/officeart/2018/2/layout/IconVerticalSolidList"/>
    <dgm:cxn modelId="{D5B1EBEE-DFA5-4FF6-8060-4132D54AF1A1}" type="presParOf" srcId="{ADD63AA7-7F38-4520-A98D-712039263663}" destId="{5ED0C64C-0B5B-4396-811B-DCC517BA49BC}" srcOrd="0" destOrd="0" presId="urn:microsoft.com/office/officeart/2018/2/layout/IconVerticalSolidList"/>
    <dgm:cxn modelId="{01D86605-8C17-458E-9474-5A895CD2316F}" type="presParOf" srcId="{ADD63AA7-7F38-4520-A98D-712039263663}" destId="{DBF47FE2-B5FD-404C-8697-BD9910C5247F}" srcOrd="1" destOrd="0" presId="urn:microsoft.com/office/officeart/2018/2/layout/IconVerticalSolidList"/>
    <dgm:cxn modelId="{92247F0B-63B2-459C-A7BC-B21D4E259CAC}" type="presParOf" srcId="{ADD63AA7-7F38-4520-A98D-712039263663}" destId="{9853BD9B-F645-4C49-B2D3-6688F69C503A}" srcOrd="2" destOrd="0" presId="urn:microsoft.com/office/officeart/2018/2/layout/IconVerticalSolidList"/>
    <dgm:cxn modelId="{7AD88312-4301-4D36-87AC-B7F6F166484D}" type="presParOf" srcId="{ADD63AA7-7F38-4520-A98D-712039263663}" destId="{7E5AF9A9-0D9C-4103-8BD5-85E072FD2B71}" srcOrd="3" destOrd="0" presId="urn:microsoft.com/office/officeart/2018/2/layout/IconVerticalSolidList"/>
    <dgm:cxn modelId="{DC37B1E1-9512-453E-BC29-DBDA28FF4202}" type="presParOf" srcId="{A3744AAA-FD71-4B7B-BC9A-42744C2D3998}" destId="{78066713-165A-41BC-815C-4CD0EE8BAE73}" srcOrd="1" destOrd="0" presId="urn:microsoft.com/office/officeart/2018/2/layout/IconVerticalSolidList"/>
    <dgm:cxn modelId="{47868456-6A13-4512-9184-09065198F77A}" type="presParOf" srcId="{A3744AAA-FD71-4B7B-BC9A-42744C2D3998}" destId="{2D1E8CB7-E2E3-4138-BE83-B379D8C82C8C}" srcOrd="2" destOrd="0" presId="urn:microsoft.com/office/officeart/2018/2/layout/IconVerticalSolidList"/>
    <dgm:cxn modelId="{955CD5CD-0B36-4573-9805-E9A14E5750ED}" type="presParOf" srcId="{2D1E8CB7-E2E3-4138-BE83-B379D8C82C8C}" destId="{32B8F97C-9583-4770-9F2F-EECB5A9550CA}" srcOrd="0" destOrd="0" presId="urn:microsoft.com/office/officeart/2018/2/layout/IconVerticalSolidList"/>
    <dgm:cxn modelId="{BBAB8261-FC3C-45C2-AEF4-1A4500A6CA5F}" type="presParOf" srcId="{2D1E8CB7-E2E3-4138-BE83-B379D8C82C8C}" destId="{5577F762-B564-40AC-89CD-2271A38AA579}" srcOrd="1" destOrd="0" presId="urn:microsoft.com/office/officeart/2018/2/layout/IconVerticalSolidList"/>
    <dgm:cxn modelId="{4BCED514-F6F4-432F-9F38-178E75EE9FD3}" type="presParOf" srcId="{2D1E8CB7-E2E3-4138-BE83-B379D8C82C8C}" destId="{C4593053-7C72-4CAA-BECF-7CF3061C2AAC}" srcOrd="2" destOrd="0" presId="urn:microsoft.com/office/officeart/2018/2/layout/IconVerticalSolidList"/>
    <dgm:cxn modelId="{0EAD43A9-5C2C-48C2-B95C-E2D59310D772}" type="presParOf" srcId="{2D1E8CB7-E2E3-4138-BE83-B379D8C82C8C}" destId="{95E4668D-8DB4-4C4C-96F3-B17D605DABDD}" srcOrd="3" destOrd="0" presId="urn:microsoft.com/office/officeart/2018/2/layout/IconVerticalSolidList"/>
    <dgm:cxn modelId="{3154F830-5210-41A4-AC5F-A26180948B63}" type="presParOf" srcId="{A3744AAA-FD71-4B7B-BC9A-42744C2D3998}" destId="{BDB013D6-C8F1-434D-8755-B6BFF8E3BBDF}" srcOrd="3" destOrd="0" presId="urn:microsoft.com/office/officeart/2018/2/layout/IconVerticalSolidList"/>
    <dgm:cxn modelId="{B0E7F743-803A-44FE-8B72-969D8D0381C6}" type="presParOf" srcId="{A3744AAA-FD71-4B7B-BC9A-42744C2D3998}" destId="{B02C57FC-D21F-4750-9D58-57460927D731}" srcOrd="4" destOrd="0" presId="urn:microsoft.com/office/officeart/2018/2/layout/IconVerticalSolidList"/>
    <dgm:cxn modelId="{659AE960-EE1C-4196-B7CD-6FFC1EA3EC25}" type="presParOf" srcId="{B02C57FC-D21F-4750-9D58-57460927D731}" destId="{CE7F6DFC-EB2D-4FD0-A9A2-89B204B23222}" srcOrd="0" destOrd="0" presId="urn:microsoft.com/office/officeart/2018/2/layout/IconVerticalSolidList"/>
    <dgm:cxn modelId="{C52DEA4C-78EE-404F-8FA6-2A64723FCA05}" type="presParOf" srcId="{B02C57FC-D21F-4750-9D58-57460927D731}" destId="{81051628-8ECD-4F8E-AD38-4849797F4E53}" srcOrd="1" destOrd="0" presId="urn:microsoft.com/office/officeart/2018/2/layout/IconVerticalSolidList"/>
    <dgm:cxn modelId="{47055D60-D692-4353-8DCE-41DC4553E687}" type="presParOf" srcId="{B02C57FC-D21F-4750-9D58-57460927D731}" destId="{FED8A53F-9646-42EB-A6F9-483D3E187C33}" srcOrd="2" destOrd="0" presId="urn:microsoft.com/office/officeart/2018/2/layout/IconVerticalSolidList"/>
    <dgm:cxn modelId="{74CD4BC7-5A60-4043-92DE-3B0D07E532BD}" type="presParOf" srcId="{B02C57FC-D21F-4750-9D58-57460927D731}" destId="{531A170F-99A6-4071-8DBB-FAC69B73D889}" srcOrd="3" destOrd="0" presId="urn:microsoft.com/office/officeart/2018/2/layout/IconVerticalSolidList"/>
    <dgm:cxn modelId="{728FF29E-C070-49BF-A2AA-C17EE4D158DC}" type="presParOf" srcId="{A3744AAA-FD71-4B7B-BC9A-42744C2D3998}" destId="{4BC36D3E-0498-4333-990E-3313464EB71A}" srcOrd="5" destOrd="0" presId="urn:microsoft.com/office/officeart/2018/2/layout/IconVerticalSolidList"/>
    <dgm:cxn modelId="{55A31D89-0534-485B-9CF5-D054097EBAE9}" type="presParOf" srcId="{A3744AAA-FD71-4B7B-BC9A-42744C2D3998}" destId="{F3481253-F703-4F64-BEDB-6EAE02B8BA57}" srcOrd="6" destOrd="0" presId="urn:microsoft.com/office/officeart/2018/2/layout/IconVerticalSolidList"/>
    <dgm:cxn modelId="{9187D242-457A-4D82-AEA3-5AB9E7B0FB93}" type="presParOf" srcId="{F3481253-F703-4F64-BEDB-6EAE02B8BA57}" destId="{6CAA5696-7AAC-437E-840B-99D087D1AED3}" srcOrd="0" destOrd="0" presId="urn:microsoft.com/office/officeart/2018/2/layout/IconVerticalSolidList"/>
    <dgm:cxn modelId="{022E9223-DF11-44DC-84B7-83F8E911FF42}" type="presParOf" srcId="{F3481253-F703-4F64-BEDB-6EAE02B8BA57}" destId="{0BF1C153-E8C0-412B-85F9-C25FE179CCD1}" srcOrd="1" destOrd="0" presId="urn:microsoft.com/office/officeart/2018/2/layout/IconVerticalSolidList"/>
    <dgm:cxn modelId="{924BFF88-E8A1-4F3D-9B47-25B1DA4509D7}" type="presParOf" srcId="{F3481253-F703-4F64-BEDB-6EAE02B8BA57}" destId="{35867125-021F-42F5-BB46-E8AEE8FB70A5}" srcOrd="2" destOrd="0" presId="urn:microsoft.com/office/officeart/2018/2/layout/IconVerticalSolidList"/>
    <dgm:cxn modelId="{F0EE1CD2-2743-4032-AABB-776EA51CD57D}" type="presParOf" srcId="{F3481253-F703-4F64-BEDB-6EAE02B8BA57}" destId="{7E4729CE-0485-4265-808C-294066C98F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0C64C-0B5B-4396-811B-DCC517BA49BC}">
      <dsp:nvSpPr>
        <dsp:cNvPr id="0" name=""/>
        <dsp:cNvSpPr/>
      </dsp:nvSpPr>
      <dsp:spPr>
        <a:xfrm>
          <a:off x="0" y="3089"/>
          <a:ext cx="8219256" cy="8262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47FE2-B5FD-404C-8697-BD9910C5247F}">
      <dsp:nvSpPr>
        <dsp:cNvPr id="0" name=""/>
        <dsp:cNvSpPr/>
      </dsp:nvSpPr>
      <dsp:spPr>
        <a:xfrm>
          <a:off x="249942" y="188996"/>
          <a:ext cx="454884" cy="4544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AF9A9-0D9C-4103-8BD5-85E072FD2B71}">
      <dsp:nvSpPr>
        <dsp:cNvPr id="0" name=""/>
        <dsp:cNvSpPr/>
      </dsp:nvSpPr>
      <dsp:spPr>
        <a:xfrm>
          <a:off x="954769" y="3089"/>
          <a:ext cx="7221352" cy="903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643" tIns="95643" rIns="95643" bIns="9564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Context</a:t>
          </a:r>
          <a:endParaRPr lang="en-US" sz="2200" kern="1200" dirty="0"/>
        </a:p>
      </dsp:txBody>
      <dsp:txXfrm>
        <a:off x="954769" y="3089"/>
        <a:ext cx="7221352" cy="903717"/>
      </dsp:txXfrm>
    </dsp:sp>
    <dsp:sp modelId="{32B8F97C-9583-4770-9F2F-EECB5A9550CA}">
      <dsp:nvSpPr>
        <dsp:cNvPr id="0" name=""/>
        <dsp:cNvSpPr/>
      </dsp:nvSpPr>
      <dsp:spPr>
        <a:xfrm>
          <a:off x="0" y="1132735"/>
          <a:ext cx="8219256" cy="8262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7F762-B564-40AC-89CD-2271A38AA579}">
      <dsp:nvSpPr>
        <dsp:cNvPr id="0" name=""/>
        <dsp:cNvSpPr/>
      </dsp:nvSpPr>
      <dsp:spPr>
        <a:xfrm>
          <a:off x="249942" y="1318643"/>
          <a:ext cx="454884" cy="4544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4668D-8DB4-4C4C-96F3-B17D605DABDD}">
      <dsp:nvSpPr>
        <dsp:cNvPr id="0" name=""/>
        <dsp:cNvSpPr/>
      </dsp:nvSpPr>
      <dsp:spPr>
        <a:xfrm>
          <a:off x="954769" y="1132735"/>
          <a:ext cx="7221352" cy="903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643" tIns="95643" rIns="95643" bIns="9564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Impacts – How to objectively assess them		 </a:t>
          </a:r>
          <a:endParaRPr lang="en-GB" sz="1800" kern="1200" dirty="0"/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				 </a:t>
          </a:r>
          <a:endParaRPr lang="en-US" sz="1800" kern="1200" dirty="0"/>
        </a:p>
      </dsp:txBody>
      <dsp:txXfrm>
        <a:off x="954769" y="1132735"/>
        <a:ext cx="7221352" cy="903717"/>
      </dsp:txXfrm>
    </dsp:sp>
    <dsp:sp modelId="{CE7F6DFC-EB2D-4FD0-A9A2-89B204B23222}">
      <dsp:nvSpPr>
        <dsp:cNvPr id="0" name=""/>
        <dsp:cNvSpPr/>
      </dsp:nvSpPr>
      <dsp:spPr>
        <a:xfrm>
          <a:off x="0" y="2262382"/>
          <a:ext cx="8219256" cy="8262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51628-8ECD-4F8E-AD38-4849797F4E53}">
      <dsp:nvSpPr>
        <dsp:cNvPr id="0" name=""/>
        <dsp:cNvSpPr/>
      </dsp:nvSpPr>
      <dsp:spPr>
        <a:xfrm>
          <a:off x="249942" y="2448289"/>
          <a:ext cx="454884" cy="4544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A170F-99A6-4071-8DBB-FAC69B73D889}">
      <dsp:nvSpPr>
        <dsp:cNvPr id="0" name=""/>
        <dsp:cNvSpPr/>
      </dsp:nvSpPr>
      <dsp:spPr>
        <a:xfrm>
          <a:off x="954769" y="2262382"/>
          <a:ext cx="7221352" cy="903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643" tIns="95643" rIns="95643" bIns="9564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NMCA Business Models – pivoting for a new world 		 </a:t>
          </a:r>
          <a:endParaRPr lang="en-US" sz="2200" kern="1200" dirty="0"/>
        </a:p>
      </dsp:txBody>
      <dsp:txXfrm>
        <a:off x="954769" y="2262382"/>
        <a:ext cx="7221352" cy="903717"/>
      </dsp:txXfrm>
    </dsp:sp>
    <dsp:sp modelId="{88C02882-4A5B-43F3-A318-D342548E9F8C}">
      <dsp:nvSpPr>
        <dsp:cNvPr id="0" name=""/>
        <dsp:cNvSpPr/>
      </dsp:nvSpPr>
      <dsp:spPr>
        <a:xfrm>
          <a:off x="0" y="3654879"/>
          <a:ext cx="8219256" cy="8262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E54C2-F77B-4250-9BE5-44517C105563}">
      <dsp:nvSpPr>
        <dsp:cNvPr id="0" name=""/>
        <dsp:cNvSpPr/>
      </dsp:nvSpPr>
      <dsp:spPr>
        <a:xfrm>
          <a:off x="249942" y="3840786"/>
          <a:ext cx="454884" cy="4544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213E4-3827-469C-98A9-2DA6D4E79EE6}">
      <dsp:nvSpPr>
        <dsp:cNvPr id="0" name=""/>
        <dsp:cNvSpPr/>
      </dsp:nvSpPr>
      <dsp:spPr>
        <a:xfrm>
          <a:off x="954769" y="3392028"/>
          <a:ext cx="7221352" cy="1429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643" tIns="95643" rIns="95643" bIns="9564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Takeaways </a:t>
          </a:r>
        </a:p>
      </dsp:txBody>
      <dsp:txXfrm>
        <a:off x="954769" y="3392028"/>
        <a:ext cx="7221352" cy="1429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0C64C-0B5B-4396-811B-DCC517BA49BC}">
      <dsp:nvSpPr>
        <dsp:cNvPr id="0" name=""/>
        <dsp:cNvSpPr/>
      </dsp:nvSpPr>
      <dsp:spPr>
        <a:xfrm>
          <a:off x="-30962" y="93284"/>
          <a:ext cx="8167605" cy="131190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47FE2-B5FD-404C-8697-BD9910C5247F}">
      <dsp:nvSpPr>
        <dsp:cNvPr id="0" name=""/>
        <dsp:cNvSpPr/>
      </dsp:nvSpPr>
      <dsp:spPr>
        <a:xfrm>
          <a:off x="233850" y="503814"/>
          <a:ext cx="491806" cy="4908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AF9A9-0D9C-4103-8BD5-85E072FD2B71}">
      <dsp:nvSpPr>
        <dsp:cNvPr id="0" name=""/>
        <dsp:cNvSpPr/>
      </dsp:nvSpPr>
      <dsp:spPr>
        <a:xfrm>
          <a:off x="922810" y="196609"/>
          <a:ext cx="7124446" cy="1004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57" tIns="106257" rIns="106257" bIns="1062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Trebuchet MS" panose="020B0603020202020204" pitchFamily="34" charset="0"/>
            </a:rPr>
            <a:t>Data underpins the 4</a:t>
          </a:r>
          <a:r>
            <a:rPr lang="en-GB" sz="2000" kern="1200" baseline="30000" dirty="0">
              <a:latin typeface="Trebuchet MS" panose="020B0603020202020204" pitchFamily="34" charset="0"/>
            </a:rPr>
            <a:t>th</a:t>
          </a:r>
          <a:r>
            <a:rPr lang="en-GB" sz="2000" kern="1200" dirty="0">
              <a:latin typeface="Trebuchet MS" panose="020B0603020202020204" pitchFamily="34" charset="0"/>
            </a:rPr>
            <a:t> Industrial revolution – exponential  rise in demand for authoritative geospatial data to support evidence–based decision making.         </a:t>
          </a:r>
          <a:endParaRPr lang="en-US" sz="2000" kern="1200" dirty="0">
            <a:latin typeface="Trebuchet MS" panose="020B0603020202020204" pitchFamily="34" charset="0"/>
          </a:endParaRPr>
        </a:p>
      </dsp:txBody>
      <dsp:txXfrm>
        <a:off x="922810" y="196609"/>
        <a:ext cx="7124446" cy="1004003"/>
      </dsp:txXfrm>
    </dsp:sp>
    <dsp:sp modelId="{32B8F97C-9583-4770-9F2F-EECB5A9550CA}">
      <dsp:nvSpPr>
        <dsp:cNvPr id="0" name=""/>
        <dsp:cNvSpPr/>
      </dsp:nvSpPr>
      <dsp:spPr>
        <a:xfrm>
          <a:off x="-30962" y="1656191"/>
          <a:ext cx="8219256" cy="89244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7F762-B564-40AC-89CD-2271A38AA579}">
      <dsp:nvSpPr>
        <dsp:cNvPr id="0" name=""/>
        <dsp:cNvSpPr/>
      </dsp:nvSpPr>
      <dsp:spPr>
        <a:xfrm>
          <a:off x="239002" y="1856992"/>
          <a:ext cx="491806" cy="4908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4668D-8DB4-4C4C-96F3-B17D605DABDD}">
      <dsp:nvSpPr>
        <dsp:cNvPr id="0" name=""/>
        <dsp:cNvSpPr/>
      </dsp:nvSpPr>
      <dsp:spPr>
        <a:xfrm>
          <a:off x="955035" y="1722496"/>
          <a:ext cx="7124446" cy="1004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57" tIns="106257" rIns="106257" bIns="1062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Trebuchet MS" panose="020B0603020202020204" pitchFamily="34" charset="0"/>
            </a:rPr>
            <a:t>Open data doesn’t necessarily mean free - opportunities but also risks. 	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Trebuchet MS" panose="020B0603020202020204" pitchFamily="34" charset="0"/>
            </a:rPr>
            <a:t>				  </a:t>
          </a:r>
          <a:endParaRPr lang="en-US" sz="2000" kern="1200" dirty="0">
            <a:latin typeface="Trebuchet MS" panose="020B0603020202020204" pitchFamily="34" charset="0"/>
          </a:endParaRPr>
        </a:p>
      </dsp:txBody>
      <dsp:txXfrm>
        <a:off x="955035" y="1722496"/>
        <a:ext cx="7124446" cy="1004003"/>
      </dsp:txXfrm>
    </dsp:sp>
    <dsp:sp modelId="{CE7F6DFC-EB2D-4FD0-A9A2-89B204B23222}">
      <dsp:nvSpPr>
        <dsp:cNvPr id="0" name=""/>
        <dsp:cNvSpPr/>
      </dsp:nvSpPr>
      <dsp:spPr>
        <a:xfrm>
          <a:off x="-30962" y="2746896"/>
          <a:ext cx="8219256" cy="89244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51628-8ECD-4F8E-AD38-4849797F4E53}">
      <dsp:nvSpPr>
        <dsp:cNvPr id="0" name=""/>
        <dsp:cNvSpPr/>
      </dsp:nvSpPr>
      <dsp:spPr>
        <a:xfrm>
          <a:off x="239002" y="3111996"/>
          <a:ext cx="491806" cy="4908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A170F-99A6-4071-8DBB-FAC69B73D889}">
      <dsp:nvSpPr>
        <dsp:cNvPr id="0" name=""/>
        <dsp:cNvSpPr/>
      </dsp:nvSpPr>
      <dsp:spPr>
        <a:xfrm>
          <a:off x="824550" y="2839028"/>
          <a:ext cx="7358484" cy="1004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57" tIns="0" rIns="106257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rebuchet MS" panose="020B0603020202020204" pitchFamily="34" charset="0"/>
            </a:rPr>
            <a:t>Align to the policy agenda – maximizing impact both social and economic. More </a:t>
          </a:r>
          <a:r>
            <a:rPr lang="en-GB" sz="2000" kern="1200" dirty="0">
              <a:latin typeface="Trebuchet MS" panose="020B0603020202020204" pitchFamily="34" charset="0"/>
            </a:rPr>
            <a:t>quantification studies now available.	 </a:t>
          </a:r>
          <a:endParaRPr lang="en-US" sz="2000" kern="1200" dirty="0">
            <a:latin typeface="Trebuchet MS" panose="020B0603020202020204" pitchFamily="34" charset="0"/>
          </a:endParaRPr>
        </a:p>
      </dsp:txBody>
      <dsp:txXfrm>
        <a:off x="824550" y="2839028"/>
        <a:ext cx="7358484" cy="1004003"/>
      </dsp:txXfrm>
    </dsp:sp>
    <dsp:sp modelId="{6CAA5696-7AAC-437E-840B-99D087D1AED3}">
      <dsp:nvSpPr>
        <dsp:cNvPr id="0" name=""/>
        <dsp:cNvSpPr/>
      </dsp:nvSpPr>
      <dsp:spPr>
        <a:xfrm>
          <a:off x="-25784" y="4121363"/>
          <a:ext cx="8219256" cy="89244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1C153-E8C0-412B-85F9-C25FE179CCD1}">
      <dsp:nvSpPr>
        <dsp:cNvPr id="0" name=""/>
        <dsp:cNvSpPr/>
      </dsp:nvSpPr>
      <dsp:spPr>
        <a:xfrm>
          <a:off x="239002" y="4367000"/>
          <a:ext cx="491806" cy="4908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729CE-0485-4265-808C-294066C98F7F}">
      <dsp:nvSpPr>
        <dsp:cNvPr id="0" name=""/>
        <dsp:cNvSpPr/>
      </dsp:nvSpPr>
      <dsp:spPr>
        <a:xfrm>
          <a:off x="875775" y="3966654"/>
          <a:ext cx="7374443" cy="1004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57" tIns="106257" rIns="106257" bIns="1062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rebuchet MS" panose="020B0603020202020204" pitchFamily="34" charset="0"/>
            </a:rPr>
            <a:t>Requires re-thinking the NMCA Business Model   </a:t>
          </a:r>
        </a:p>
      </dsp:txBody>
      <dsp:txXfrm>
        <a:off x="875775" y="3966654"/>
        <a:ext cx="7374443" cy="1004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08164" y="488336"/>
            <a:ext cx="5920855" cy="5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55" tIns="44428" rIns="88855" bIns="44428" numCol="1" anchor="ctr" anchorCtr="0" compatLnSpc="1">
            <a:prstTxWarp prst="textNoShape">
              <a:avLst/>
            </a:prstTxWarp>
          </a:bodyPr>
          <a:lstStyle>
            <a:lvl1pPr defTabSz="888943" eaLnBrk="0" hangingPunct="0">
              <a:defRPr sz="1000">
                <a:latin typeface="Trebuchet MS" pitchFamily="34" charset="0"/>
                <a:cs typeface="+mn-cs"/>
              </a:defRPr>
            </a:lvl1pPr>
          </a:lstStyle>
          <a:p>
            <a:pPr algn="ctr">
              <a:defRPr/>
            </a:pPr>
            <a:r>
              <a:rPr lang="en-GB" sz="1200" dirty="0"/>
              <a:t>Building the Business Case for Investment in Geospatial Projects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8400" y="145247"/>
            <a:ext cx="2975020" cy="5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55" tIns="44428" rIns="88855" bIns="44428" numCol="1" anchor="b" anchorCtr="0" compatLnSpc="1">
            <a:prstTxWarp prst="textNoShape">
              <a:avLst/>
            </a:prstTxWarp>
          </a:bodyPr>
          <a:lstStyle>
            <a:lvl1pPr defTabSz="888943" eaLnBrk="0" hangingPunct="0">
              <a:defRPr sz="1200" b="1">
                <a:latin typeface="Franklin Gothic Demi Cond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 b="0" dirty="0">
                <a:latin typeface="Trebuchet MS" pitchFamily="34" charset="0"/>
              </a:rPr>
              <a:t>Consulting</a:t>
            </a:r>
            <a:r>
              <a:rPr lang="en-GB" dirty="0">
                <a:latin typeface="Trebuchet MS" pitchFamily="34" charset="0"/>
              </a:rPr>
              <a:t>Where</a:t>
            </a:r>
            <a:r>
              <a:rPr lang="en-GB" b="0" dirty="0">
                <a:latin typeface="Trebuchet MS" pitchFamily="34" charset="0"/>
              </a:rPr>
              <a:t>  Training</a:t>
            </a:r>
          </a:p>
          <a:p>
            <a:pPr>
              <a:defRPr/>
            </a:pPr>
            <a:endParaRPr lang="en-GB" b="0" dirty="0"/>
          </a:p>
        </p:txBody>
      </p:sp>
      <p:sp>
        <p:nvSpPr>
          <p:cNvPr id="318471" name="Rectangle 7"/>
          <p:cNvSpPr>
            <a:spLocks noChangeArrowheads="1"/>
          </p:cNvSpPr>
          <p:nvPr/>
        </p:nvSpPr>
        <p:spPr bwMode="auto">
          <a:xfrm>
            <a:off x="3217738" y="9256162"/>
            <a:ext cx="3689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4" tIns="45717" rIns="91434" bIns="45717">
            <a:spAutoFit/>
          </a:bodyPr>
          <a:lstStyle/>
          <a:p>
            <a:pPr>
              <a:defRPr/>
            </a:pPr>
            <a:fld id="{10BD89F8-2993-4A9F-8661-A71170F62953}" type="slidenum">
              <a:rPr lang="en-GB" sz="1200">
                <a:cs typeface="+mn-cs"/>
              </a:rPr>
              <a:pPr>
                <a:defRPr/>
              </a:pPr>
              <a:t>‹#›</a:t>
            </a:fld>
            <a:endParaRPr lang="en-GB" sz="1200" dirty="0">
              <a:cs typeface="+mn-cs"/>
            </a:endParaRPr>
          </a:p>
        </p:txBody>
      </p:sp>
      <p:pic>
        <p:nvPicPr>
          <p:cNvPr id="7" name="Picture 2" descr="C:\Users\Rackham\Documents\ConsultingWhere\Marketing\Logo\New logo\ConsultingWhere 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507" y="9144963"/>
            <a:ext cx="1915198" cy="517872"/>
          </a:xfrm>
          <a:prstGeom prst="rect">
            <a:avLst/>
          </a:prstGeom>
          <a:noFill/>
        </p:spPr>
      </p:pic>
      <p:sp>
        <p:nvSpPr>
          <p:cNvPr id="10" name="Date Placeholder 9"/>
          <p:cNvSpPr>
            <a:spLocks noGrp="1"/>
          </p:cNvSpPr>
          <p:nvPr>
            <p:ph type="dt" sz="quarter" idx="1"/>
          </p:nvPr>
        </p:nvSpPr>
        <p:spPr>
          <a:xfrm>
            <a:off x="5314504" y="9285583"/>
            <a:ext cx="1044857" cy="281241"/>
          </a:xfrm>
          <a:prstGeom prst="rect">
            <a:avLst/>
          </a:prstGeom>
        </p:spPr>
        <p:txBody>
          <a:bodyPr vert="horz" lIns="88944" tIns="44472" rIns="88944" bIns="44472" rtlCol="0"/>
          <a:lstStyle>
            <a:lvl1pPr algn="r">
              <a:defRPr sz="1200"/>
            </a:lvl1pPr>
          </a:lstStyle>
          <a:p>
            <a:r>
              <a:rPr lang="en-GB" dirty="0"/>
              <a:t>2013-11-14</a:t>
            </a:r>
          </a:p>
        </p:txBody>
      </p:sp>
    </p:spTree>
    <p:extLst>
      <p:ext uri="{BB962C8B-B14F-4D97-AF65-F5344CB8AC3E}">
        <p14:creationId xmlns:p14="http://schemas.microsoft.com/office/powerpoint/2010/main" val="42050278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5020" cy="5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19" tIns="46209" rIns="92419" bIns="46209" numCol="1" anchor="t" anchorCtr="0" compatLnSpc="1">
            <a:prstTxWarp prst="textNoShape">
              <a:avLst/>
            </a:prstTxWarp>
          </a:bodyPr>
          <a:lstStyle>
            <a:lvl1pPr defTabSz="923866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Building the Business Case – </a:t>
            </a:r>
          </a:p>
          <a:p>
            <a:pPr>
              <a:defRPr/>
            </a:pPr>
            <a:r>
              <a:rPr lang="en-US" dirty="0"/>
              <a:t>Presenter’s Notes</a:t>
            </a:r>
          </a:p>
        </p:txBody>
      </p:sp>
      <p:sp>
        <p:nvSpPr>
          <p:cNvPr id="168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188" y="750888"/>
            <a:ext cx="6657975" cy="374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915" y="4749570"/>
            <a:ext cx="5493699" cy="449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19" tIns="46209" rIns="92419" bIns="462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91065"/>
            <a:ext cx="2975020" cy="5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19" tIns="46209" rIns="92419" bIns="46209" numCol="1" anchor="b" anchorCtr="0" compatLnSpc="1">
            <a:prstTxWarp prst="textNoShape">
              <a:avLst/>
            </a:prstTxWarp>
          </a:bodyPr>
          <a:lstStyle>
            <a:lvl1pPr defTabSz="923866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0905" y="9491065"/>
            <a:ext cx="2975020" cy="5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19" tIns="46209" rIns="92419" bIns="46209" numCol="1" anchor="b" anchorCtr="0" compatLnSpc="1">
            <a:prstTxWarp prst="textNoShape">
              <a:avLst/>
            </a:prstTxWarp>
          </a:bodyPr>
          <a:lstStyle>
            <a:lvl1pPr algn="r" defTabSz="923866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0880A0D-A2DF-4311-8B2D-8B974C231F1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"/>
          </p:nvPr>
        </p:nvSpPr>
        <p:spPr>
          <a:xfrm>
            <a:off x="3889858" y="1"/>
            <a:ext cx="2976132" cy="499123"/>
          </a:xfrm>
          <a:prstGeom prst="rect">
            <a:avLst/>
          </a:prstGeom>
        </p:spPr>
        <p:txBody>
          <a:bodyPr vert="horz" lIns="88944" tIns="44472" rIns="88944" bIns="44472" rtlCol="0"/>
          <a:lstStyle>
            <a:lvl1pPr algn="r">
              <a:defRPr sz="1200"/>
            </a:lvl1pPr>
          </a:lstStyle>
          <a:p>
            <a:r>
              <a:rPr lang="en-GB" dirty="0"/>
              <a:t>01/08/2013</a:t>
            </a:r>
          </a:p>
        </p:txBody>
      </p:sp>
    </p:spTree>
    <p:extLst>
      <p:ext uri="{BB962C8B-B14F-4D97-AF65-F5344CB8AC3E}">
        <p14:creationId xmlns:p14="http://schemas.microsoft.com/office/powerpoint/2010/main" val="404893949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90905" y="1"/>
            <a:ext cx="2975020" cy="5006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14/11/2013</a:t>
            </a:r>
          </a:p>
        </p:txBody>
      </p:sp>
      <p:sp>
        <p:nvSpPr>
          <p:cNvPr id="16896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B53F2-6D24-4F26-92CB-C695F549E092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16998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3188" y="750888"/>
            <a:ext cx="6657975" cy="3746500"/>
          </a:xfrm>
          <a:ln/>
        </p:spPr>
      </p:sp>
      <p:sp>
        <p:nvSpPr>
          <p:cNvPr id="16998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/>
          </a:p>
          <a:p>
            <a:r>
              <a:rPr lang="en-US" dirty="0"/>
              <a:t>Open data a decade later (than what?) – the impact on NMCAs from both an economic and social perspective.</a:t>
            </a:r>
          </a:p>
        </p:txBody>
      </p:sp>
      <p:sp>
        <p:nvSpPr>
          <p:cNvPr id="169990" name="Slide Number Placeholder 3"/>
          <p:cNvSpPr txBox="1">
            <a:spLocks noGrp="1"/>
          </p:cNvSpPr>
          <p:nvPr/>
        </p:nvSpPr>
        <p:spPr bwMode="auto">
          <a:xfrm>
            <a:off x="3890905" y="9491065"/>
            <a:ext cx="2975020" cy="5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19" tIns="46209" rIns="92419" bIns="46209" anchor="b"/>
          <a:lstStyle/>
          <a:p>
            <a:pPr algn="r" defTabSz="923866"/>
            <a:fld id="{7D9D8460-04F8-4FF6-9F8A-299B49FCB38E}" type="slidenum">
              <a:rPr lang="en-GB" sz="1200"/>
              <a:pPr algn="r" defTabSz="923866"/>
              <a:t>1</a:t>
            </a:fld>
            <a:endParaRPr lang="en-GB" sz="12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5020" cy="5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19" tIns="46209" rIns="92419" bIns="46209" numCol="1" anchor="t" anchorCtr="0" compatLnSpc="1">
            <a:prstTxWarp prst="textNoShape">
              <a:avLst/>
            </a:prstTxWarp>
          </a:bodyPr>
          <a:lstStyle>
            <a:lvl1pPr defTabSz="923866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Building the Business Case – </a:t>
            </a:r>
          </a:p>
          <a:p>
            <a:pPr>
              <a:defRPr/>
            </a:pPr>
            <a:r>
              <a:rPr lang="en-US" dirty="0"/>
              <a:t>Presenter’s Notes</a:t>
            </a:r>
          </a:p>
        </p:txBody>
      </p:sp>
    </p:spTree>
    <p:extLst>
      <p:ext uri="{BB962C8B-B14F-4D97-AF65-F5344CB8AC3E}">
        <p14:creationId xmlns:p14="http://schemas.microsoft.com/office/powerpoint/2010/main" val="3091644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505C48E-F41F-4EC6-A34D-070961F3C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can add many other messages.</a:t>
            </a:r>
          </a:p>
          <a:p>
            <a:endParaRPr lang="en-US" dirty="0"/>
          </a:p>
          <a:p>
            <a:r>
              <a:rPr lang="en-US" dirty="0"/>
              <a:t>Two particular areas not covered directly today are:</a:t>
            </a:r>
          </a:p>
          <a:p>
            <a:endParaRPr lang="en-US" dirty="0"/>
          </a:p>
          <a:p>
            <a:pPr>
              <a:buFontTx/>
              <a:buChar char="-"/>
            </a:pPr>
            <a:r>
              <a:rPr lang="en-US" dirty="0"/>
              <a:t>the ability to create new ICT jobs </a:t>
            </a:r>
          </a:p>
          <a:p>
            <a:pPr marL="228600" indent="0">
              <a:buFontTx/>
              <a:buNone/>
            </a:pPr>
            <a:endParaRPr lang="en-US" dirty="0"/>
          </a:p>
          <a:p>
            <a:pPr marL="228600" indent="0">
              <a:buFontTx/>
              <a:buNone/>
            </a:pPr>
            <a:r>
              <a:rPr lang="en-US" dirty="0"/>
              <a:t>and perhaps most importantly, geospatial can (and is) helping to save the planet.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11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I will set some context - where we are now and where we are heading?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27E6D-7280-4965-8B21-13CA5C63D41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51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some context</a:t>
            </a:r>
          </a:p>
          <a:p>
            <a:endParaRPr lang="en-US" dirty="0"/>
          </a:p>
          <a:p>
            <a:r>
              <a:rPr lang="en-US" dirty="0"/>
              <a:t>Over the last decade or so, we have observed the emergence of a fourth industrial revolution dubbed the Information Age. </a:t>
            </a:r>
          </a:p>
          <a:p>
            <a:endParaRPr lang="en-US" dirty="0"/>
          </a:p>
          <a:p>
            <a:r>
              <a:rPr lang="en-US" dirty="0"/>
              <a:t>The information age is </a:t>
            </a:r>
            <a:r>
              <a:rPr lang="en-US" dirty="0" err="1"/>
              <a:t>characterised</a:t>
            </a:r>
            <a:r>
              <a:rPr lang="en-US" dirty="0"/>
              <a:t> by</a:t>
            </a:r>
            <a:r>
              <a:rPr lang="en-US" b="1" dirty="0"/>
              <a:t> digital transformation </a:t>
            </a:r>
            <a:r>
              <a:rPr lang="en-US" dirty="0"/>
              <a:t>from traditional industry models to a global economy where data and communications is becoming the driving force of </a:t>
            </a:r>
            <a:r>
              <a:rPr lang="en-US" sz="1200" b="1" dirty="0"/>
              <a:t>social evolution</a:t>
            </a:r>
            <a:r>
              <a:rPr lang="en-GB" sz="1200" b="1" dirty="0"/>
              <a:t>.</a:t>
            </a:r>
            <a:endParaRPr lang="en-US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DCB72-AAC1-49E6-9BE5-5461F033EB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73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57975" cy="3746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Socio-economic impact assessment necessary?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quote from Peter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Drucker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 Austrian-born American management consultant, educator, and author, whose writings contributed to the philosophical and practical foundations of modern business.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geospatial is fundamentally about measurement of our most important resource (Planet Earth) , so it follows that you cannot manage most projects without geospatial information.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DCB72-AAC1-49E6-9BE5-5461F033EB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52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Open Source – revenue is made from selling services to use the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1205A-A56E-4678-8849-5CF61ED33BC0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465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BE0B35B-949E-4C86-BF39-F82AC1A2A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4 is where we bring together the evidence from stakeholder engagement and previous studies.</a:t>
            </a:r>
          </a:p>
          <a:p>
            <a:endParaRPr lang="en-US" dirty="0"/>
          </a:p>
          <a:p>
            <a:r>
              <a:rPr lang="en-US" dirty="0"/>
              <a:t>These are the costs and benefits of investment.</a:t>
            </a:r>
          </a:p>
          <a:p>
            <a:endParaRPr lang="en-US" dirty="0"/>
          </a:p>
          <a:p>
            <a:r>
              <a:rPr lang="en-US" dirty="0"/>
              <a:t>They are collectively referred to as impacts, as change can have negative consequences.</a:t>
            </a:r>
          </a:p>
          <a:p>
            <a:endParaRPr lang="en-US" dirty="0"/>
          </a:p>
          <a:p>
            <a:r>
              <a:rPr lang="en-US" dirty="0"/>
              <a:t>Let’s look at some economic, social and environmental impacts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the Business Case – </a:t>
            </a:r>
          </a:p>
          <a:p>
            <a:pPr>
              <a:defRPr/>
            </a:pPr>
            <a:r>
              <a:rPr lang="en-US"/>
              <a:t>Presenter’s Notes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80A0D-A2DF-4311-8B2D-8B974C231F19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01/08/2013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162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57975" cy="3746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DCB72-AAC1-49E6-9BE5-5461F033EB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The UK Government geospatial oversight body, the Geospatial Commission, has produced estimates of what they describe as the “unlocks” to the economy of geospatial. </a:t>
            </a:r>
          </a:p>
          <a:p>
            <a:endParaRPr lang="en-GB" dirty="0"/>
          </a:p>
          <a:p>
            <a:r>
              <a:rPr lang="en-GB" dirty="0"/>
              <a:t>For the private sector this identifies a series of use cases across five industries, including land and property, infrastructure, mobility and agriculture.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00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912285" y="4005064"/>
            <a:ext cx="10367433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284" y="2384557"/>
            <a:ext cx="10363200" cy="14700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365104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10" name="Picture 9" descr="ConsultingWhere logo.bmp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23659" y="764705"/>
            <a:ext cx="6048672" cy="1227797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Building the business case</a:t>
            </a:r>
            <a:endParaRPr lang="en-GB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0936-FF93-49C7-BACD-75C3935CB93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Building the business case</a:t>
            </a:r>
            <a:endParaRPr lang="en-GB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F857B-D8C0-4C7D-9143-70541642B92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Titlemaster</a:t>
            </a:r>
            <a:endParaRPr lang="en-US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3pPr marL="271463" indent="-27146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noProof="0" dirty="0" err="1"/>
              <a:t>Textmaster</a:t>
            </a:r>
            <a:endParaRPr lang="en-US" noProof="0" dirty="0"/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  <a:p>
            <a:pPr lvl="5"/>
            <a:r>
              <a:rPr lang="en-US" noProof="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323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:mv="urn:schemas-microsoft-com:mac:vml"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ig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C57FBE-99B5-664B-84C5-982A3F28E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191999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777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1100138"/>
          </a:xfrm>
          <a:prstGeom prst="rect">
            <a:avLst/>
          </a:prstGeom>
          <a:solidFill>
            <a:srgbClr val="139A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86916" marR="0" indent="-86916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AU" sz="97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47" name="Google Shape;47;p6"/>
          <p:cNvSpPr/>
          <p:nvPr/>
        </p:nvSpPr>
        <p:spPr>
          <a:xfrm>
            <a:off x="0" y="1100138"/>
            <a:ext cx="12192000" cy="176212"/>
          </a:xfrm>
          <a:prstGeom prst="rect">
            <a:avLst/>
          </a:prstGeom>
          <a:solidFill>
            <a:srgbClr val="021F43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86916" marR="0" lvl="0" indent="-2500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None/>
            </a:pPr>
            <a:endParaRPr sz="975" b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475914" y="247037"/>
            <a:ext cx="11282705" cy="75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0" b="1" i="0" u="none" strike="noStrike" cap="none">
                <a:solidFill>
                  <a:srgbClr val="014C6D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0" b="1" i="0" u="none" strike="noStrike" cap="none">
                <a:solidFill>
                  <a:srgbClr val="014C6D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0" b="1" i="0" u="none" strike="noStrike" cap="none">
                <a:solidFill>
                  <a:srgbClr val="014C6D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0" b="1" i="0" u="none" strike="noStrike" cap="none">
                <a:solidFill>
                  <a:srgbClr val="014C6D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465667" y="1598613"/>
            <a:ext cx="11303000" cy="4613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marR="0" lvl="0" indent="-1714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571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47650" algn="l" rtl="0">
              <a:spcBef>
                <a:spcPts val="240"/>
              </a:spcBef>
              <a:spcAft>
                <a:spcPts val="0"/>
              </a:spcAft>
              <a:buClr>
                <a:srgbClr val="00783C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47650" algn="l" rtl="0">
              <a:spcBef>
                <a:spcPts val="240"/>
              </a:spcBef>
              <a:spcAft>
                <a:spcPts val="0"/>
              </a:spcAft>
              <a:buClr>
                <a:srgbClr val="00783C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47650" algn="l" rtl="0">
              <a:spcBef>
                <a:spcPts val="240"/>
              </a:spcBef>
              <a:spcAft>
                <a:spcPts val="0"/>
              </a:spcAft>
              <a:buClr>
                <a:srgbClr val="00783C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988486" y="6356353"/>
            <a:ext cx="7886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480484" y="6356353"/>
            <a:ext cx="4233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825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36300" y="546100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817BF73-2519-42EE-B2A8-8BBC1AA65D68}" type="slidenum">
              <a:rPr lang="en-AU" sz="1050" smtClean="0"/>
              <a:t>‹#›</a:t>
            </a:fld>
            <a:endParaRPr lang="en-AU" sz="1050" dirty="0"/>
          </a:p>
        </p:txBody>
      </p:sp>
    </p:spTree>
    <p:extLst>
      <p:ext uri="{BB962C8B-B14F-4D97-AF65-F5344CB8AC3E}">
        <p14:creationId xmlns:p14="http://schemas.microsoft.com/office/powerpoint/2010/main" val="2372650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GB" dirty="0"/>
              <a:t>Building the business case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1424" y="3717032"/>
            <a:ext cx="10369152" cy="0"/>
          </a:xfrm>
          <a:prstGeom prst="line">
            <a:avLst/>
          </a:prstGeom>
          <a:ln w="38100" cmpd="sng">
            <a:solidFill>
              <a:srgbClr val="4DB8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Rackham\Documents\ConsultingWhere\Marketing\Logo\New logo\ConsultingWhere 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083" y="6276254"/>
            <a:ext cx="2553597" cy="517872"/>
          </a:xfrm>
          <a:prstGeom prst="rect">
            <a:avLst/>
          </a:prstGeom>
          <a:noFill/>
        </p:spPr>
      </p:pic>
      <p:pic>
        <p:nvPicPr>
          <p:cNvPr id="10" name="Picture 2" descr="C:\Users\Rackham\Documents\ConsultingWhere\Marketing\Logo\New logo\ConsultingWhere logo.bm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76672"/>
            <a:ext cx="7456415" cy="15121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>
            <a:noAutofit/>
          </a:bodyPr>
          <a:lstStyle>
            <a:lvl1pPr>
              <a:defRPr sz="3600">
                <a:latin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6753"/>
            <a:ext cx="10972800" cy="4929411"/>
          </a:xfrm>
        </p:spPr>
        <p:txBody>
          <a:bodyPr>
            <a:normAutofit/>
          </a:bodyPr>
          <a:lstStyle>
            <a:lvl1pPr>
              <a:defRPr sz="2800">
                <a:latin typeface="Trebuchet MS" pitchFamily="34" charset="0"/>
              </a:defRPr>
            </a:lvl1pPr>
            <a:lvl2pPr>
              <a:defRPr sz="2400">
                <a:latin typeface="Trebuchet MS" pitchFamily="34" charset="0"/>
              </a:defRPr>
            </a:lvl2pPr>
            <a:lvl3pPr>
              <a:defRPr sz="2000">
                <a:latin typeface="Trebuchet MS" pitchFamily="34" charset="0"/>
              </a:defRPr>
            </a:lvl3pPr>
            <a:lvl4pPr>
              <a:defRPr sz="1800">
                <a:latin typeface="Trebuchet MS" pitchFamily="34" charset="0"/>
              </a:defRPr>
            </a:lvl4pPr>
            <a:lvl5pPr>
              <a:defRPr sz="1800">
                <a:latin typeface="Trebuchet M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GB"/>
              <a:t>Building the business case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2" descr="C:\Users\Rackham\Documents\ConsultingWhere\Marketing\Logo\New logo\ConsultingWhere 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6237312"/>
            <a:ext cx="2553597" cy="51787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 userDrawn="1"/>
        </p:nvCxnSpPr>
        <p:spPr>
          <a:xfrm>
            <a:off x="623392" y="1124744"/>
            <a:ext cx="10945216" cy="0"/>
          </a:xfrm>
          <a:prstGeom prst="line">
            <a:avLst/>
          </a:prstGeom>
          <a:ln w="38100">
            <a:solidFill>
              <a:srgbClr val="4DB8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23392" y="6165304"/>
            <a:ext cx="10945216" cy="0"/>
          </a:xfrm>
          <a:prstGeom prst="line">
            <a:avLst/>
          </a:prstGeom>
          <a:ln w="38100">
            <a:solidFill>
              <a:srgbClr val="4DB8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3B1D-191B-4CA1-942E-7AB644716CF7}" type="datetimeFigureOut">
              <a:rPr lang="en-GB" smtClean="0"/>
              <a:pPr/>
              <a:t>15/08/2023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/>
          <a:lstStyle>
            <a:lvl1pPr>
              <a:defRPr sz="3600">
                <a:latin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3"/>
            <a:ext cx="5384800" cy="4929411"/>
          </a:xfrm>
        </p:spPr>
        <p:txBody>
          <a:bodyPr/>
          <a:lstStyle>
            <a:lvl1pPr>
              <a:defRPr sz="2800">
                <a:latin typeface="Trebuchet MS" pitchFamily="34" charset="0"/>
              </a:defRPr>
            </a:lvl1pPr>
            <a:lvl2pPr>
              <a:defRPr sz="2400">
                <a:latin typeface="Trebuchet MS" pitchFamily="34" charset="0"/>
              </a:defRPr>
            </a:lvl2pPr>
            <a:lvl3pPr>
              <a:defRPr sz="2000">
                <a:latin typeface="Trebuchet MS" pitchFamily="34" charset="0"/>
              </a:defRPr>
            </a:lvl3pPr>
            <a:lvl4pPr>
              <a:defRPr sz="1800">
                <a:latin typeface="Trebuchet MS" pitchFamily="34" charset="0"/>
              </a:defRPr>
            </a:lvl4pPr>
            <a:lvl5pPr>
              <a:defRPr sz="1800">
                <a:latin typeface="Trebuchet M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3"/>
            <a:ext cx="5384800" cy="4929411"/>
          </a:xfrm>
        </p:spPr>
        <p:txBody>
          <a:bodyPr/>
          <a:lstStyle>
            <a:lvl1pPr>
              <a:defRPr sz="2800">
                <a:latin typeface="Trebuchet MS" pitchFamily="34" charset="0"/>
              </a:defRPr>
            </a:lvl1pPr>
            <a:lvl2pPr>
              <a:defRPr sz="2400">
                <a:latin typeface="Trebuchet MS" pitchFamily="34" charset="0"/>
              </a:defRPr>
            </a:lvl2pPr>
            <a:lvl3pPr>
              <a:defRPr sz="2000">
                <a:latin typeface="Trebuchet MS" pitchFamily="34" charset="0"/>
              </a:defRPr>
            </a:lvl3pPr>
            <a:lvl4pPr>
              <a:defRPr sz="1800">
                <a:latin typeface="Trebuchet MS" pitchFamily="34" charset="0"/>
              </a:defRPr>
            </a:lvl4pPr>
            <a:lvl5pPr>
              <a:defRPr sz="1800">
                <a:latin typeface="Trebuchet M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1E48"/>
                </a:solidFill>
              </a:defRPr>
            </a:lvl1pPr>
          </a:lstStyle>
          <a:p>
            <a:r>
              <a:rPr lang="en-GB" dirty="0"/>
              <a:t>Building the business case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3392" y="1124744"/>
            <a:ext cx="10945216" cy="0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23392" y="6165304"/>
            <a:ext cx="10945216" cy="0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Rackham\Documents\ConsultingWhere\Marketing\Logo\New logo\ConsultingWhere 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6237312"/>
            <a:ext cx="2553597" cy="51787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>
            <a:noAutofit/>
          </a:bodyPr>
          <a:lstStyle>
            <a:lvl1pPr>
              <a:defRPr sz="3600">
                <a:latin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175787" y="63762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Building the business case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710260-7DE2-4815-A028-0BC130AF29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9" name="Picture 2" descr="C:\Users\Rackham\Documents\ConsultingWhere\Marketing\Logo\New logo\ConsultingWhere 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6237312"/>
            <a:ext cx="2553597" cy="51787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 userDrawn="1"/>
        </p:nvCxnSpPr>
        <p:spPr>
          <a:xfrm>
            <a:off x="623392" y="1124744"/>
            <a:ext cx="10945216" cy="0"/>
          </a:xfrm>
          <a:prstGeom prst="line">
            <a:avLst/>
          </a:prstGeom>
          <a:ln w="38100">
            <a:solidFill>
              <a:srgbClr val="4DB8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23392" y="6165304"/>
            <a:ext cx="10945216" cy="0"/>
          </a:xfrm>
          <a:prstGeom prst="line">
            <a:avLst/>
          </a:prstGeom>
          <a:ln w="38100">
            <a:solidFill>
              <a:srgbClr val="4DB8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59008" cy="48245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963D58A-81DE-46B5-B964-10A1E6C8D88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23392" y="6165304"/>
            <a:ext cx="10945216" cy="0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175787" y="637624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Building the business case</a:t>
            </a:r>
          </a:p>
        </p:txBody>
      </p:sp>
      <p:pic>
        <p:nvPicPr>
          <p:cNvPr id="7" name="Picture 2" descr="C:\Users\Rackham\Documents\ConsultingWhere\Marketing\Logo\New logo\ConsultingWhere 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6237312"/>
            <a:ext cx="2553597" cy="51787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3B1D-191B-4CA1-942E-7AB644716CF7}" type="datetimeFigureOut">
              <a:rPr lang="en-GB" smtClean="0"/>
              <a:pPr/>
              <a:t>15/08/2023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3B1D-191B-4CA1-942E-7AB644716CF7}" type="datetimeFigureOut">
              <a:rPr lang="en-GB" smtClean="0"/>
              <a:pPr/>
              <a:t>15/08/2023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3B1D-191B-4CA1-942E-7AB644716CF7}" type="datetimeFigureOut">
              <a:rPr lang="en-GB" smtClean="0"/>
              <a:pPr/>
              <a:t>15/08/2023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3B1D-191B-4CA1-942E-7AB644716CF7}" type="datetimeFigureOut">
              <a:rPr lang="en-GB" smtClean="0"/>
              <a:pPr/>
              <a:t>15/08/2023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3651102"/>
            <a:ext cx="10363200" cy="1362075"/>
          </a:xfrm>
        </p:spPr>
        <p:txBody>
          <a:bodyPr anchor="t"/>
          <a:lstStyle>
            <a:lvl1pPr algn="ctr">
              <a:defRPr sz="2800" b="0" cap="none">
                <a:latin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72830"/>
            <a:ext cx="10363200" cy="1500187"/>
          </a:xfrm>
        </p:spPr>
        <p:txBody>
          <a:bodyPr anchor="b"/>
          <a:lstStyle>
            <a:lvl1pPr marL="0" indent="0" algn="ctr">
              <a:buNone/>
              <a:defRPr sz="3600" b="1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D9BCE0E-1493-4F3F-8692-F49AA5E4177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8760"/>
            <a:ext cx="5384800" cy="4857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52B856A-7AC9-4506-889E-9DE2985531B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268760"/>
            <a:ext cx="5386917" cy="4857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268760"/>
            <a:ext cx="5389033" cy="4857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A8DA005-D1C1-4F0C-9FC7-AA2B910A4B6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F27A700-4F5E-4989-A875-F4C6DA25EA4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A005477-A113-4151-8F73-3CE8ECB71B3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7DA4364-0BC3-4CB7-ABCF-E7A490CF21C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Building the business case</a:t>
            </a:r>
            <a:endParaRPr lang="en-GB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0B0AD-C8BE-4C14-99D1-54B86E5298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1" y="93338"/>
            <a:ext cx="10945284" cy="45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8760"/>
            <a:ext cx="10972800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1" y="620144"/>
            <a:ext cx="10972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V="1">
            <a:off x="624417" y="6165304"/>
            <a:ext cx="10944191" cy="546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88555" y="6381329"/>
            <a:ext cx="493845" cy="34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1E48"/>
                </a:solidFill>
                <a:latin typeface="Arial" charset="0"/>
                <a:cs typeface="+mn-cs"/>
              </a:defRPr>
            </a:lvl1pPr>
          </a:lstStyle>
          <a:p>
            <a:pPr algn="r">
              <a:defRPr/>
            </a:pPr>
            <a:fld id="{425F9A13-44B4-40F3-B484-FAF82263C8E8}" type="slidenum">
              <a:rPr lang="en-GB" smtClean="0"/>
              <a:pPr algn="r">
                <a:defRPr/>
              </a:pPr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175787" y="63093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E48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Open Data – Social and Economic Perspectives</a:t>
            </a:r>
          </a:p>
        </p:txBody>
      </p:sp>
      <p:pic>
        <p:nvPicPr>
          <p:cNvPr id="11" name="Picture 2" descr="C:\Users\Rackham\Documents\ConsultingWhere\Marketing\Logo\New logo\ConsultingWhere logo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3392" y="6237312"/>
            <a:ext cx="2553597" cy="51787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54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8" r:id="rId8"/>
    <p:sldLayoutId id="2147484829" r:id="rId9"/>
    <p:sldLayoutId id="2147484830" r:id="rId10"/>
    <p:sldLayoutId id="2147484831" r:id="rId11"/>
    <p:sldLayoutId id="2147484867" r:id="rId12"/>
    <p:sldLayoutId id="2147484868" r:id="rId13"/>
    <p:sldLayoutId id="2147484869" r:id="rId14"/>
  </p:sldLayoutIdLst>
  <p:transition spd="med">
    <p:wipe dir="r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C3B1D-191B-4CA1-942E-7AB644716CF7}" type="datetimeFigureOut">
              <a:rPr lang="en-GB" smtClean="0"/>
              <a:pPr/>
              <a:t>15/08/2023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10260-7DE2-4815-A028-0BC130AF29B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1" r:id="rId5"/>
    <p:sldLayoutId id="2147484862" r:id="rId6"/>
    <p:sldLayoutId id="2147484863" r:id="rId7"/>
    <p:sldLayoutId id="2147484864" r:id="rId8"/>
    <p:sldLayoutId id="2147484865" r:id="rId9"/>
    <p:sldLayoutId id="2147484866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6990" y="2164491"/>
            <a:ext cx="7993306" cy="1470025"/>
          </a:xfrm>
        </p:spPr>
        <p:txBody>
          <a:bodyPr/>
          <a:lstStyle/>
          <a:p>
            <a:pPr eaLnBrk="1" hangingPunct="1"/>
            <a:r>
              <a:rPr lang="en-GB" dirty="0"/>
              <a:t>Sustainable Business Models  </a:t>
            </a:r>
            <a:br>
              <a:rPr lang="en-GB" dirty="0"/>
            </a:br>
            <a:endParaRPr lang="en-GB" dirty="0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2477643" y="3573016"/>
            <a:ext cx="4572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GB" dirty="0">
              <a:solidFill>
                <a:srgbClr val="001E48"/>
              </a:solidFill>
              <a:latin typeface="+mn-lt"/>
            </a:endParaRPr>
          </a:p>
          <a:p>
            <a:pPr algn="ctr"/>
            <a:endParaRPr lang="en-GB" dirty="0">
              <a:solidFill>
                <a:srgbClr val="001E48"/>
              </a:solidFill>
              <a:latin typeface="+mn-lt"/>
            </a:endParaRPr>
          </a:p>
          <a:p>
            <a:pPr algn="ctr"/>
            <a:r>
              <a:rPr lang="en-GB" sz="1600" dirty="0">
                <a:solidFill>
                  <a:srgbClr val="001E48"/>
                </a:solidFill>
                <a:latin typeface="+mn-lt"/>
              </a:rPr>
              <a:t>Presented by:</a:t>
            </a:r>
          </a:p>
          <a:p>
            <a:pPr algn="ctr"/>
            <a:endParaRPr lang="en-GB" sz="1600" dirty="0">
              <a:solidFill>
                <a:srgbClr val="001E48"/>
              </a:solidFill>
              <a:latin typeface="+mn-lt"/>
            </a:endParaRPr>
          </a:p>
          <a:p>
            <a:pPr algn="ctr"/>
            <a:r>
              <a:rPr lang="en-GB" sz="1800" dirty="0">
                <a:solidFill>
                  <a:srgbClr val="001E48"/>
                </a:solidFill>
                <a:latin typeface="+mn-lt"/>
              </a:rPr>
              <a:t>Andrew Coote</a:t>
            </a:r>
          </a:p>
          <a:p>
            <a:pPr algn="ctr"/>
            <a:r>
              <a:rPr lang="en-GB" sz="1800" dirty="0">
                <a:solidFill>
                  <a:srgbClr val="001E48"/>
                </a:solidFill>
                <a:latin typeface="+mn-lt"/>
              </a:rPr>
              <a:t>Chief Executive</a:t>
            </a:r>
          </a:p>
          <a:p>
            <a:pPr algn="ctr"/>
            <a:r>
              <a:rPr lang="en-GB" dirty="0">
                <a:solidFill>
                  <a:srgbClr val="001E48"/>
                </a:solidFill>
                <a:latin typeface="+mn-lt"/>
              </a:rPr>
              <a:t>Consulting</a:t>
            </a:r>
            <a:r>
              <a:rPr lang="en-GB" b="1" dirty="0">
                <a:solidFill>
                  <a:srgbClr val="001E48"/>
                </a:solidFill>
                <a:latin typeface="+mn-lt"/>
              </a:rPr>
              <a:t>Where</a:t>
            </a:r>
            <a:endParaRPr lang="en-GB" dirty="0">
              <a:solidFill>
                <a:srgbClr val="001E48"/>
              </a:solidFill>
              <a:latin typeface="+mn-lt"/>
            </a:endParaRPr>
          </a:p>
        </p:txBody>
      </p:sp>
      <p:pic>
        <p:nvPicPr>
          <p:cNvPr id="3" name="Picture 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DD4AB7C-ADBF-48F1-9DA2-163966FEF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947776"/>
            <a:ext cx="2448171" cy="2962448"/>
          </a:xfrm>
          <a:prstGeom prst="rect">
            <a:avLst/>
          </a:prstGeom>
        </p:spPr>
      </p:pic>
    </p:spTree>
  </p:cSld>
  <p:clrMapOvr>
    <a:masterClrMapping/>
  </p:clrMapOvr>
  <p:transition spd="med" advTm="11700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4BFAB5-6891-55B7-9C2E-57699361A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92" t="30844" r="24514" b="23188"/>
          <a:stretch/>
        </p:blipFill>
        <p:spPr>
          <a:xfrm>
            <a:off x="892672" y="747160"/>
            <a:ext cx="9967027" cy="52741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B7A1C-C141-7DA5-0B29-16A797776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6E9E6-181C-4BEC-959A-D0523C44FF0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984153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369FC-EB5F-9844-5303-9D4CEAFC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NMCA Business Model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65CF6-60F7-03F0-7B43-49571E49F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6712"/>
            <a:ext cx="10959008" cy="5256584"/>
          </a:xfrm>
        </p:spPr>
        <p:txBody>
          <a:bodyPr/>
          <a:lstStyle/>
          <a:p>
            <a:r>
              <a:rPr lang="en-GB" dirty="0"/>
              <a:t>Centrally funded by Government</a:t>
            </a:r>
          </a:p>
          <a:p>
            <a:pPr lvl="1"/>
            <a:r>
              <a:rPr lang="en-GB" dirty="0"/>
              <a:t>One Ministry provides all (or vast majority) of the funding </a:t>
            </a:r>
          </a:p>
          <a:p>
            <a:r>
              <a:rPr lang="en-GB" dirty="0"/>
              <a:t>Cost Sharing e.g. Norwegian </a:t>
            </a:r>
            <a:r>
              <a:rPr lang="en-GB" dirty="0" err="1"/>
              <a:t>GeoVekst</a:t>
            </a:r>
            <a:r>
              <a:rPr lang="en-GB" dirty="0"/>
              <a:t> model</a:t>
            </a:r>
          </a:p>
          <a:p>
            <a:r>
              <a:rPr lang="en-GB" dirty="0"/>
              <a:t>Overseas Development Aid – usually needs to be tied to specific project</a:t>
            </a:r>
          </a:p>
          <a:p>
            <a:pPr lvl="1"/>
            <a:r>
              <a:rPr lang="en-GB" dirty="0"/>
              <a:t>International Financial Institutions: generally only available to low and middle income countries, usually project specific</a:t>
            </a:r>
          </a:p>
          <a:p>
            <a:pPr lvl="1"/>
            <a:r>
              <a:rPr lang="en-GB" dirty="0"/>
              <a:t>Charitable Foundations e.g. Gates, </a:t>
            </a:r>
            <a:r>
              <a:rPr lang="en-GB" dirty="0" err="1"/>
              <a:t>Ebay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Non-governmental organisations e.g. FAO, UN-Habitat, UNDP</a:t>
            </a:r>
          </a:p>
          <a:p>
            <a:r>
              <a:rPr lang="en-GB" dirty="0"/>
              <a:t>Value Added Services e.g. data matching, compliance testing</a:t>
            </a:r>
          </a:p>
          <a:p>
            <a:r>
              <a:rPr lang="en-GB" dirty="0"/>
              <a:t>Public Private Partnerships</a:t>
            </a:r>
          </a:p>
          <a:p>
            <a:pPr lvl="1"/>
            <a:r>
              <a:rPr lang="en-GB" dirty="0"/>
              <a:t>land administration - well established business model in developed countries</a:t>
            </a:r>
          </a:p>
          <a:p>
            <a:pPr lvl="1"/>
            <a:r>
              <a:rPr lang="en-GB" dirty="0"/>
              <a:t>CORS network usage</a:t>
            </a:r>
          </a:p>
          <a:p>
            <a:pPr lvl="1"/>
            <a:r>
              <a:rPr lang="en-GB" dirty="0"/>
              <a:t>Aerial imagery – free to government, chargeable to </a:t>
            </a:r>
            <a:r>
              <a:rPr lang="en-GB"/>
              <a:t>private sector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5EE2C-CCFB-CCAA-A588-937B6115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3D58A-81DE-46B5-B964-10A1E6C8D881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927528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D4C8-E795-076F-7B02-11CFBB20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1" y="93338"/>
            <a:ext cx="10945284" cy="45534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500" dirty="0"/>
              <a:t>Cost Sharing – </a:t>
            </a:r>
            <a:r>
              <a:rPr lang="en-GB" sz="2500" dirty="0" err="1"/>
              <a:t>GeoVekst</a:t>
            </a:r>
            <a:r>
              <a:rPr lang="en-GB" sz="2500" dirty="0"/>
              <a:t> (Norway)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5965EE-17E3-3F15-3CEB-E57180FDF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301" y="1000298"/>
            <a:ext cx="5384800" cy="4857403"/>
          </a:xfrm>
        </p:spPr>
        <p:txBody>
          <a:bodyPr/>
          <a:lstStyle/>
          <a:p>
            <a:r>
              <a:rPr lang="en-US" sz="2000" dirty="0"/>
              <a:t>Strapline:</a:t>
            </a:r>
          </a:p>
          <a:p>
            <a:pPr lvl="1"/>
            <a:r>
              <a:rPr lang="en-US" sz="1800" dirty="0"/>
              <a:t>Give a little, get a lot</a:t>
            </a:r>
          </a:p>
          <a:p>
            <a:r>
              <a:rPr lang="en-US" sz="2000" dirty="0"/>
              <a:t>Running successfully for over 15 years</a:t>
            </a:r>
          </a:p>
          <a:p>
            <a:r>
              <a:rPr lang="en-US" sz="2000" dirty="0"/>
              <a:t>Over 600 member organisations</a:t>
            </a:r>
          </a:p>
          <a:p>
            <a:pPr marL="0" indent="0">
              <a:buNone/>
            </a:pPr>
            <a:r>
              <a:rPr lang="en-US" sz="2000" dirty="0"/>
              <a:t>	- includes commercial organisations</a:t>
            </a:r>
          </a:p>
          <a:p>
            <a:r>
              <a:rPr lang="en-US" sz="2000" dirty="0"/>
              <a:t>All have input to decision making </a:t>
            </a:r>
          </a:p>
          <a:p>
            <a:r>
              <a:rPr lang="en-US" sz="2000" dirty="0"/>
              <a:t>Payment rates decided on basis of relative utility.</a:t>
            </a:r>
          </a:p>
          <a:p>
            <a:r>
              <a:rPr lang="en-US" sz="2000" dirty="0"/>
              <a:t>Coordinated by Kartverket (Norwegian National Mapping Agency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dirty="0"/>
          </a:p>
        </p:txBody>
      </p:sp>
      <p:pic>
        <p:nvPicPr>
          <p:cNvPr id="5" name="Content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D3AF9950-83F6-DD11-8B0B-0598CDBE6E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124744"/>
            <a:ext cx="5384800" cy="358089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C47BB-8BB2-1B0F-CCED-CDD99A05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55" y="6381329"/>
            <a:ext cx="493845" cy="34014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6963D58A-81DE-46B5-B964-10A1E6C8D881}" type="slidenum">
              <a:rPr lang="en-GB" smtClean="0"/>
              <a:pPr>
                <a:spcAft>
                  <a:spcPts val="600"/>
                </a:spcAft>
                <a:defRPr/>
              </a:pPr>
              <a:t>12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CA5CB-3E53-7418-629A-3B91873EBCC4}"/>
              </a:ext>
            </a:extLst>
          </p:cNvPr>
          <p:cNvSpPr txBox="1"/>
          <p:nvPr/>
        </p:nvSpPr>
        <p:spPr>
          <a:xfrm>
            <a:off x="642822" y="5471064"/>
            <a:ext cx="6805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https://www.kartverket.no/geodataarbeid/geovekst</a:t>
            </a:r>
          </a:p>
        </p:txBody>
      </p:sp>
    </p:spTree>
    <p:extLst>
      <p:ext uri="{BB962C8B-B14F-4D97-AF65-F5344CB8AC3E}">
        <p14:creationId xmlns:p14="http://schemas.microsoft.com/office/powerpoint/2010/main" val="2265478982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25062"/>
            <a:ext cx="8219256" cy="628179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Impact of Open Data - key takeaways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81329"/>
            <a:ext cx="2133600" cy="34014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6963D58A-81DE-46B5-B964-10A1E6C8D881}" type="slidenum">
              <a:rPr lang="en-GB" smtClean="0"/>
              <a:pPr>
                <a:spcAft>
                  <a:spcPts val="600"/>
                </a:spcAft>
                <a:defRPr/>
              </a:pPr>
              <a:t>13</a:t>
            </a:fld>
            <a:endParaRPr lang="en-GB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E22C207-691D-4678-875F-915C004A52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5855053"/>
              </p:ext>
            </p:extLst>
          </p:nvPr>
        </p:nvGraphicFramePr>
        <p:xfrm>
          <a:off x="1986372" y="941271"/>
          <a:ext cx="8219256" cy="5263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812728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44858-EB5A-EDC3-AECA-5DC3810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8BA17-1A92-7B57-16EC-CEE311F6A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87596-406E-02B0-6E67-1AE314D4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3D58A-81DE-46B5-B964-10A1E6C8D881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432251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ED58F-0CDA-4EDE-8CE1-495C44BA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58" y="282563"/>
            <a:ext cx="10945284" cy="455343"/>
          </a:xfrm>
        </p:spPr>
        <p:txBody>
          <a:bodyPr/>
          <a:lstStyle/>
          <a:p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DEEA6-D842-4387-AC00-DD113C53B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9590A-4BBD-44D4-B440-9D4C9026C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61B96D-6E6F-4548-B678-1CE83DE4234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737906"/>
            <a:ext cx="10972800" cy="5388257"/>
          </a:xfrm>
        </p:spPr>
        <p:txBody>
          <a:bodyPr/>
          <a:lstStyle/>
          <a:p>
            <a:pPr marL="449263" indent="-449263">
              <a:lnSpc>
                <a:spcPct val="115000"/>
              </a:lnSpc>
              <a:spcBef>
                <a:spcPts val="1000"/>
              </a:spcBef>
            </a:pPr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9263" indent="-449263">
              <a:lnSpc>
                <a:spcPct val="115000"/>
              </a:lnSpc>
              <a:spcBef>
                <a:spcPts val="1000"/>
              </a:spcBef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osts</a:t>
            </a:r>
          </a:p>
          <a:p>
            <a:pPr marL="1274762" lvl="1" indent="425450">
              <a:spcBef>
                <a:spcPts val="1000"/>
              </a:spcBef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Capital  (e.g. servers, vehicles)</a:t>
            </a:r>
          </a:p>
          <a:p>
            <a:pPr marL="1274762" lvl="1" indent="425450">
              <a:spcBef>
                <a:spcPts val="1000"/>
              </a:spcBef>
            </a:pP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Recurrent (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.g. staff, internet access) </a:t>
            </a:r>
          </a:p>
          <a:p>
            <a:pPr lvl="2" defTabSz="452438">
              <a:lnSpc>
                <a:spcPct val="115000"/>
              </a:lnSpc>
              <a:spcBef>
                <a:spcPts val="1000"/>
              </a:spcBef>
              <a:tabLst>
                <a:tab pos="452438" algn="l"/>
              </a:tabLst>
            </a:pPr>
            <a:r>
              <a:rPr lang="en-GB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enefits</a:t>
            </a:r>
          </a:p>
          <a:p>
            <a:pPr marL="1727200" lvl="1" indent="-452438"/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Who gains:	Government, business or citizens (consumers)</a:t>
            </a:r>
          </a:p>
          <a:p>
            <a:pPr marL="1727200" lvl="1" indent="-452438"/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Types of Benefits:	Economic,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Social, </a:t>
            </a: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Environmental </a:t>
            </a:r>
          </a:p>
          <a:p>
            <a:pPr marL="0" indent="0">
              <a:buNone/>
            </a:pP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9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AA8F25-0469-4355-A72F-5B144123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Impacts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84ADEB-4659-41D6-BD75-A896119334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E8824E-29B8-4A3C-A58B-F50D44C3789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244" y="1653440"/>
            <a:ext cx="5473699" cy="3700374"/>
          </a:xfrm>
        </p:spPr>
        <p:txBody>
          <a:bodyPr/>
          <a:lstStyle/>
          <a:p>
            <a:pPr marL="257175" indent="-257175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jobs and economic growth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new  products and services </a:t>
            </a:r>
          </a:p>
          <a:p>
            <a:pPr marL="257175" indent="-257175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 collection</a:t>
            </a:r>
          </a:p>
          <a:p>
            <a:pPr marL="257175" indent="-257175">
              <a:lnSpc>
                <a:spcPct val="105000"/>
              </a:lnSpc>
              <a:spcBef>
                <a:spcPts val="45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Increased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productivity – do things quicker or smarter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0FABF-F753-45D3-BF0F-3D94FC396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8" t="20377" r="38032" b="25499"/>
          <a:stretch/>
        </p:blipFill>
        <p:spPr>
          <a:xfrm>
            <a:off x="6635068" y="1653440"/>
            <a:ext cx="3709082" cy="2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04F43E-1786-448A-A594-1798258B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Impacts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2D2F3-F4CA-490D-8924-E8FA65576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4F192E-65F4-4A75-828A-2FF6D151A9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2301" y="1578813"/>
            <a:ext cx="5873749" cy="1994203"/>
          </a:xfrm>
        </p:spPr>
        <p:txBody>
          <a:bodyPr/>
          <a:lstStyle/>
          <a:p>
            <a:pPr marL="257175" indent="-257175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Faster emergency response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Police, Fire and Ambulance services</a:t>
            </a:r>
          </a:p>
          <a:p>
            <a:pPr marL="257175" indent="-257175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door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 and distribution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</a:p>
          <a:p>
            <a:pPr marL="257175" indent="-257175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citizen interaction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customer services </a:t>
            </a:r>
          </a:p>
          <a:p>
            <a:pPr marL="257175" indent="-257175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Crime Pattern Analysis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to better prosecution rates and reduced levels of offences</a:t>
            </a:r>
            <a:endParaRPr lang="en-US" sz="1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F9224-6D32-4730-BC04-799DAC20E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56" t="26825" r="23839" b="23017"/>
          <a:stretch/>
        </p:blipFill>
        <p:spPr>
          <a:xfrm>
            <a:off x="6773637" y="1578813"/>
            <a:ext cx="3502478" cy="25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6E5C04-FE65-45CF-9013-A2B285FD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Impacts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7D3CB0-4A39-4E04-BF4C-8B0C844BF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008B50-860C-4C3C-956E-A57A61015B4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4912" y="1124744"/>
            <a:ext cx="5669643" cy="2787933"/>
          </a:xfrm>
        </p:spPr>
        <p:txBody>
          <a:bodyPr/>
          <a:lstStyle/>
          <a:p>
            <a:pPr marL="257175" indent="-257175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Smarter and more sustainable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 Development Planning  </a:t>
            </a:r>
          </a:p>
          <a:p>
            <a:pPr marL="257175" indent="-257175" algn="just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support for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 Adaptation and Mitigation</a:t>
            </a:r>
          </a:p>
          <a:p>
            <a:pPr marL="528638" lvl="2" indent="-257175" algn="just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4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Drainage and irrigation maintenance </a:t>
            </a:r>
          </a:p>
          <a:p>
            <a:pPr marL="528638" lvl="2" indent="-257175" algn="just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42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flood prediction</a:t>
            </a:r>
          </a:p>
          <a:p>
            <a:pPr marL="257175" indent="-257175" algn="just">
              <a:lnSpc>
                <a:spcPct val="105000"/>
              </a:lnSpc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and Water Pollution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Wading through the water">
            <a:extLst>
              <a:ext uri="{FF2B5EF4-FFF2-40B4-BE49-F238E27FC236}">
                <a16:creationId xmlns:a16="http://schemas.microsoft.com/office/drawing/2014/main" id="{B4994607-6CB4-74EE-A60C-3C4F78C7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124744"/>
            <a:ext cx="4629000" cy="347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52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A903-2036-44F6-A256-CF9798525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Benefits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8EFFE-53F0-412C-A582-3B222A63D9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49CB3-2418-44AF-AB2D-21439DC0B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B3A18F-6FFE-4926-9A00-9F6A33B4A95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692696"/>
            <a:ext cx="10972800" cy="543346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every benefit is easily quantifiable: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Gender equality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Reputation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Legacy: how you leave the planet for subsequent generations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Many such benefits are referred to non-market benefits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They can’t be bought and sold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They should be documented as fully as those that can be quantified.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Investment decisions are more often made for political than economic reasons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3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283"/>
            <a:ext cx="8219256" cy="628179"/>
          </a:xfrm>
        </p:spPr>
        <p:txBody>
          <a:bodyPr wrap="square" anchor="ctr">
            <a:normAutofit/>
          </a:bodyPr>
          <a:lstStyle/>
          <a:p>
            <a:r>
              <a:rPr lang="en-GB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81329"/>
            <a:ext cx="2133600" cy="34014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6963D58A-81DE-46B5-B964-10A1E6C8D881}" type="slidenum">
              <a:rPr lang="en-GB" smtClean="0"/>
              <a:pPr>
                <a:spcAft>
                  <a:spcPts val="600"/>
                </a:spcAft>
                <a:defRPr/>
              </a:pPr>
              <a:t>2</a:t>
            </a:fld>
            <a:endParaRPr lang="en-GB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E22C207-691D-4678-875F-915C004A52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375464"/>
              </p:ext>
            </p:extLst>
          </p:nvPr>
        </p:nvGraphicFramePr>
        <p:xfrm>
          <a:off x="1981200" y="1268760"/>
          <a:ext cx="821925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671704"/>
      </p:ext>
    </p:extLst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012A6-CDF9-C65C-EFFB-6EF0B644E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Will Robots Take My Job?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82F76-249A-3048-F896-CAE700C665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A5AA4-BD0E-5274-AA2E-8960A553C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B05223-02B7-C5EA-A3E4-51D4AF97CF3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6197" t="6815" r="30606" b="13879"/>
          <a:stretch/>
        </p:blipFill>
        <p:spPr>
          <a:xfrm>
            <a:off x="6096000" y="1268760"/>
            <a:ext cx="3672408" cy="288032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04279C-7B5B-E9B1-0538-D84D201E3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5" t="7350" r="30438" b="16002"/>
          <a:stretch/>
        </p:blipFill>
        <p:spPr>
          <a:xfrm>
            <a:off x="1775520" y="1245579"/>
            <a:ext cx="3894352" cy="3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:mv="urn:schemas-microsoft-com:mac:vml"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8985D-56BF-BB6D-32AA-14C3C38A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Implementations using WB IGIF Methodology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D092C-1452-4B65-797A-B75E084850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C47AA-0483-B3CE-25FB-0189AD6C3D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Google Shape;793;p65">
            <a:extLst>
              <a:ext uri="{FF2B5EF4-FFF2-40B4-BE49-F238E27FC236}">
                <a16:creationId xmlns:a16="http://schemas.microsoft.com/office/drawing/2014/main" id="{13904297-5C01-2A7B-A2B5-05F1C2905A10}"/>
              </a:ext>
            </a:extLst>
          </p:cNvPr>
          <p:cNvSpPr/>
          <p:nvPr/>
        </p:nvSpPr>
        <p:spPr>
          <a:xfrm>
            <a:off x="1823391" y="2608236"/>
            <a:ext cx="3139807" cy="281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5888" marR="0" lvl="0" indent="-333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F43"/>
              </a:buClr>
              <a:buSzPts val="1300"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21F43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FAO_logo_2lines_en.png" descr="FAO_logo_2lines_en.png">
            <a:extLst>
              <a:ext uri="{FF2B5EF4-FFF2-40B4-BE49-F238E27FC236}">
                <a16:creationId xmlns:a16="http://schemas.microsoft.com/office/drawing/2014/main" id="{AF2239E5-F1A5-9D17-C3FC-EA1BEB3CC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761" y="1568232"/>
            <a:ext cx="2459641" cy="495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4943DD-E65C-D47D-D426-D736F27CCAD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84" y="2147326"/>
            <a:ext cx="1145325" cy="719140"/>
          </a:xfrm>
          <a:prstGeom prst="rect">
            <a:avLst/>
          </a:prstGeom>
        </p:spPr>
      </p:pic>
      <p:pic>
        <p:nvPicPr>
          <p:cNvPr id="9" name="Picture 4" descr="German Federal Agency for Cartography and Geodesy - BKG - GeoCat B.V.">
            <a:extLst>
              <a:ext uri="{FF2B5EF4-FFF2-40B4-BE49-F238E27FC236}">
                <a16:creationId xmlns:a16="http://schemas.microsoft.com/office/drawing/2014/main" id="{F0B379B0-ED25-516E-607E-65D07C57D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821" y="2943073"/>
            <a:ext cx="1864529" cy="116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A3C6E8A-68AC-1D16-D83A-7670F52A6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29" y="5608902"/>
            <a:ext cx="1701805" cy="467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A78CFE-44E9-29DE-BC0A-D8A452C601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6" t="21792" r="9838" b="13265"/>
          <a:stretch/>
        </p:blipFill>
        <p:spPr>
          <a:xfrm>
            <a:off x="191344" y="1081392"/>
            <a:ext cx="9044025" cy="4695216"/>
          </a:xfrm>
          <a:prstGeom prst="rect">
            <a:avLst/>
          </a:prstGeom>
          <a:solidFill>
            <a:srgbClr val="139A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8467ED-652C-333B-B523-B4EADC884DFE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7144616" y="3275544"/>
            <a:ext cx="535527" cy="28297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8F2B2E-9B08-697D-9B0A-02430B650577}"/>
              </a:ext>
            </a:extLst>
          </p:cNvPr>
          <p:cNvSpPr txBox="1"/>
          <p:nvPr/>
        </p:nvSpPr>
        <p:spPr>
          <a:xfrm>
            <a:off x="6826428" y="4049690"/>
            <a:ext cx="1357804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Cambodia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6F7A2-4E37-0D54-32F5-CCF41022619D}"/>
              </a:ext>
            </a:extLst>
          </p:cNvPr>
          <p:cNvSpPr txBox="1"/>
          <p:nvPr/>
        </p:nvSpPr>
        <p:spPr>
          <a:xfrm>
            <a:off x="7335130" y="3564896"/>
            <a:ext cx="1189909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Vietnam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6AC36C-26C3-1F17-ABF7-BEF9550D7486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736054" y="3678475"/>
            <a:ext cx="599076" cy="8647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09FE138-A2F1-FA27-5C56-DEAF6B009985}"/>
              </a:ext>
            </a:extLst>
          </p:cNvPr>
          <p:cNvSpPr txBox="1"/>
          <p:nvPr/>
        </p:nvSpPr>
        <p:spPr>
          <a:xfrm>
            <a:off x="7440834" y="2443033"/>
            <a:ext cx="139147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Mongolia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D99885-61A5-4BB8-3BC2-E33262C6EEB8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625367" y="2546389"/>
            <a:ext cx="815467" cy="9669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2A232B-70CA-6146-BD78-6617E1EFB24F}"/>
              </a:ext>
            </a:extLst>
          </p:cNvPr>
          <p:cNvSpPr txBox="1"/>
          <p:nvPr/>
        </p:nvSpPr>
        <p:spPr>
          <a:xfrm>
            <a:off x="6340311" y="1818110"/>
            <a:ext cx="154589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Kyrgyzstan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B9BBD2-821B-A9CB-D305-2525361438B9}"/>
              </a:ext>
            </a:extLst>
          </p:cNvPr>
          <p:cNvSpPr txBox="1"/>
          <p:nvPr/>
        </p:nvSpPr>
        <p:spPr>
          <a:xfrm>
            <a:off x="4269480" y="1307567"/>
            <a:ext cx="1178448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Ukraine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FA4980-1337-1670-5907-3D4A7432D10E}"/>
              </a:ext>
            </a:extLst>
          </p:cNvPr>
          <p:cNvSpPr txBox="1"/>
          <p:nvPr/>
        </p:nvSpPr>
        <p:spPr>
          <a:xfrm>
            <a:off x="3278186" y="3017511"/>
            <a:ext cx="880257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Egypt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02A52F-8BEC-D533-AB72-173B4B32D8C2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3357513" y="3892500"/>
            <a:ext cx="77489" cy="40886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43A7F0-EE3E-F06F-A9A9-DC150F608CD6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4574529" y="1707677"/>
            <a:ext cx="284175" cy="71629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C2A82CA-7FE3-04DB-E6E1-EE4AF137D52F}"/>
              </a:ext>
            </a:extLst>
          </p:cNvPr>
          <p:cNvSpPr txBox="1"/>
          <p:nvPr/>
        </p:nvSpPr>
        <p:spPr>
          <a:xfrm>
            <a:off x="3018126" y="1306409"/>
            <a:ext cx="120814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Moldova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A318AB-8DC5-5309-9E65-1961F1760157}"/>
              </a:ext>
            </a:extLst>
          </p:cNvPr>
          <p:cNvCxnSpPr>
            <a:cxnSpLocks/>
          </p:cNvCxnSpPr>
          <p:nvPr/>
        </p:nvCxnSpPr>
        <p:spPr>
          <a:xfrm flipH="1" flipV="1">
            <a:off x="3559657" y="1692668"/>
            <a:ext cx="903351" cy="82887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4B0C07-C800-698F-183D-5E359419A2B9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5868859" y="2218220"/>
            <a:ext cx="1244401" cy="49423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C48B41-F9B9-B82F-01F3-619A09BC0446}"/>
              </a:ext>
            </a:extLst>
          </p:cNvPr>
          <p:cNvSpPr txBox="1"/>
          <p:nvPr/>
        </p:nvSpPr>
        <p:spPr>
          <a:xfrm>
            <a:off x="4842144" y="2020778"/>
            <a:ext cx="1158725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Georgia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AC0138-B20B-4C67-0AD3-12BDFF4B9549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4226276" y="2656390"/>
            <a:ext cx="804754" cy="40371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C4B5B87-957D-C26A-F1CE-584C8E00A2EC}"/>
              </a:ext>
            </a:extLst>
          </p:cNvPr>
          <p:cNvSpPr txBox="1"/>
          <p:nvPr/>
        </p:nvSpPr>
        <p:spPr>
          <a:xfrm>
            <a:off x="5190156" y="4988379"/>
            <a:ext cx="154589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Seychelles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CF3E74-5B68-A54D-7C39-47F10E5B8A6E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5321922" y="4105245"/>
            <a:ext cx="641183" cy="88313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D7525C8-D608-93C9-C7E8-FFF712F0EEF5}"/>
              </a:ext>
            </a:extLst>
          </p:cNvPr>
          <p:cNvSpPr txBox="1"/>
          <p:nvPr/>
        </p:nvSpPr>
        <p:spPr>
          <a:xfrm>
            <a:off x="1751827" y="4643761"/>
            <a:ext cx="1088641" cy="400110"/>
          </a:xfrm>
          <a:prstGeom prst="rect">
            <a:avLst/>
          </a:prstGeom>
          <a:solidFill>
            <a:srgbClr val="139A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Guyana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9D06FE-D0E0-459E-C4AC-BEB63124345C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2090412" y="3858798"/>
            <a:ext cx="205736" cy="78496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4D6810-810E-C6DC-6450-195104EA7818}"/>
              </a:ext>
            </a:extLst>
          </p:cNvPr>
          <p:cNvSpPr txBox="1"/>
          <p:nvPr/>
        </p:nvSpPr>
        <p:spPr>
          <a:xfrm>
            <a:off x="221444" y="4456922"/>
            <a:ext cx="133265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Colombia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B07E59-85E7-6BE3-333B-B1791E4F96FD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887772" y="3855946"/>
            <a:ext cx="575259" cy="60097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7D6A59A-64C3-D023-9B48-5066AF7E4081}"/>
              </a:ext>
            </a:extLst>
          </p:cNvPr>
          <p:cNvSpPr txBox="1"/>
          <p:nvPr/>
        </p:nvSpPr>
        <p:spPr>
          <a:xfrm>
            <a:off x="7869777" y="5812656"/>
            <a:ext cx="1314784" cy="26161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Source: World Bank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E5BEE9-0E8D-A4DD-5059-77EC194D2003}"/>
              </a:ext>
            </a:extLst>
          </p:cNvPr>
          <p:cNvSpPr txBox="1"/>
          <p:nvPr/>
        </p:nvSpPr>
        <p:spPr>
          <a:xfrm>
            <a:off x="2036611" y="2596772"/>
            <a:ext cx="94290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Jersey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D56497-8955-9862-A034-5D4A485B0376}"/>
              </a:ext>
            </a:extLst>
          </p:cNvPr>
          <p:cNvSpPr txBox="1"/>
          <p:nvPr/>
        </p:nvSpPr>
        <p:spPr>
          <a:xfrm>
            <a:off x="7680143" y="3075489"/>
            <a:ext cx="1504417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Philippines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A68EE2-AA25-272C-118B-C1C2D89E33D4}"/>
              </a:ext>
            </a:extLst>
          </p:cNvPr>
          <p:cNvSpPr txBox="1"/>
          <p:nvPr/>
        </p:nvSpPr>
        <p:spPr>
          <a:xfrm>
            <a:off x="393650" y="2706157"/>
            <a:ext cx="1429741" cy="400110"/>
          </a:xfrm>
          <a:prstGeom prst="rect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Nicaragua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EBBB71F-0746-58CD-8F51-71C9F39C3F13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2979517" y="2465992"/>
            <a:ext cx="599922" cy="3154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53F005-5A52-BB7F-7FFF-49AA0F6E1DAB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158443" y="3213182"/>
            <a:ext cx="304565" cy="43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E2328FD-AC4A-AA8E-0B62-5D4004067E71}"/>
              </a:ext>
            </a:extLst>
          </p:cNvPr>
          <p:cNvSpPr txBox="1"/>
          <p:nvPr/>
        </p:nvSpPr>
        <p:spPr>
          <a:xfrm>
            <a:off x="1722963" y="3244334"/>
            <a:ext cx="1170334" cy="400110"/>
          </a:xfrm>
          <a:prstGeom prst="rect">
            <a:avLst/>
          </a:prstGeom>
          <a:solidFill>
            <a:srgbClr val="E0E44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Senegal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EC9FDF-6CBA-86EC-2860-E1EFAAC2E230}"/>
              </a:ext>
            </a:extLst>
          </p:cNvPr>
          <p:cNvSpPr txBox="1"/>
          <p:nvPr/>
        </p:nvSpPr>
        <p:spPr>
          <a:xfrm>
            <a:off x="2890681" y="4301368"/>
            <a:ext cx="108864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Liberia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2B7957-0195-A089-E495-2346DF802FB4}"/>
              </a:ext>
            </a:extLst>
          </p:cNvPr>
          <p:cNvCxnSpPr>
            <a:cxnSpLocks/>
          </p:cNvCxnSpPr>
          <p:nvPr/>
        </p:nvCxnSpPr>
        <p:spPr>
          <a:xfrm flipH="1" flipV="1">
            <a:off x="6605712" y="3690743"/>
            <a:ext cx="729419" cy="36222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0759B3E-AF00-454A-3A2C-F18B421DCE93}"/>
              </a:ext>
            </a:extLst>
          </p:cNvPr>
          <p:cNvCxnSpPr>
            <a:cxnSpLocks/>
          </p:cNvCxnSpPr>
          <p:nvPr/>
        </p:nvCxnSpPr>
        <p:spPr>
          <a:xfrm>
            <a:off x="2890681" y="3444821"/>
            <a:ext cx="339404" cy="17927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30F6CA6-C9FB-F3EF-DBD0-737A16DF04D1}"/>
              </a:ext>
            </a:extLst>
          </p:cNvPr>
          <p:cNvCxnSpPr>
            <a:cxnSpLocks/>
          </p:cNvCxnSpPr>
          <p:nvPr/>
        </p:nvCxnSpPr>
        <p:spPr>
          <a:xfrm flipV="1">
            <a:off x="1059458" y="3066206"/>
            <a:ext cx="178967" cy="55788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2E600D7-F404-5AD4-4642-37B7EC3D7983}"/>
              </a:ext>
            </a:extLst>
          </p:cNvPr>
          <p:cNvSpPr txBox="1"/>
          <p:nvPr/>
        </p:nvSpPr>
        <p:spPr>
          <a:xfrm>
            <a:off x="1554100" y="1594633"/>
            <a:ext cx="140538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Germany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AA6AE1-A3A5-40E3-A4FA-7CF0B45F0F22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2959489" y="1794688"/>
            <a:ext cx="1036925" cy="5583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6721957-FCB4-D0C8-B95C-A7E829DEA226}"/>
              </a:ext>
            </a:extLst>
          </p:cNvPr>
          <p:cNvSpPr txBox="1"/>
          <p:nvPr/>
        </p:nvSpPr>
        <p:spPr>
          <a:xfrm>
            <a:off x="5031030" y="2890823"/>
            <a:ext cx="942906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Serbia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9036A5-9F89-3962-ED17-40C82E963EBB}"/>
              </a:ext>
            </a:extLst>
          </p:cNvPr>
          <p:cNvCxnSpPr>
            <a:cxnSpLocks/>
          </p:cNvCxnSpPr>
          <p:nvPr/>
        </p:nvCxnSpPr>
        <p:spPr>
          <a:xfrm flipV="1">
            <a:off x="4903443" y="2411141"/>
            <a:ext cx="621114" cy="31931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" name="Picture 2" descr="nationaal-geografisch-instituut-institut-geographique-national-nationale-geographische-institut-national-geographic-institute">
            <a:extLst>
              <a:ext uri="{FF2B5EF4-FFF2-40B4-BE49-F238E27FC236}">
                <a16:creationId xmlns:a16="http://schemas.microsoft.com/office/drawing/2014/main" id="{D80612D9-50A0-42BB-3561-5919F19D0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14249" r="8454" b="17879"/>
          <a:stretch/>
        </p:blipFill>
        <p:spPr bwMode="auto">
          <a:xfrm>
            <a:off x="10076591" y="3934167"/>
            <a:ext cx="1722851" cy="7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States of Jersey | arc4">
            <a:extLst>
              <a:ext uri="{FF2B5EF4-FFF2-40B4-BE49-F238E27FC236}">
                <a16:creationId xmlns:a16="http://schemas.microsoft.com/office/drawing/2014/main" id="{AABB73ED-94CD-7F4B-07AA-ABE74F8E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629" y="4683878"/>
            <a:ext cx="1164778" cy="7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6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D666-B8B3-4B31-8D53-CA14DF9F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Sector Value Drivers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04039-14A9-4C85-BBE4-07EA2BA17C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C3EA8-1A31-4FF6-82F5-F7F32FAE2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16" t="21257" r="37209" b="12053"/>
          <a:stretch/>
        </p:blipFill>
        <p:spPr>
          <a:xfrm rot="5400000">
            <a:off x="3646592" y="14365"/>
            <a:ext cx="4896701" cy="6253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E86AE-31FE-4966-B5D7-1D76990092B0}"/>
              </a:ext>
            </a:extLst>
          </p:cNvPr>
          <p:cNvSpPr txBox="1"/>
          <p:nvPr/>
        </p:nvSpPr>
        <p:spPr>
          <a:xfrm>
            <a:off x="767408" y="5683895"/>
            <a:ext cx="10657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</a:rPr>
              <a:t>Source:</a:t>
            </a:r>
            <a:r>
              <a:rPr lang="en-GB" sz="1200" dirty="0">
                <a:latin typeface="Trebuchet MS" panose="020B0603020202020204" pitchFamily="34" charset="0"/>
              </a:rPr>
              <a:t>https://assets.publishing.service.gov.uk/government/uploads/system/uploads/attachment_data/file/733864/Initial_Analysis_of_the_Potential_Geospatial_Economic_Opportunity.pdf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953648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625E8D-D976-4812-B2E1-A99F90A5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Messages for Decision Makers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390B9-B3D4-4A9B-84C9-0881F923C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6200" indent="0"/>
            <a:r>
              <a:rPr lang="en-GB" sz="2000" dirty="0">
                <a:latin typeface="Trebuchet MS" panose="020B0603020202020204" pitchFamily="34" charset="0"/>
              </a:rPr>
              <a:t>Better Geospatial Infrastructure can:</a:t>
            </a:r>
          </a:p>
          <a:p>
            <a:pPr marL="538163" indent="-269875">
              <a:buFont typeface="Wingdings" panose="05000000000000000000" pitchFamily="2" charset="2"/>
              <a:buChar char="Ø"/>
            </a:pPr>
            <a:r>
              <a:rPr lang="en-GB" sz="2000" dirty="0">
                <a:latin typeface="Trebuchet MS" panose="020B0603020202020204" pitchFamily="34" charset="0"/>
              </a:rPr>
              <a:t>Locate those in the world being left furthest behind</a:t>
            </a:r>
          </a:p>
          <a:p>
            <a:pPr marL="539354" indent="-273844">
              <a:buFont typeface="Wingdings" panose="05000000000000000000" pitchFamily="2" charset="2"/>
              <a:buChar char="Ø"/>
            </a:pPr>
            <a:r>
              <a:rPr lang="en-GB" sz="2000" dirty="0">
                <a:latin typeface="Trebuchet MS" panose="020B0603020202020204" pitchFamily="34" charset="0"/>
              </a:rPr>
              <a:t>Provide the evidence-base for critical decision making</a:t>
            </a:r>
          </a:p>
          <a:p>
            <a:pPr marL="539354" indent="-273844">
              <a:buFont typeface="Wingdings" panose="05000000000000000000" pitchFamily="2" charset="2"/>
              <a:buChar char="Ø"/>
            </a:pPr>
            <a:r>
              <a:rPr lang="en-GB" sz="2000" dirty="0">
                <a:latin typeface="Trebuchet MS" panose="020B0603020202020204" pitchFamily="34" charset="0"/>
              </a:rPr>
              <a:t>Identify inequalities and measures to address them</a:t>
            </a:r>
          </a:p>
          <a:p>
            <a:pPr marL="539354" indent="-273844">
              <a:buFont typeface="Wingdings" panose="05000000000000000000" pitchFamily="2" charset="2"/>
              <a:buChar char="Ø"/>
            </a:pPr>
            <a:r>
              <a:rPr lang="en-GB" sz="2000" dirty="0">
                <a:latin typeface="Trebuchet MS" panose="020B0603020202020204" pitchFamily="34" charset="0"/>
              </a:rPr>
              <a:t>Save lives and reduce costs of damage by improving disaster risk management </a:t>
            </a:r>
          </a:p>
          <a:p>
            <a:pPr marL="539354" indent="-273844">
              <a:buFont typeface="Wingdings" panose="05000000000000000000" pitchFamily="2" charset="2"/>
              <a:buChar char="Ø"/>
            </a:pPr>
            <a:r>
              <a:rPr lang="en-GB" sz="2000" dirty="0">
                <a:latin typeface="Trebuchet MS" panose="020B0603020202020204" pitchFamily="34" charset="0"/>
              </a:rPr>
              <a:t>Realised provable savings from collaboration</a:t>
            </a:r>
          </a:p>
          <a:p>
            <a:pPr marL="539354" indent="-273844">
              <a:buFont typeface="Wingdings" panose="05000000000000000000" pitchFamily="2" charset="2"/>
              <a:buChar char="Ø"/>
            </a:pPr>
            <a:r>
              <a:rPr lang="en-GB" sz="2000" dirty="0">
                <a:latin typeface="Trebuchet MS" panose="020B0603020202020204" pitchFamily="34" charset="0"/>
              </a:rPr>
              <a:t>Provide compelling evidence of the value of investment</a:t>
            </a:r>
          </a:p>
          <a:p>
            <a:pPr marL="60841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Trebuchet MS" panose="020B0603020202020204" pitchFamily="34" charset="0"/>
              </a:rPr>
              <a:t> The ability to create new jobs </a:t>
            </a:r>
          </a:p>
          <a:p>
            <a:pPr marL="60841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Trebuchet MS" panose="020B0603020202020204" pitchFamily="34" charset="0"/>
              </a:rPr>
              <a:t>AND help to save the planet </a:t>
            </a:r>
          </a:p>
          <a:p>
            <a:endParaRPr lang="en-GB" sz="2100" dirty="0"/>
          </a:p>
          <a:p>
            <a:pPr marL="76200" indent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193B4-48C6-4DB4-9D5B-9F048587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5C0C-55B1-43EA-B5A0-512A8526159E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5813910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65799-9171-4172-865F-51B3CF28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Fourth Industrial Revolution: Information Age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AE41C-DE91-431F-A1BF-B9ED56973F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4D5C0C-55B1-43EA-B5A0-512A8526159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8E94D3-19A9-441E-9C58-8CC38B67AB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27284" y="2275880"/>
            <a:ext cx="3995057" cy="2306240"/>
          </a:xfrm>
        </p:spPr>
        <p:txBody>
          <a:bodyPr/>
          <a:lstStyle/>
          <a:p>
            <a:pPr marL="76200" indent="0">
              <a:buNone/>
            </a:pPr>
            <a:r>
              <a:rPr lang="en-US" sz="1800" dirty="0"/>
              <a:t>“The </a:t>
            </a:r>
            <a:r>
              <a:rPr lang="en-US" sz="1800" b="1" dirty="0"/>
              <a:t>Information Age</a:t>
            </a:r>
            <a:r>
              <a:rPr lang="en-US" sz="1800" dirty="0"/>
              <a:t> is a period beginning in the late 20th century characterized by the </a:t>
            </a:r>
            <a:r>
              <a:rPr lang="en-US" sz="1800" b="1" dirty="0"/>
              <a:t>digital transformation </a:t>
            </a:r>
            <a:r>
              <a:rPr lang="en-US" sz="1800" dirty="0"/>
              <a:t>from traditional industry to an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economy based on 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data and communications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/>
              <a:t>becoming the driving force of </a:t>
            </a:r>
            <a:r>
              <a:rPr lang="en-US" sz="1800" b="1" dirty="0"/>
              <a:t>social evolution</a:t>
            </a:r>
            <a:r>
              <a:rPr lang="en-US" sz="1800" dirty="0"/>
              <a:t>.”</a:t>
            </a:r>
          </a:p>
          <a:p>
            <a:endParaRPr lang="en-US" sz="1800" dirty="0"/>
          </a:p>
        </p:txBody>
      </p:sp>
      <p:sp>
        <p:nvSpPr>
          <p:cNvPr id="5" name="AutoShape 2" descr="uncaptioned">
            <a:extLst>
              <a:ext uri="{FF2B5EF4-FFF2-40B4-BE49-F238E27FC236}">
                <a16:creationId xmlns:a16="http://schemas.microsoft.com/office/drawing/2014/main" id="{BDF7BE49-845F-4BE8-A6D9-AF5A9047CF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pic>
        <p:nvPicPr>
          <p:cNvPr id="1028" name="Picture 4" descr="Image result for information Age images">
            <a:extLst>
              <a:ext uri="{FF2B5EF4-FFF2-40B4-BE49-F238E27FC236}">
                <a16:creationId xmlns:a16="http://schemas.microsoft.com/office/drawing/2014/main" id="{8E70F833-C6B2-42C7-A02E-C9DB72A2A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2" y="2124842"/>
            <a:ext cx="4268717" cy="283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9100C5-76F6-4440-B07D-59A503A39F62}"/>
              </a:ext>
            </a:extLst>
          </p:cNvPr>
          <p:cNvSpPr txBox="1"/>
          <p:nvPr/>
        </p:nvSpPr>
        <p:spPr>
          <a:xfrm flipH="1">
            <a:off x="5981701" y="5111539"/>
            <a:ext cx="36739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Forbes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4554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8D690A-8E29-471A-9FE9-F3888D39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Why: Policy and Decision Making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3166E-53C8-4599-B54E-E6FE1E6AA0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B39F6-5C05-4009-AD89-C60613BFB7B5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" name="Picture 2" descr="https://www.thefamouspeople.com/profiles/images/peter-drucker-4.jpg">
            <a:extLst>
              <a:ext uri="{FF2B5EF4-FFF2-40B4-BE49-F238E27FC236}">
                <a16:creationId xmlns:a16="http://schemas.microsoft.com/office/drawing/2014/main" id="{CA546535-8F55-4A15-A203-7314FF73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 b="4646"/>
          <a:stretch>
            <a:fillRect/>
          </a:stretch>
        </p:blipFill>
        <p:spPr bwMode="auto">
          <a:xfrm>
            <a:off x="2416717" y="880352"/>
            <a:ext cx="6985805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17E23-542F-4ADC-8C2C-CF791A0F477D}"/>
              </a:ext>
            </a:extLst>
          </p:cNvPr>
          <p:cNvSpPr txBox="1"/>
          <p:nvPr/>
        </p:nvSpPr>
        <p:spPr>
          <a:xfrm>
            <a:off x="2594922" y="5738989"/>
            <a:ext cx="331469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12"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</a:pPr>
            <a:r>
              <a:rPr lang="en-US" sz="750" dirty="0">
                <a:solidFill>
                  <a:srgbClr val="545559"/>
                </a:solidFill>
              </a:rPr>
              <a:t>Source: https://www.thefamouspeople.com/profiles/peter-drucker-132.php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454C6-9834-4A28-AB77-76484AFA2125}"/>
              </a:ext>
            </a:extLst>
          </p:cNvPr>
          <p:cNvSpPr txBox="1"/>
          <p:nvPr/>
        </p:nvSpPr>
        <p:spPr>
          <a:xfrm>
            <a:off x="7519869" y="1763929"/>
            <a:ext cx="1645902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12"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</a:pPr>
            <a:r>
              <a:rPr lang="en-US" sz="1500" b="1" dirty="0">
                <a:solidFill>
                  <a:schemeClr val="bg1"/>
                </a:solidFill>
              </a:rPr>
              <a:t>“You can’t manage what you don’t measure.”</a:t>
            </a:r>
          </a:p>
          <a:p>
            <a:pPr defTabSz="514312">
              <a:spcBef>
                <a:spcPts val="225"/>
              </a:spcBef>
              <a:spcAft>
                <a:spcPts val="225"/>
              </a:spcAft>
              <a:buClr>
                <a:schemeClr val="tx2"/>
              </a:buClr>
            </a:pPr>
            <a:r>
              <a:rPr lang="en-US" sz="1500" b="1" i="1" dirty="0">
                <a:solidFill>
                  <a:schemeClr val="bg1"/>
                </a:solidFill>
              </a:rPr>
              <a:t>- Peter Drucker </a:t>
            </a:r>
          </a:p>
        </p:txBody>
      </p:sp>
    </p:spTree>
    <p:extLst>
      <p:ext uri="{BB962C8B-B14F-4D97-AF65-F5344CB8AC3E}">
        <p14:creationId xmlns:p14="http://schemas.microsoft.com/office/powerpoint/2010/main" val="20375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85519-5F0B-376F-4C3D-9CCF932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Geospatial Data?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A95AC0-5B44-0B62-5FA0-A34755651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3BCCC-D21B-5209-602B-0116E44E3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ECB902-5F5F-0336-7DD7-AA0E58783FC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926" y="692696"/>
            <a:ext cx="10972800" cy="4929411"/>
          </a:xfrm>
        </p:spPr>
        <p:txBody>
          <a:bodyPr/>
          <a:lstStyle/>
          <a:p>
            <a:r>
              <a:rPr lang="en-GB" dirty="0"/>
              <a:t>Principles</a:t>
            </a:r>
          </a:p>
          <a:p>
            <a:pPr lvl="1"/>
            <a:r>
              <a:rPr lang="en-GB" dirty="0"/>
              <a:t>FAIR : Few would disagree with these principles</a:t>
            </a:r>
          </a:p>
          <a:p>
            <a:r>
              <a:rPr lang="en-GB" dirty="0"/>
              <a:t>Fee or Free?</a:t>
            </a:r>
          </a:p>
          <a:p>
            <a:pPr lvl="1"/>
            <a:r>
              <a:rPr lang="en-GB" dirty="0"/>
              <a:t>There is no such think as a free lunch (someone has to pay at some point)</a:t>
            </a:r>
          </a:p>
          <a:p>
            <a:r>
              <a:rPr lang="en-GB" dirty="0"/>
              <a:t>Does free today, mean free forever?</a:t>
            </a:r>
          </a:p>
          <a:p>
            <a:pPr lvl="1"/>
            <a:r>
              <a:rPr lang="en-GB" dirty="0"/>
              <a:t>Budget pressures are increasing </a:t>
            </a:r>
          </a:p>
          <a:p>
            <a:pPr lvl="1"/>
            <a:r>
              <a:rPr lang="en-GB" dirty="0"/>
              <a:t>Politicians’ change responsibilities frequently </a:t>
            </a:r>
          </a:p>
          <a:p>
            <a:pPr lvl="1"/>
            <a:r>
              <a:rPr lang="en-GB" dirty="0"/>
              <a:t>Governments’ priorities change </a:t>
            </a:r>
          </a:p>
          <a:p>
            <a:pPr lvl="1"/>
            <a:r>
              <a:rPr lang="en-GB" dirty="0"/>
              <a:t>If funding is reduced how do you maintain data currency?</a:t>
            </a:r>
          </a:p>
          <a:p>
            <a:r>
              <a:rPr lang="en-GB" dirty="0"/>
              <a:t>Once this free decision is made “Genie is out of the bottle” it can’t be put back in</a:t>
            </a:r>
          </a:p>
          <a:p>
            <a:r>
              <a:rPr lang="en-GB" dirty="0"/>
              <a:t>Whatever the decision - you need to understand the economics.</a:t>
            </a:r>
          </a:p>
        </p:txBody>
      </p:sp>
    </p:spTree>
    <p:extLst>
      <p:ext uri="{BB962C8B-B14F-4D97-AF65-F5344CB8AC3E}">
        <p14:creationId xmlns:p14="http://schemas.microsoft.com/office/powerpoint/2010/main" val="159011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:mv="urn:schemas-microsoft-com:mac:vml"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63C96-A8F4-620B-18AA-E9CA36F2F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Principles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236499-F252-E312-656A-D1DB2FD375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226D5-D894-7400-425F-40ED015ABE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1C8B2-BD35-7068-3161-95568828A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23" t="20601" r="4894" b="34250"/>
          <a:stretch/>
        </p:blipFill>
        <p:spPr>
          <a:xfrm>
            <a:off x="3287688" y="836712"/>
            <a:ext cx="6624736" cy="516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:mv="urn:schemas-microsoft-com:mac:vml"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85519-5F0B-376F-4C3D-9CCF932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impact of Open Geospatial Data?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A95AC0-5B44-0B62-5FA0-A34755651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3BCCC-D21B-5209-602B-0116E44E3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ECB902-5F5F-0336-7DD7-AA0E58783FC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926" y="692696"/>
            <a:ext cx="10972800" cy="4929411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Principles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FAIR : Few would disagree with these principles</a:t>
            </a:r>
          </a:p>
          <a:p>
            <a:r>
              <a:rPr lang="en-GB" dirty="0"/>
              <a:t>Fee or Free?</a:t>
            </a:r>
          </a:p>
          <a:p>
            <a:pPr lvl="1"/>
            <a:r>
              <a:rPr lang="en-GB" dirty="0"/>
              <a:t>INSPIRE does not say all data has to be free</a:t>
            </a:r>
          </a:p>
          <a:p>
            <a:pPr lvl="1"/>
            <a:r>
              <a:rPr lang="en-GB" dirty="0"/>
              <a:t>There is no such think as a free lunch (someone has to pay at some point)</a:t>
            </a:r>
          </a:p>
          <a:p>
            <a:r>
              <a:rPr lang="en-GB" dirty="0"/>
              <a:t>Does free today, mean free forever?</a:t>
            </a:r>
          </a:p>
          <a:p>
            <a:pPr lvl="1"/>
            <a:r>
              <a:rPr lang="en-GB" dirty="0"/>
              <a:t>Budget pressures are increasing </a:t>
            </a:r>
          </a:p>
          <a:p>
            <a:pPr lvl="1"/>
            <a:r>
              <a:rPr lang="en-GB" dirty="0"/>
              <a:t>Politicians’ change responsibilities frequently </a:t>
            </a:r>
          </a:p>
          <a:p>
            <a:pPr lvl="1"/>
            <a:r>
              <a:rPr lang="en-GB" dirty="0"/>
              <a:t>Governments’ priorities change </a:t>
            </a:r>
          </a:p>
          <a:p>
            <a:pPr lvl="1"/>
            <a:r>
              <a:rPr lang="en-GB" dirty="0"/>
              <a:t>If funding is reduced how do you maintain data currency?</a:t>
            </a:r>
          </a:p>
          <a:p>
            <a:r>
              <a:rPr lang="en-GB" dirty="0"/>
              <a:t>Once this free decision is made “Genie is out of the bottle” it can’t be put back in.</a:t>
            </a:r>
          </a:p>
          <a:p>
            <a:r>
              <a:rPr lang="en-GB" dirty="0"/>
              <a:t>Whatever the decision - you need to understand the economics.</a:t>
            </a:r>
          </a:p>
        </p:txBody>
      </p:sp>
    </p:spTree>
    <p:extLst>
      <p:ext uri="{BB962C8B-B14F-4D97-AF65-F5344CB8AC3E}">
        <p14:creationId xmlns:p14="http://schemas.microsoft.com/office/powerpoint/2010/main" val="37941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:mv="urn:schemas-microsoft-com:mac:vml"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3B36-78DA-31E0-1CF6-F4843B59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58" y="313977"/>
            <a:ext cx="10945284" cy="455343"/>
          </a:xfrm>
        </p:spPr>
        <p:txBody>
          <a:bodyPr/>
          <a:lstStyle/>
          <a:p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Socio-Economic Impact Studies (National)</a:t>
            </a: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0FC1E8-6B8D-F4C0-BB57-C295B64BC6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E1DDB-F2AB-0E50-E6E5-DC80D852DA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298B33-8B7D-DB17-C8AF-ACCEAA1C21A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052736"/>
            <a:ext cx="6566520" cy="4857403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England and Wales </a:t>
            </a:r>
          </a:p>
          <a:p>
            <a:pPr marL="685800" lvl="1">
              <a:buFontTx/>
              <a:buChar char="-"/>
            </a:pPr>
            <a:r>
              <a:rPr lang="en-GB" dirty="0">
                <a:ea typeface="Times New Roman" panose="02020603050405020304" pitchFamily="18" charset="0"/>
                <a:cs typeface="Calibri" panose="020F0502020204030204" pitchFamily="34" charset="0"/>
              </a:rPr>
              <a:t>Return on Investment predicted at 6:1 for local authority use of National Address and Street data (Period 2022-6).</a:t>
            </a:r>
          </a:p>
          <a:p>
            <a:pPr marL="685800" lvl="1">
              <a:buFontTx/>
              <a:buChar char="-"/>
            </a:pPr>
            <a:r>
              <a:rPr lang="en-GB" dirty="0">
                <a:ea typeface="Times New Roman" panose="02020603050405020304" pitchFamily="18" charset="0"/>
                <a:cs typeface="Calibri" panose="020F0502020204030204" pitchFamily="34" charset="0"/>
              </a:rPr>
              <a:t>This data is free at the point of delivery BUT the UK Geospatial Commission pays Ordnance Survey circa £100m per annum for it.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F6DCB-CD46-9437-1EAB-D68700D01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4" t="13250" r="35234" b="13250"/>
          <a:stretch/>
        </p:blipFill>
        <p:spPr>
          <a:xfrm>
            <a:off x="7832338" y="1057353"/>
            <a:ext cx="367240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:mv="urn:schemas-microsoft-com:mac:vml"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1D18F1-6F95-FF8A-7145-8EA52D73E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Future Business Models for NMCAs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4C131-2E66-DDAF-6C8E-518418ECDD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98288" y="6381750"/>
            <a:ext cx="493712" cy="339725"/>
          </a:xfrm>
        </p:spPr>
        <p:txBody>
          <a:bodyPr/>
          <a:lstStyle/>
          <a:p>
            <a:pPr>
              <a:defRPr/>
            </a:pPr>
            <a:fld id="{EF62D93A-3BA0-8848-BFA3-D7046C1B555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84555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Book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31739</TotalTime>
  <Words>1382</Words>
  <Application>Microsoft Office PowerPoint</Application>
  <PresentationFormat>Widescreen</PresentationFormat>
  <Paragraphs>220</Paragraphs>
  <Slides>23</Slides>
  <Notes>10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Franklin Gothic Book</vt:lpstr>
      <vt:lpstr>Franklin Gothic Demi Cond</vt:lpstr>
      <vt:lpstr>Symbol</vt:lpstr>
      <vt:lpstr>Trebuchet MS</vt:lpstr>
      <vt:lpstr>Wingdings</vt:lpstr>
      <vt:lpstr>Default Design</vt:lpstr>
      <vt:lpstr>Custom Design</vt:lpstr>
      <vt:lpstr>Sustainable Business Models   </vt:lpstr>
      <vt:lpstr>Agenda</vt:lpstr>
      <vt:lpstr>Fourth Industrial Revolution: Information Age</vt:lpstr>
      <vt:lpstr>Why: Policy and Decision Making</vt:lpstr>
      <vt:lpstr>Open Geospatial Data?</vt:lpstr>
      <vt:lpstr>FAIR Principles</vt:lpstr>
      <vt:lpstr>The impact of Open Geospatial Data?</vt:lpstr>
      <vt:lpstr>Socio-Economic Impact Studies (National) </vt:lpstr>
      <vt:lpstr>Future Business Models for NMCAs</vt:lpstr>
      <vt:lpstr>PowerPoint Presentation</vt:lpstr>
      <vt:lpstr>NMCA Business Model Options</vt:lpstr>
      <vt:lpstr>Cost Sharing – GeoVekst (Norway)</vt:lpstr>
      <vt:lpstr>The Impact of Open Data - key takeaways</vt:lpstr>
      <vt:lpstr>PowerPoint Presentation</vt:lpstr>
      <vt:lpstr>? </vt:lpstr>
      <vt:lpstr>Economic Impacts</vt:lpstr>
      <vt:lpstr>Social Impacts</vt:lpstr>
      <vt:lpstr>Environmental Impacts</vt:lpstr>
      <vt:lpstr>Qualitative Benefits</vt:lpstr>
      <vt:lpstr>Will Robots Take My Job?</vt:lpstr>
      <vt:lpstr>Implementations using WB IGIF Methodology</vt:lpstr>
      <vt:lpstr>Private Sector Value Drivers</vt:lpstr>
      <vt:lpstr>Messages for Decision Makers</vt:lpstr>
    </vt:vector>
  </TitlesOfParts>
  <Company>ConsultingWhere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SEIA - Tutorial</dc:title>
  <dc:creator>Les Rackham;Andrew Coote</dc:creator>
  <cp:lastModifiedBy>Andrew Coote</cp:lastModifiedBy>
  <cp:revision>1417</cp:revision>
  <dcterms:created xsi:type="dcterms:W3CDTF">2008-12-12T09:39:41Z</dcterms:created>
  <dcterms:modified xsi:type="dcterms:W3CDTF">2023-08-15T06:37:07Z</dcterms:modified>
</cp:coreProperties>
</file>