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3"/>
  </p:notesMasterIdLst>
  <p:sldIdLst>
    <p:sldId id="507" r:id="rId5"/>
    <p:sldId id="675" r:id="rId6"/>
    <p:sldId id="671" r:id="rId7"/>
    <p:sldId id="670" r:id="rId8"/>
    <p:sldId id="695" r:id="rId9"/>
    <p:sldId id="676" r:id="rId10"/>
    <p:sldId id="693" r:id="rId11"/>
    <p:sldId id="692" r:id="rId12"/>
    <p:sldId id="694" r:id="rId13"/>
    <p:sldId id="678" r:id="rId14"/>
    <p:sldId id="674" r:id="rId15"/>
    <p:sldId id="672" r:id="rId16"/>
    <p:sldId id="685" r:id="rId17"/>
    <p:sldId id="683" r:id="rId18"/>
    <p:sldId id="681" r:id="rId19"/>
    <p:sldId id="682" r:id="rId20"/>
    <p:sldId id="679" r:id="rId21"/>
    <p:sldId id="680" r:id="rId22"/>
    <p:sldId id="687" r:id="rId23"/>
    <p:sldId id="688" r:id="rId24"/>
    <p:sldId id="696" r:id="rId25"/>
    <p:sldId id="684" r:id="rId26"/>
    <p:sldId id="686" r:id="rId27"/>
    <p:sldId id="689" r:id="rId28"/>
    <p:sldId id="667" r:id="rId29"/>
    <p:sldId id="673" r:id="rId30"/>
    <p:sldId id="677" r:id="rId31"/>
    <p:sldId id="656" r:id="rId32"/>
  </p:sldIdLst>
  <p:sldSz cx="9144000" cy="5143500" type="screen16x9"/>
  <p:notesSz cx="6858000" cy="9144000"/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2880" userDrawn="1">
          <p15:clr>
            <a:srgbClr val="A4A3A4"/>
          </p15:clr>
        </p15:guide>
        <p15:guide id="5" orient="horz" pos="16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rechsel, Julia GIZ" initials="DJG" lastIdx="1" clrIdx="0">
    <p:extLst>
      <p:ext uri="{19B8F6BF-5375-455C-9EA6-DF929625EA0E}">
        <p15:presenceInfo xmlns:p15="http://schemas.microsoft.com/office/powerpoint/2012/main" userId="S-1-5-21-3211005450-2565063988-1429816208-98754" providerId="AD"/>
      </p:ext>
    </p:extLst>
  </p:cmAuthor>
  <p:cmAuthor id="2" name="Strobel, Chiara GIZ" initials="SCG" lastIdx="15" clrIdx="1">
    <p:extLst>
      <p:ext uri="{19B8F6BF-5375-455C-9EA6-DF929625EA0E}">
        <p15:presenceInfo xmlns:p15="http://schemas.microsoft.com/office/powerpoint/2012/main" userId="S-1-5-21-3211005450-2565063988-1429816208-146432" providerId="AD"/>
      </p:ext>
    </p:extLst>
  </p:cmAuthor>
  <p:cmAuthor id="3" name="Bauer, Vanessa GIZ" initials="BVG" lastIdx="18" clrIdx="2">
    <p:extLst>
      <p:ext uri="{19B8F6BF-5375-455C-9EA6-DF929625EA0E}">
        <p15:presenceInfo xmlns:p15="http://schemas.microsoft.com/office/powerpoint/2012/main" userId="S-1-5-21-3211005450-2565063988-1429816208-973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B859"/>
    <a:srgbClr val="F8E946"/>
    <a:srgbClr val="E6E6E6"/>
    <a:srgbClr val="C80F0F"/>
    <a:srgbClr val="C00000"/>
    <a:srgbClr val="CC00CC"/>
    <a:srgbClr val="232120"/>
    <a:srgbClr val="FFFFFF"/>
    <a:srgbClr val="E7E6E6"/>
    <a:srgbClr val="D6B9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603403-3EC8-4577-8E0B-F7092B77A46D}" v="355" dt="2023-08-14T20:35:39.8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33" autoAdjust="0"/>
    <p:restoredTop sz="87660" autoAdjust="0"/>
  </p:normalViewPr>
  <p:slideViewPr>
    <p:cSldViewPr snapToGrid="0">
      <p:cViewPr varScale="1">
        <p:scale>
          <a:sx n="64" d="100"/>
          <a:sy n="64" d="100"/>
        </p:scale>
        <p:origin x="82" y="571"/>
      </p:cViewPr>
      <p:guideLst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-3078"/>
    </p:cViewPr>
  </p:outlineViewPr>
  <p:notesTextViewPr>
    <p:cViewPr>
      <p:scale>
        <a:sx n="176" d="100"/>
        <a:sy n="176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552E22-4CB4-433D-BCFC-79E11D47EA7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CAD0CF-AAF6-4B20-B256-F0BE98DDF6C4}">
      <dgm:prSet phldrT="[Texte]"/>
      <dgm:spPr/>
      <dgm:t>
        <a:bodyPr/>
        <a:lstStyle/>
        <a:p>
          <a:r>
            <a:rPr lang="fr-FR" dirty="0"/>
            <a:t>Land issues</a:t>
          </a:r>
          <a:endParaRPr lang="en-US" dirty="0"/>
        </a:p>
      </dgm:t>
    </dgm:pt>
    <dgm:pt modelId="{454A72BB-0B54-4B52-ADC7-A44F7A225BF4}" type="parTrans" cxnId="{A70C4C09-4D55-4628-85E8-099E65549ACB}">
      <dgm:prSet/>
      <dgm:spPr/>
      <dgm:t>
        <a:bodyPr/>
        <a:lstStyle/>
        <a:p>
          <a:endParaRPr lang="en-US"/>
        </a:p>
      </dgm:t>
    </dgm:pt>
    <dgm:pt modelId="{203E495F-9A77-4F48-B9C0-2C291A14BDD3}" type="sibTrans" cxnId="{A70C4C09-4D55-4628-85E8-099E65549ACB}">
      <dgm:prSet/>
      <dgm:spPr/>
      <dgm:t>
        <a:bodyPr/>
        <a:lstStyle/>
        <a:p>
          <a:endParaRPr lang="en-US"/>
        </a:p>
      </dgm:t>
    </dgm:pt>
    <dgm:pt modelId="{4FC95759-BAA5-46B6-B43D-73D67C526080}">
      <dgm:prSet phldrT="[Texte]"/>
      <dgm:spPr/>
      <dgm:t>
        <a:bodyPr/>
        <a:lstStyle/>
        <a:p>
          <a:r>
            <a:rPr lang="fr-FR" dirty="0"/>
            <a:t>Local </a:t>
          </a:r>
          <a:r>
            <a:rPr lang="fr-FR" dirty="0" err="1"/>
            <a:t>communities</a:t>
          </a:r>
          <a:r>
            <a:rPr lang="fr-FR" dirty="0"/>
            <a:t> </a:t>
          </a:r>
          <a:r>
            <a:rPr lang="fr-FR" dirty="0" err="1"/>
            <a:t>separated</a:t>
          </a:r>
          <a:endParaRPr lang="en-US" dirty="0"/>
        </a:p>
      </dgm:t>
    </dgm:pt>
    <dgm:pt modelId="{DBC7232C-AB1D-455B-86E9-435529AEDD8B}" type="parTrans" cxnId="{A5D21B29-6B26-42E9-9160-00D2ECDC87EF}">
      <dgm:prSet/>
      <dgm:spPr/>
      <dgm:t>
        <a:bodyPr/>
        <a:lstStyle/>
        <a:p>
          <a:endParaRPr lang="en-US"/>
        </a:p>
      </dgm:t>
    </dgm:pt>
    <dgm:pt modelId="{149702A7-95C1-4400-989B-3DCBE1F835A3}" type="sibTrans" cxnId="{A5D21B29-6B26-42E9-9160-00D2ECDC87EF}">
      <dgm:prSet/>
      <dgm:spPr/>
      <dgm:t>
        <a:bodyPr/>
        <a:lstStyle/>
        <a:p>
          <a:endParaRPr lang="en-US"/>
        </a:p>
      </dgm:t>
    </dgm:pt>
    <dgm:pt modelId="{1E93421F-B2BA-4D62-A9E2-F656934C884E}">
      <dgm:prSet phldrT="[Texte]"/>
      <dgm:spPr/>
      <dgm:t>
        <a:bodyPr/>
        <a:lstStyle/>
        <a:p>
          <a:r>
            <a:rPr lang="fr-FR" dirty="0" err="1"/>
            <a:t>Tax</a:t>
          </a:r>
          <a:r>
            <a:rPr lang="fr-FR" dirty="0"/>
            <a:t> collection</a:t>
          </a:r>
          <a:endParaRPr lang="en-US" dirty="0"/>
        </a:p>
      </dgm:t>
    </dgm:pt>
    <dgm:pt modelId="{AEB492F9-5370-4269-9DB7-77631A7C8D9C}" type="parTrans" cxnId="{8538CF79-2800-4CC5-A178-644B9EDB2390}">
      <dgm:prSet/>
      <dgm:spPr/>
      <dgm:t>
        <a:bodyPr/>
        <a:lstStyle/>
        <a:p>
          <a:endParaRPr lang="en-US"/>
        </a:p>
      </dgm:t>
    </dgm:pt>
    <dgm:pt modelId="{23DDC430-E0CC-413E-8B70-A1F5603BB89A}" type="sibTrans" cxnId="{8538CF79-2800-4CC5-A178-644B9EDB2390}">
      <dgm:prSet/>
      <dgm:spPr/>
      <dgm:t>
        <a:bodyPr/>
        <a:lstStyle/>
        <a:p>
          <a:endParaRPr lang="en-US"/>
        </a:p>
      </dgm:t>
    </dgm:pt>
    <dgm:pt modelId="{79BC4C73-9B54-46BB-BA15-2AD2777150E9}">
      <dgm:prSet phldrT="[Texte]"/>
      <dgm:spPr/>
      <dgm:t>
        <a:bodyPr/>
        <a:lstStyle/>
        <a:p>
          <a:r>
            <a:rPr lang="fr-FR" dirty="0"/>
            <a:t>Tension </a:t>
          </a:r>
          <a:r>
            <a:rPr lang="fr-FR" dirty="0" err="1"/>
            <a:t>between</a:t>
          </a:r>
          <a:r>
            <a:rPr lang="fr-FR" dirty="0"/>
            <a:t> states</a:t>
          </a:r>
          <a:endParaRPr lang="en-US" dirty="0"/>
        </a:p>
      </dgm:t>
    </dgm:pt>
    <dgm:pt modelId="{37DCB809-43B0-4E4E-9FDE-3C14C36B45AD}" type="parTrans" cxnId="{3E7BCF5C-220D-440D-BC31-4AC2FF5D77D9}">
      <dgm:prSet/>
      <dgm:spPr/>
      <dgm:t>
        <a:bodyPr/>
        <a:lstStyle/>
        <a:p>
          <a:endParaRPr lang="en-US"/>
        </a:p>
      </dgm:t>
    </dgm:pt>
    <dgm:pt modelId="{9CE91A7F-AF4A-41D9-A249-7950E258C683}" type="sibTrans" cxnId="{3E7BCF5C-220D-440D-BC31-4AC2FF5D77D9}">
      <dgm:prSet/>
      <dgm:spPr/>
      <dgm:t>
        <a:bodyPr/>
        <a:lstStyle/>
        <a:p>
          <a:endParaRPr lang="en-US"/>
        </a:p>
      </dgm:t>
    </dgm:pt>
    <dgm:pt modelId="{F7E6D005-755F-4819-B39B-454697FEED15}">
      <dgm:prSet phldrT="[Texte]"/>
      <dgm:spPr/>
      <dgm:t>
        <a:bodyPr/>
        <a:lstStyle/>
        <a:p>
          <a:r>
            <a:rPr lang="fr-FR" dirty="0" err="1"/>
            <a:t>Regional</a:t>
          </a:r>
          <a:r>
            <a:rPr lang="fr-FR" dirty="0"/>
            <a:t> </a:t>
          </a:r>
          <a:r>
            <a:rPr lang="fr-FR" dirty="0" err="1"/>
            <a:t>proliferation</a:t>
          </a:r>
          <a:endParaRPr lang="en-US" dirty="0"/>
        </a:p>
      </dgm:t>
    </dgm:pt>
    <dgm:pt modelId="{1AEA3740-FB3B-47B0-94D3-1954B1CD9311}" type="parTrans" cxnId="{7CDD1C91-6ED1-4CF0-BD44-2A9D42697B3D}">
      <dgm:prSet/>
      <dgm:spPr/>
      <dgm:t>
        <a:bodyPr/>
        <a:lstStyle/>
        <a:p>
          <a:endParaRPr lang="en-US"/>
        </a:p>
      </dgm:t>
    </dgm:pt>
    <dgm:pt modelId="{42229DB1-487C-416C-A362-C2B8A52FA86B}" type="sibTrans" cxnId="{7CDD1C91-6ED1-4CF0-BD44-2A9D42697B3D}">
      <dgm:prSet/>
      <dgm:spPr/>
      <dgm:t>
        <a:bodyPr/>
        <a:lstStyle/>
        <a:p>
          <a:endParaRPr lang="en-US"/>
        </a:p>
      </dgm:t>
    </dgm:pt>
    <dgm:pt modelId="{AD040BD3-488A-4336-A0BE-FE748046A740}">
      <dgm:prSet phldrT="[Texte]"/>
      <dgm:spPr/>
      <dgm:t>
        <a:bodyPr/>
        <a:lstStyle/>
        <a:p>
          <a:r>
            <a:rPr lang="fr-FR" dirty="0"/>
            <a:t>Natural ressources </a:t>
          </a:r>
          <a:r>
            <a:rPr lang="fr-FR" dirty="0" err="1"/>
            <a:t>ownership</a:t>
          </a:r>
          <a:endParaRPr lang="en-US" dirty="0"/>
        </a:p>
      </dgm:t>
    </dgm:pt>
    <dgm:pt modelId="{36529A87-6AEE-4276-A54D-2D588696BF95}" type="parTrans" cxnId="{1A0EB813-62A7-4769-B7F5-F0C3EFB2AA48}">
      <dgm:prSet/>
      <dgm:spPr/>
      <dgm:t>
        <a:bodyPr/>
        <a:lstStyle/>
        <a:p>
          <a:endParaRPr lang="en-US"/>
        </a:p>
      </dgm:t>
    </dgm:pt>
    <dgm:pt modelId="{F7F23B69-6973-46E1-BF35-4412D5A7BCBD}" type="sibTrans" cxnId="{1A0EB813-62A7-4769-B7F5-F0C3EFB2AA48}">
      <dgm:prSet/>
      <dgm:spPr/>
      <dgm:t>
        <a:bodyPr/>
        <a:lstStyle/>
        <a:p>
          <a:endParaRPr lang="en-US"/>
        </a:p>
      </dgm:t>
    </dgm:pt>
    <dgm:pt modelId="{683E9713-6EFD-4452-A2C7-FA8D57C47CB5}">
      <dgm:prSet phldrT="[Texte]"/>
      <dgm:spPr/>
      <dgm:t>
        <a:bodyPr/>
        <a:lstStyle/>
        <a:p>
          <a:r>
            <a:rPr lang="fr-FR" dirty="0"/>
            <a:t>Access to social services</a:t>
          </a:r>
          <a:endParaRPr lang="en-US" dirty="0"/>
        </a:p>
      </dgm:t>
    </dgm:pt>
    <dgm:pt modelId="{55300B2F-90AC-4190-AB1A-AF9202CE28B4}" type="parTrans" cxnId="{26D2968E-40EF-4332-A148-5BA992FEA8E5}">
      <dgm:prSet/>
      <dgm:spPr/>
      <dgm:t>
        <a:bodyPr/>
        <a:lstStyle/>
        <a:p>
          <a:endParaRPr lang="en-US"/>
        </a:p>
      </dgm:t>
    </dgm:pt>
    <dgm:pt modelId="{7DC4CC51-B380-43DC-BF03-5B323B898355}" type="sibTrans" cxnId="{26D2968E-40EF-4332-A148-5BA992FEA8E5}">
      <dgm:prSet/>
      <dgm:spPr/>
      <dgm:t>
        <a:bodyPr/>
        <a:lstStyle/>
        <a:p>
          <a:endParaRPr lang="en-US"/>
        </a:p>
      </dgm:t>
    </dgm:pt>
    <dgm:pt modelId="{DC2D50BA-D23A-45F0-8BB9-D68E51B18E38}">
      <dgm:prSet phldrT="[Texte]"/>
      <dgm:spPr/>
      <dgm:t>
        <a:bodyPr/>
        <a:lstStyle/>
        <a:p>
          <a:r>
            <a:rPr lang="fr-FR" dirty="0"/>
            <a:t>Migration</a:t>
          </a:r>
          <a:endParaRPr lang="en-US" dirty="0"/>
        </a:p>
      </dgm:t>
    </dgm:pt>
    <dgm:pt modelId="{AA3A5A17-365A-4A47-B98B-66144837E52E}" type="parTrans" cxnId="{43ECF54D-15D7-4CF5-9C36-C861F56F3CE9}">
      <dgm:prSet/>
      <dgm:spPr/>
      <dgm:t>
        <a:bodyPr/>
        <a:lstStyle/>
        <a:p>
          <a:endParaRPr lang="en-US"/>
        </a:p>
      </dgm:t>
    </dgm:pt>
    <dgm:pt modelId="{E65A73E4-7E9F-4699-AF79-BE5FCD1B81B2}" type="sibTrans" cxnId="{43ECF54D-15D7-4CF5-9C36-C861F56F3CE9}">
      <dgm:prSet/>
      <dgm:spPr/>
      <dgm:t>
        <a:bodyPr/>
        <a:lstStyle/>
        <a:p>
          <a:endParaRPr lang="en-US"/>
        </a:p>
      </dgm:t>
    </dgm:pt>
    <dgm:pt modelId="{B95DEF5F-872F-4368-BD9B-F5AF82B50977}">
      <dgm:prSet phldrT="[Texte]"/>
      <dgm:spPr/>
      <dgm:t>
        <a:bodyPr/>
        <a:lstStyle/>
        <a:p>
          <a:r>
            <a:rPr lang="fr-FR" dirty="0"/>
            <a:t>Free-</a:t>
          </a:r>
          <a:r>
            <a:rPr lang="fr-FR" dirty="0" err="1"/>
            <a:t>trade</a:t>
          </a:r>
          <a:endParaRPr lang="en-US" dirty="0"/>
        </a:p>
      </dgm:t>
    </dgm:pt>
    <dgm:pt modelId="{A9BA8352-0EF7-47C3-B24C-C673787E1A97}" type="parTrans" cxnId="{365D81F6-86F4-4F50-8758-5D31D049B98E}">
      <dgm:prSet/>
      <dgm:spPr/>
      <dgm:t>
        <a:bodyPr/>
        <a:lstStyle/>
        <a:p>
          <a:endParaRPr lang="en-US"/>
        </a:p>
      </dgm:t>
    </dgm:pt>
    <dgm:pt modelId="{A75EBFF7-77A4-4728-8522-1AC79FB12690}" type="sibTrans" cxnId="{365D81F6-86F4-4F50-8758-5D31D049B98E}">
      <dgm:prSet/>
      <dgm:spPr/>
      <dgm:t>
        <a:bodyPr/>
        <a:lstStyle/>
        <a:p>
          <a:endParaRPr lang="en-US"/>
        </a:p>
      </dgm:t>
    </dgm:pt>
    <dgm:pt modelId="{5A23BF94-C698-4D44-8EDC-C92DB3219ED5}" type="pres">
      <dgm:prSet presAssocID="{A1552E22-4CB4-433D-BCFC-79E11D47EA7B}" presName="diagram" presStyleCnt="0">
        <dgm:presLayoutVars>
          <dgm:dir/>
          <dgm:resizeHandles val="exact"/>
        </dgm:presLayoutVars>
      </dgm:prSet>
      <dgm:spPr/>
    </dgm:pt>
    <dgm:pt modelId="{FAAD6CBE-1318-44B6-8F26-4410E6473A3B}" type="pres">
      <dgm:prSet presAssocID="{3FCAD0CF-AAF6-4B20-B256-F0BE98DDF6C4}" presName="node" presStyleLbl="node1" presStyleIdx="0" presStyleCnt="9">
        <dgm:presLayoutVars>
          <dgm:bulletEnabled val="1"/>
        </dgm:presLayoutVars>
      </dgm:prSet>
      <dgm:spPr/>
    </dgm:pt>
    <dgm:pt modelId="{5AAE2E56-4306-4D65-9DEA-F1A978EFF42B}" type="pres">
      <dgm:prSet presAssocID="{203E495F-9A77-4F48-B9C0-2C291A14BDD3}" presName="sibTrans" presStyleCnt="0"/>
      <dgm:spPr/>
    </dgm:pt>
    <dgm:pt modelId="{1BEEF802-0AA9-42EF-A29E-BD59C0E2081E}" type="pres">
      <dgm:prSet presAssocID="{4FC95759-BAA5-46B6-B43D-73D67C526080}" presName="node" presStyleLbl="node1" presStyleIdx="1" presStyleCnt="9">
        <dgm:presLayoutVars>
          <dgm:bulletEnabled val="1"/>
        </dgm:presLayoutVars>
      </dgm:prSet>
      <dgm:spPr/>
    </dgm:pt>
    <dgm:pt modelId="{6D35768E-8D43-4C3D-88AA-34955502156C}" type="pres">
      <dgm:prSet presAssocID="{149702A7-95C1-4400-989B-3DCBE1F835A3}" presName="sibTrans" presStyleCnt="0"/>
      <dgm:spPr/>
    </dgm:pt>
    <dgm:pt modelId="{2EEF80C9-EB7B-42A2-9945-9CBED3CDF8C1}" type="pres">
      <dgm:prSet presAssocID="{1E93421F-B2BA-4D62-A9E2-F656934C884E}" presName="node" presStyleLbl="node1" presStyleIdx="2" presStyleCnt="9">
        <dgm:presLayoutVars>
          <dgm:bulletEnabled val="1"/>
        </dgm:presLayoutVars>
      </dgm:prSet>
      <dgm:spPr/>
    </dgm:pt>
    <dgm:pt modelId="{644FE1CB-C37C-48DB-8DAA-EBDA7C182571}" type="pres">
      <dgm:prSet presAssocID="{23DDC430-E0CC-413E-8B70-A1F5603BB89A}" presName="sibTrans" presStyleCnt="0"/>
      <dgm:spPr/>
    </dgm:pt>
    <dgm:pt modelId="{518E9552-DBB3-457F-BEA0-33C96D99563E}" type="pres">
      <dgm:prSet presAssocID="{79BC4C73-9B54-46BB-BA15-2AD2777150E9}" presName="node" presStyleLbl="node1" presStyleIdx="3" presStyleCnt="9">
        <dgm:presLayoutVars>
          <dgm:bulletEnabled val="1"/>
        </dgm:presLayoutVars>
      </dgm:prSet>
      <dgm:spPr/>
    </dgm:pt>
    <dgm:pt modelId="{F388CCA8-EEDB-4670-96A5-1A95E79D973C}" type="pres">
      <dgm:prSet presAssocID="{9CE91A7F-AF4A-41D9-A249-7950E258C683}" presName="sibTrans" presStyleCnt="0"/>
      <dgm:spPr/>
    </dgm:pt>
    <dgm:pt modelId="{60762326-0709-4083-9894-BE665AA102B8}" type="pres">
      <dgm:prSet presAssocID="{F7E6D005-755F-4819-B39B-454697FEED15}" presName="node" presStyleLbl="node1" presStyleIdx="4" presStyleCnt="9">
        <dgm:presLayoutVars>
          <dgm:bulletEnabled val="1"/>
        </dgm:presLayoutVars>
      </dgm:prSet>
      <dgm:spPr/>
    </dgm:pt>
    <dgm:pt modelId="{5DFFDCAB-3A02-4753-8CE8-B03358FD673A}" type="pres">
      <dgm:prSet presAssocID="{42229DB1-487C-416C-A362-C2B8A52FA86B}" presName="sibTrans" presStyleCnt="0"/>
      <dgm:spPr/>
    </dgm:pt>
    <dgm:pt modelId="{54F4C24A-7417-4FCD-A8F2-39751E34BB2D}" type="pres">
      <dgm:prSet presAssocID="{AD040BD3-488A-4336-A0BE-FE748046A740}" presName="node" presStyleLbl="node1" presStyleIdx="5" presStyleCnt="9">
        <dgm:presLayoutVars>
          <dgm:bulletEnabled val="1"/>
        </dgm:presLayoutVars>
      </dgm:prSet>
      <dgm:spPr/>
    </dgm:pt>
    <dgm:pt modelId="{7415F2C7-CEC4-44E2-A2EC-4843FCD79286}" type="pres">
      <dgm:prSet presAssocID="{F7F23B69-6973-46E1-BF35-4412D5A7BCBD}" presName="sibTrans" presStyleCnt="0"/>
      <dgm:spPr/>
    </dgm:pt>
    <dgm:pt modelId="{57F9A3CE-ED75-4759-8458-80DE93DA7B3E}" type="pres">
      <dgm:prSet presAssocID="{683E9713-6EFD-4452-A2C7-FA8D57C47CB5}" presName="node" presStyleLbl="node1" presStyleIdx="6" presStyleCnt="9">
        <dgm:presLayoutVars>
          <dgm:bulletEnabled val="1"/>
        </dgm:presLayoutVars>
      </dgm:prSet>
      <dgm:spPr/>
    </dgm:pt>
    <dgm:pt modelId="{8E71DE46-603D-4A29-9A4A-C0E99B07B198}" type="pres">
      <dgm:prSet presAssocID="{7DC4CC51-B380-43DC-BF03-5B323B898355}" presName="sibTrans" presStyleCnt="0"/>
      <dgm:spPr/>
    </dgm:pt>
    <dgm:pt modelId="{F22BA219-242F-4028-ADAE-999863A73515}" type="pres">
      <dgm:prSet presAssocID="{DC2D50BA-D23A-45F0-8BB9-D68E51B18E38}" presName="node" presStyleLbl="node1" presStyleIdx="7" presStyleCnt="9">
        <dgm:presLayoutVars>
          <dgm:bulletEnabled val="1"/>
        </dgm:presLayoutVars>
      </dgm:prSet>
      <dgm:spPr/>
    </dgm:pt>
    <dgm:pt modelId="{52B51280-D3BD-4250-A567-A56C95BCF211}" type="pres">
      <dgm:prSet presAssocID="{E65A73E4-7E9F-4699-AF79-BE5FCD1B81B2}" presName="sibTrans" presStyleCnt="0"/>
      <dgm:spPr/>
    </dgm:pt>
    <dgm:pt modelId="{9D6B6DA2-856A-42EB-AE8A-78BFA43AD1BB}" type="pres">
      <dgm:prSet presAssocID="{B95DEF5F-872F-4368-BD9B-F5AF82B50977}" presName="node" presStyleLbl="node1" presStyleIdx="8" presStyleCnt="9">
        <dgm:presLayoutVars>
          <dgm:bulletEnabled val="1"/>
        </dgm:presLayoutVars>
      </dgm:prSet>
      <dgm:spPr/>
    </dgm:pt>
  </dgm:ptLst>
  <dgm:cxnLst>
    <dgm:cxn modelId="{8914DF01-CC77-4ECD-B809-7781F9E93DA5}" type="presOf" srcId="{A1552E22-4CB4-433D-BCFC-79E11D47EA7B}" destId="{5A23BF94-C698-4D44-8EDC-C92DB3219ED5}" srcOrd="0" destOrd="0" presId="urn:microsoft.com/office/officeart/2005/8/layout/default"/>
    <dgm:cxn modelId="{A70C4C09-4D55-4628-85E8-099E65549ACB}" srcId="{A1552E22-4CB4-433D-BCFC-79E11D47EA7B}" destId="{3FCAD0CF-AAF6-4B20-B256-F0BE98DDF6C4}" srcOrd="0" destOrd="0" parTransId="{454A72BB-0B54-4B52-ADC7-A44F7A225BF4}" sibTransId="{203E495F-9A77-4F48-B9C0-2C291A14BDD3}"/>
    <dgm:cxn modelId="{6ED15712-274D-4B32-A325-8008492098DD}" type="presOf" srcId="{B95DEF5F-872F-4368-BD9B-F5AF82B50977}" destId="{9D6B6DA2-856A-42EB-AE8A-78BFA43AD1BB}" srcOrd="0" destOrd="0" presId="urn:microsoft.com/office/officeart/2005/8/layout/default"/>
    <dgm:cxn modelId="{1A0EB813-62A7-4769-B7F5-F0C3EFB2AA48}" srcId="{A1552E22-4CB4-433D-BCFC-79E11D47EA7B}" destId="{AD040BD3-488A-4336-A0BE-FE748046A740}" srcOrd="5" destOrd="0" parTransId="{36529A87-6AEE-4276-A54D-2D588696BF95}" sibTransId="{F7F23B69-6973-46E1-BF35-4412D5A7BCBD}"/>
    <dgm:cxn modelId="{3D8B0720-195C-40BA-87E4-9ED174842111}" type="presOf" srcId="{AD040BD3-488A-4336-A0BE-FE748046A740}" destId="{54F4C24A-7417-4FCD-A8F2-39751E34BB2D}" srcOrd="0" destOrd="0" presId="urn:microsoft.com/office/officeart/2005/8/layout/default"/>
    <dgm:cxn modelId="{8C607B27-15ED-41CF-BE48-36DD193D9D7B}" type="presOf" srcId="{1E93421F-B2BA-4D62-A9E2-F656934C884E}" destId="{2EEF80C9-EB7B-42A2-9945-9CBED3CDF8C1}" srcOrd="0" destOrd="0" presId="urn:microsoft.com/office/officeart/2005/8/layout/default"/>
    <dgm:cxn modelId="{A5D21B29-6B26-42E9-9160-00D2ECDC87EF}" srcId="{A1552E22-4CB4-433D-BCFC-79E11D47EA7B}" destId="{4FC95759-BAA5-46B6-B43D-73D67C526080}" srcOrd="1" destOrd="0" parTransId="{DBC7232C-AB1D-455B-86E9-435529AEDD8B}" sibTransId="{149702A7-95C1-4400-989B-3DCBE1F835A3}"/>
    <dgm:cxn modelId="{3E7BCF5C-220D-440D-BC31-4AC2FF5D77D9}" srcId="{A1552E22-4CB4-433D-BCFC-79E11D47EA7B}" destId="{79BC4C73-9B54-46BB-BA15-2AD2777150E9}" srcOrd="3" destOrd="0" parTransId="{37DCB809-43B0-4E4E-9FDE-3C14C36B45AD}" sibTransId="{9CE91A7F-AF4A-41D9-A249-7950E258C683}"/>
    <dgm:cxn modelId="{8CEEF26C-913F-449D-85FC-62DB333E12B1}" type="presOf" srcId="{3FCAD0CF-AAF6-4B20-B256-F0BE98DDF6C4}" destId="{FAAD6CBE-1318-44B6-8F26-4410E6473A3B}" srcOrd="0" destOrd="0" presId="urn:microsoft.com/office/officeart/2005/8/layout/default"/>
    <dgm:cxn modelId="{A6AD164D-6831-44C0-9166-3AB68BBE3BD7}" type="presOf" srcId="{DC2D50BA-D23A-45F0-8BB9-D68E51B18E38}" destId="{F22BA219-242F-4028-ADAE-999863A73515}" srcOrd="0" destOrd="0" presId="urn:microsoft.com/office/officeart/2005/8/layout/default"/>
    <dgm:cxn modelId="{43ECF54D-15D7-4CF5-9C36-C861F56F3CE9}" srcId="{A1552E22-4CB4-433D-BCFC-79E11D47EA7B}" destId="{DC2D50BA-D23A-45F0-8BB9-D68E51B18E38}" srcOrd="7" destOrd="0" parTransId="{AA3A5A17-365A-4A47-B98B-66144837E52E}" sibTransId="{E65A73E4-7E9F-4699-AF79-BE5FCD1B81B2}"/>
    <dgm:cxn modelId="{8538CF79-2800-4CC5-A178-644B9EDB2390}" srcId="{A1552E22-4CB4-433D-BCFC-79E11D47EA7B}" destId="{1E93421F-B2BA-4D62-A9E2-F656934C884E}" srcOrd="2" destOrd="0" parTransId="{AEB492F9-5370-4269-9DB7-77631A7C8D9C}" sibTransId="{23DDC430-E0CC-413E-8B70-A1F5603BB89A}"/>
    <dgm:cxn modelId="{9FDA9A5A-50F2-402B-BFD3-61F3E0AE2756}" type="presOf" srcId="{4FC95759-BAA5-46B6-B43D-73D67C526080}" destId="{1BEEF802-0AA9-42EF-A29E-BD59C0E2081E}" srcOrd="0" destOrd="0" presId="urn:microsoft.com/office/officeart/2005/8/layout/default"/>
    <dgm:cxn modelId="{26D2968E-40EF-4332-A148-5BA992FEA8E5}" srcId="{A1552E22-4CB4-433D-BCFC-79E11D47EA7B}" destId="{683E9713-6EFD-4452-A2C7-FA8D57C47CB5}" srcOrd="6" destOrd="0" parTransId="{55300B2F-90AC-4190-AB1A-AF9202CE28B4}" sibTransId="{7DC4CC51-B380-43DC-BF03-5B323B898355}"/>
    <dgm:cxn modelId="{7CDD1C91-6ED1-4CF0-BD44-2A9D42697B3D}" srcId="{A1552E22-4CB4-433D-BCFC-79E11D47EA7B}" destId="{F7E6D005-755F-4819-B39B-454697FEED15}" srcOrd="4" destOrd="0" parTransId="{1AEA3740-FB3B-47B0-94D3-1954B1CD9311}" sibTransId="{42229DB1-487C-416C-A362-C2B8A52FA86B}"/>
    <dgm:cxn modelId="{8DDE9EA4-56B3-46DF-91CC-C482C59A03BC}" type="presOf" srcId="{683E9713-6EFD-4452-A2C7-FA8D57C47CB5}" destId="{57F9A3CE-ED75-4759-8458-80DE93DA7B3E}" srcOrd="0" destOrd="0" presId="urn:microsoft.com/office/officeart/2005/8/layout/default"/>
    <dgm:cxn modelId="{1AE819B0-DD9E-4DF1-8821-9CC62B59D7FE}" type="presOf" srcId="{79BC4C73-9B54-46BB-BA15-2AD2777150E9}" destId="{518E9552-DBB3-457F-BEA0-33C96D99563E}" srcOrd="0" destOrd="0" presId="urn:microsoft.com/office/officeart/2005/8/layout/default"/>
    <dgm:cxn modelId="{9BB88CB2-9CFE-405C-81E1-A4126BF37347}" type="presOf" srcId="{F7E6D005-755F-4819-B39B-454697FEED15}" destId="{60762326-0709-4083-9894-BE665AA102B8}" srcOrd="0" destOrd="0" presId="urn:microsoft.com/office/officeart/2005/8/layout/default"/>
    <dgm:cxn modelId="{365D81F6-86F4-4F50-8758-5D31D049B98E}" srcId="{A1552E22-4CB4-433D-BCFC-79E11D47EA7B}" destId="{B95DEF5F-872F-4368-BD9B-F5AF82B50977}" srcOrd="8" destOrd="0" parTransId="{A9BA8352-0EF7-47C3-B24C-C673787E1A97}" sibTransId="{A75EBFF7-77A4-4728-8522-1AC79FB12690}"/>
    <dgm:cxn modelId="{89CF8E85-3A4C-441D-AA18-B84B32737BA5}" type="presParOf" srcId="{5A23BF94-C698-4D44-8EDC-C92DB3219ED5}" destId="{FAAD6CBE-1318-44B6-8F26-4410E6473A3B}" srcOrd="0" destOrd="0" presId="urn:microsoft.com/office/officeart/2005/8/layout/default"/>
    <dgm:cxn modelId="{60BA2860-0B69-4B33-89CA-C6E38889E2A9}" type="presParOf" srcId="{5A23BF94-C698-4D44-8EDC-C92DB3219ED5}" destId="{5AAE2E56-4306-4D65-9DEA-F1A978EFF42B}" srcOrd="1" destOrd="0" presId="urn:microsoft.com/office/officeart/2005/8/layout/default"/>
    <dgm:cxn modelId="{421DFB53-98BC-4E5C-B63A-90E47F45523B}" type="presParOf" srcId="{5A23BF94-C698-4D44-8EDC-C92DB3219ED5}" destId="{1BEEF802-0AA9-42EF-A29E-BD59C0E2081E}" srcOrd="2" destOrd="0" presId="urn:microsoft.com/office/officeart/2005/8/layout/default"/>
    <dgm:cxn modelId="{06AF6422-8ED1-41AA-BA67-C9AE584225C0}" type="presParOf" srcId="{5A23BF94-C698-4D44-8EDC-C92DB3219ED5}" destId="{6D35768E-8D43-4C3D-88AA-34955502156C}" srcOrd="3" destOrd="0" presId="urn:microsoft.com/office/officeart/2005/8/layout/default"/>
    <dgm:cxn modelId="{67B2F6A3-929F-4FB5-B8C1-FD2E7CD3A90D}" type="presParOf" srcId="{5A23BF94-C698-4D44-8EDC-C92DB3219ED5}" destId="{2EEF80C9-EB7B-42A2-9945-9CBED3CDF8C1}" srcOrd="4" destOrd="0" presId="urn:microsoft.com/office/officeart/2005/8/layout/default"/>
    <dgm:cxn modelId="{4060A6E8-EAB2-4B2A-8968-8228E60E959F}" type="presParOf" srcId="{5A23BF94-C698-4D44-8EDC-C92DB3219ED5}" destId="{644FE1CB-C37C-48DB-8DAA-EBDA7C182571}" srcOrd="5" destOrd="0" presId="urn:microsoft.com/office/officeart/2005/8/layout/default"/>
    <dgm:cxn modelId="{1994B1F0-129F-427A-AF21-AF6514A05FD4}" type="presParOf" srcId="{5A23BF94-C698-4D44-8EDC-C92DB3219ED5}" destId="{518E9552-DBB3-457F-BEA0-33C96D99563E}" srcOrd="6" destOrd="0" presId="urn:microsoft.com/office/officeart/2005/8/layout/default"/>
    <dgm:cxn modelId="{E39E9E3D-F9BC-44A9-89CD-96ED531C2C46}" type="presParOf" srcId="{5A23BF94-C698-4D44-8EDC-C92DB3219ED5}" destId="{F388CCA8-EEDB-4670-96A5-1A95E79D973C}" srcOrd="7" destOrd="0" presId="urn:microsoft.com/office/officeart/2005/8/layout/default"/>
    <dgm:cxn modelId="{1AB390AD-2152-4498-8C41-857A1040AE22}" type="presParOf" srcId="{5A23BF94-C698-4D44-8EDC-C92DB3219ED5}" destId="{60762326-0709-4083-9894-BE665AA102B8}" srcOrd="8" destOrd="0" presId="urn:microsoft.com/office/officeart/2005/8/layout/default"/>
    <dgm:cxn modelId="{30FAACE4-5B64-444F-B91A-AB7F7D315E74}" type="presParOf" srcId="{5A23BF94-C698-4D44-8EDC-C92DB3219ED5}" destId="{5DFFDCAB-3A02-4753-8CE8-B03358FD673A}" srcOrd="9" destOrd="0" presId="urn:microsoft.com/office/officeart/2005/8/layout/default"/>
    <dgm:cxn modelId="{F88FAC92-DE89-4B4A-80BD-FA2A67A7D850}" type="presParOf" srcId="{5A23BF94-C698-4D44-8EDC-C92DB3219ED5}" destId="{54F4C24A-7417-4FCD-A8F2-39751E34BB2D}" srcOrd="10" destOrd="0" presId="urn:microsoft.com/office/officeart/2005/8/layout/default"/>
    <dgm:cxn modelId="{5FDC6EBC-1782-4B79-BBF2-47E1157A2436}" type="presParOf" srcId="{5A23BF94-C698-4D44-8EDC-C92DB3219ED5}" destId="{7415F2C7-CEC4-44E2-A2EC-4843FCD79286}" srcOrd="11" destOrd="0" presId="urn:microsoft.com/office/officeart/2005/8/layout/default"/>
    <dgm:cxn modelId="{A6F02D2F-D6ED-493D-B3E0-D9526DA19108}" type="presParOf" srcId="{5A23BF94-C698-4D44-8EDC-C92DB3219ED5}" destId="{57F9A3CE-ED75-4759-8458-80DE93DA7B3E}" srcOrd="12" destOrd="0" presId="urn:microsoft.com/office/officeart/2005/8/layout/default"/>
    <dgm:cxn modelId="{C6796444-200C-40EC-82F1-B877DED5DD00}" type="presParOf" srcId="{5A23BF94-C698-4D44-8EDC-C92DB3219ED5}" destId="{8E71DE46-603D-4A29-9A4A-C0E99B07B198}" srcOrd="13" destOrd="0" presId="urn:microsoft.com/office/officeart/2005/8/layout/default"/>
    <dgm:cxn modelId="{5613B025-5CE0-4B77-8EE5-1A13160F1608}" type="presParOf" srcId="{5A23BF94-C698-4D44-8EDC-C92DB3219ED5}" destId="{F22BA219-242F-4028-ADAE-999863A73515}" srcOrd="14" destOrd="0" presId="urn:microsoft.com/office/officeart/2005/8/layout/default"/>
    <dgm:cxn modelId="{5BF16536-B4AA-49EA-A16A-C2CCAFFB716A}" type="presParOf" srcId="{5A23BF94-C698-4D44-8EDC-C92DB3219ED5}" destId="{52B51280-D3BD-4250-A567-A56C95BCF211}" srcOrd="15" destOrd="0" presId="urn:microsoft.com/office/officeart/2005/8/layout/default"/>
    <dgm:cxn modelId="{2D0B727E-D71E-47CF-A535-29B40FE596B3}" type="presParOf" srcId="{5A23BF94-C698-4D44-8EDC-C92DB3219ED5}" destId="{9D6B6DA2-856A-42EB-AE8A-78BFA43AD1BB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AD6CBE-1318-44B6-8F26-4410E6473A3B}">
      <dsp:nvSpPr>
        <dsp:cNvPr id="0" name=""/>
        <dsp:cNvSpPr/>
      </dsp:nvSpPr>
      <dsp:spPr>
        <a:xfrm>
          <a:off x="0" y="126999"/>
          <a:ext cx="1904999" cy="1143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Land issues</a:t>
          </a:r>
          <a:endParaRPr lang="en-US" sz="2400" kern="1200" dirty="0"/>
        </a:p>
      </dsp:txBody>
      <dsp:txXfrm>
        <a:off x="0" y="126999"/>
        <a:ext cx="1904999" cy="1143000"/>
      </dsp:txXfrm>
    </dsp:sp>
    <dsp:sp modelId="{1BEEF802-0AA9-42EF-A29E-BD59C0E2081E}">
      <dsp:nvSpPr>
        <dsp:cNvPr id="0" name=""/>
        <dsp:cNvSpPr/>
      </dsp:nvSpPr>
      <dsp:spPr>
        <a:xfrm>
          <a:off x="2095500" y="126999"/>
          <a:ext cx="1904999" cy="1143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Local </a:t>
          </a:r>
          <a:r>
            <a:rPr lang="fr-FR" sz="2400" kern="1200" dirty="0" err="1"/>
            <a:t>communities</a:t>
          </a:r>
          <a:r>
            <a:rPr lang="fr-FR" sz="2400" kern="1200" dirty="0"/>
            <a:t> </a:t>
          </a:r>
          <a:r>
            <a:rPr lang="fr-FR" sz="2400" kern="1200" dirty="0" err="1"/>
            <a:t>separated</a:t>
          </a:r>
          <a:endParaRPr lang="en-US" sz="2400" kern="1200" dirty="0"/>
        </a:p>
      </dsp:txBody>
      <dsp:txXfrm>
        <a:off x="2095500" y="126999"/>
        <a:ext cx="1904999" cy="1143000"/>
      </dsp:txXfrm>
    </dsp:sp>
    <dsp:sp modelId="{2EEF80C9-EB7B-42A2-9945-9CBED3CDF8C1}">
      <dsp:nvSpPr>
        <dsp:cNvPr id="0" name=""/>
        <dsp:cNvSpPr/>
      </dsp:nvSpPr>
      <dsp:spPr>
        <a:xfrm>
          <a:off x="4191000" y="126999"/>
          <a:ext cx="1904999" cy="1143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 err="1"/>
            <a:t>Tax</a:t>
          </a:r>
          <a:r>
            <a:rPr lang="fr-FR" sz="2400" kern="1200" dirty="0"/>
            <a:t> collection</a:t>
          </a:r>
          <a:endParaRPr lang="en-US" sz="2400" kern="1200" dirty="0"/>
        </a:p>
      </dsp:txBody>
      <dsp:txXfrm>
        <a:off x="4191000" y="126999"/>
        <a:ext cx="1904999" cy="1143000"/>
      </dsp:txXfrm>
    </dsp:sp>
    <dsp:sp modelId="{518E9552-DBB3-457F-BEA0-33C96D99563E}">
      <dsp:nvSpPr>
        <dsp:cNvPr id="0" name=""/>
        <dsp:cNvSpPr/>
      </dsp:nvSpPr>
      <dsp:spPr>
        <a:xfrm>
          <a:off x="0" y="1460500"/>
          <a:ext cx="1904999" cy="1143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Tension </a:t>
          </a:r>
          <a:r>
            <a:rPr lang="fr-FR" sz="2400" kern="1200" dirty="0" err="1"/>
            <a:t>between</a:t>
          </a:r>
          <a:r>
            <a:rPr lang="fr-FR" sz="2400" kern="1200" dirty="0"/>
            <a:t> states</a:t>
          </a:r>
          <a:endParaRPr lang="en-US" sz="2400" kern="1200" dirty="0"/>
        </a:p>
      </dsp:txBody>
      <dsp:txXfrm>
        <a:off x="0" y="1460500"/>
        <a:ext cx="1904999" cy="1143000"/>
      </dsp:txXfrm>
    </dsp:sp>
    <dsp:sp modelId="{60762326-0709-4083-9894-BE665AA102B8}">
      <dsp:nvSpPr>
        <dsp:cNvPr id="0" name=""/>
        <dsp:cNvSpPr/>
      </dsp:nvSpPr>
      <dsp:spPr>
        <a:xfrm>
          <a:off x="2095500" y="1460499"/>
          <a:ext cx="1904999" cy="1143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 err="1"/>
            <a:t>Regional</a:t>
          </a:r>
          <a:r>
            <a:rPr lang="fr-FR" sz="2400" kern="1200" dirty="0"/>
            <a:t> </a:t>
          </a:r>
          <a:r>
            <a:rPr lang="fr-FR" sz="2400" kern="1200" dirty="0" err="1"/>
            <a:t>proliferation</a:t>
          </a:r>
          <a:endParaRPr lang="en-US" sz="2400" kern="1200" dirty="0"/>
        </a:p>
      </dsp:txBody>
      <dsp:txXfrm>
        <a:off x="2095500" y="1460499"/>
        <a:ext cx="1904999" cy="1143000"/>
      </dsp:txXfrm>
    </dsp:sp>
    <dsp:sp modelId="{54F4C24A-7417-4FCD-A8F2-39751E34BB2D}">
      <dsp:nvSpPr>
        <dsp:cNvPr id="0" name=""/>
        <dsp:cNvSpPr/>
      </dsp:nvSpPr>
      <dsp:spPr>
        <a:xfrm>
          <a:off x="4191000" y="1460499"/>
          <a:ext cx="1904999" cy="1143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Natural ressources </a:t>
          </a:r>
          <a:r>
            <a:rPr lang="fr-FR" sz="2400" kern="1200" dirty="0" err="1"/>
            <a:t>ownership</a:t>
          </a:r>
          <a:endParaRPr lang="en-US" sz="2400" kern="1200" dirty="0"/>
        </a:p>
      </dsp:txBody>
      <dsp:txXfrm>
        <a:off x="4191000" y="1460499"/>
        <a:ext cx="1904999" cy="1143000"/>
      </dsp:txXfrm>
    </dsp:sp>
    <dsp:sp modelId="{57F9A3CE-ED75-4759-8458-80DE93DA7B3E}">
      <dsp:nvSpPr>
        <dsp:cNvPr id="0" name=""/>
        <dsp:cNvSpPr/>
      </dsp:nvSpPr>
      <dsp:spPr>
        <a:xfrm>
          <a:off x="0" y="2793999"/>
          <a:ext cx="1904999" cy="1143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Access to social services</a:t>
          </a:r>
          <a:endParaRPr lang="en-US" sz="2400" kern="1200" dirty="0"/>
        </a:p>
      </dsp:txBody>
      <dsp:txXfrm>
        <a:off x="0" y="2793999"/>
        <a:ext cx="1904999" cy="1143000"/>
      </dsp:txXfrm>
    </dsp:sp>
    <dsp:sp modelId="{F22BA219-242F-4028-ADAE-999863A73515}">
      <dsp:nvSpPr>
        <dsp:cNvPr id="0" name=""/>
        <dsp:cNvSpPr/>
      </dsp:nvSpPr>
      <dsp:spPr>
        <a:xfrm>
          <a:off x="2095500" y="2793999"/>
          <a:ext cx="1904999" cy="1143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Migration</a:t>
          </a:r>
          <a:endParaRPr lang="en-US" sz="2400" kern="1200" dirty="0"/>
        </a:p>
      </dsp:txBody>
      <dsp:txXfrm>
        <a:off x="2095500" y="2793999"/>
        <a:ext cx="1904999" cy="1143000"/>
      </dsp:txXfrm>
    </dsp:sp>
    <dsp:sp modelId="{9D6B6DA2-856A-42EB-AE8A-78BFA43AD1BB}">
      <dsp:nvSpPr>
        <dsp:cNvPr id="0" name=""/>
        <dsp:cNvSpPr/>
      </dsp:nvSpPr>
      <dsp:spPr>
        <a:xfrm>
          <a:off x="4191000" y="2794000"/>
          <a:ext cx="1904999" cy="1143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Free-</a:t>
          </a:r>
          <a:r>
            <a:rPr lang="fr-FR" sz="2400" kern="1200" dirty="0" err="1"/>
            <a:t>trade</a:t>
          </a:r>
          <a:endParaRPr lang="en-US" sz="2400" kern="1200" dirty="0"/>
        </a:p>
      </dsp:txBody>
      <dsp:txXfrm>
        <a:off x="4191000" y="2794000"/>
        <a:ext cx="1904999" cy="1143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13BDE53C-E68A-42E6-AFB0-AF5C1BDE8E3C}" type="datetimeFigureOut">
              <a:rPr lang="en-GB" smtClean="0"/>
              <a:pPr/>
              <a:t>15/08/2023</a:t>
            </a:fld>
            <a:endParaRPr lang="en-GB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 err="1"/>
              <a:t>Formatvorlagen</a:t>
            </a:r>
            <a:r>
              <a:rPr lang="en-GB" dirty="0"/>
              <a:t> des </a:t>
            </a:r>
            <a:r>
              <a:rPr lang="en-GB" dirty="0" err="1"/>
              <a:t>Textmasters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045F879-0589-40D4-B0E5-B74D0CAD5C6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0952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5F879-0589-40D4-B0E5-B74D0CAD5C6C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596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5F879-0589-40D4-B0E5-B74D0CAD5C6C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5866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5F879-0589-40D4-B0E5-B74D0CAD5C6C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6876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7.jp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 descr="Ein Bild, das Kette enthält.&#10;&#10;Automatisch generierte Beschreibung">
            <a:extLst>
              <a:ext uri="{FF2B5EF4-FFF2-40B4-BE49-F238E27FC236}">
                <a16:creationId xmlns:a16="http://schemas.microsoft.com/office/drawing/2014/main" id="{82995FEF-F44E-4720-98FA-B2AE557B1183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3" b="26747"/>
          <a:stretch/>
        </p:blipFill>
        <p:spPr bwMode="gray">
          <a:xfrm>
            <a:off x="123135" y="123825"/>
            <a:ext cx="8893865" cy="3541395"/>
          </a:xfrm>
          <a:prstGeom prst="rect">
            <a:avLst/>
          </a:prstGeom>
        </p:spPr>
      </p:pic>
      <p:pic>
        <p:nvPicPr>
          <p:cNvPr id="18" name="Grafik 17" descr="Ein Bild, das Säge enthält.&#10;&#10;Automatisch generierte Beschreibung">
            <a:extLst>
              <a:ext uri="{FF2B5EF4-FFF2-40B4-BE49-F238E27FC236}">
                <a16:creationId xmlns:a16="http://schemas.microsoft.com/office/drawing/2014/main" id="{57A5703D-6864-419D-AAFF-48396C4B22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23135" y="635156"/>
            <a:ext cx="8895600" cy="3030064"/>
          </a:xfrm>
          <a:prstGeom prst="rect">
            <a:avLst/>
          </a:prstGeom>
        </p:spPr>
      </p:pic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9848" y="1906648"/>
            <a:ext cx="7971711" cy="72019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slide/headline</a:t>
            </a:r>
            <a:br>
              <a:rPr lang="en-GB" dirty="0"/>
            </a:br>
            <a:r>
              <a:rPr lang="en-GB" dirty="0"/>
              <a:t>with colour GIZ key visual</a:t>
            </a: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99848" y="2775458"/>
            <a:ext cx="7970837" cy="59247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This is the sub-line</a:t>
            </a:r>
          </a:p>
          <a:p>
            <a:pPr lvl="0"/>
            <a:r>
              <a:rPr lang="en-GB"/>
              <a:t>Project name | Date</a:t>
            </a:r>
            <a:endParaRPr lang="en-GB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BB915B2F-F90E-4740-9ADA-291A0E63BD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87149" y="4066683"/>
            <a:ext cx="2311296" cy="637918"/>
          </a:xfrm>
          <a:prstGeom prst="rect">
            <a:avLst/>
          </a:prstGeom>
        </p:spPr>
      </p:pic>
      <p:sp>
        <p:nvSpPr>
          <p:cNvPr id="13" name="Bar">
            <a:extLst>
              <a:ext uri="{FF2B5EF4-FFF2-40B4-BE49-F238E27FC236}">
                <a16:creationId xmlns:a16="http://schemas.microsoft.com/office/drawing/2014/main" id="{BD21318B-3022-42D5-AB5E-3CB62091D006}"/>
              </a:ext>
            </a:extLst>
          </p:cNvPr>
          <p:cNvSpPr/>
          <p:nvPr userDrawn="1"/>
        </p:nvSpPr>
        <p:spPr bwMode="gray">
          <a:xfrm>
            <a:off x="5369092" y="3665220"/>
            <a:ext cx="3647908" cy="22284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91406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99848" y="2775458"/>
            <a:ext cx="7970837" cy="219291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9848" y="1906648"/>
            <a:ext cx="7971711" cy="72019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Section start slide</a:t>
            </a:r>
            <a:br>
              <a:rPr lang="en-GB" dirty="0"/>
            </a:br>
            <a:r>
              <a:rPr lang="en-GB" dirty="0"/>
              <a:t>This may also have two lines</a:t>
            </a:r>
          </a:p>
        </p:txBody>
      </p:sp>
      <p:grpSp>
        <p:nvGrpSpPr>
          <p:cNvPr id="8" name="Key Visual">
            <a:extLst>
              <a:ext uri="{FF2B5EF4-FFF2-40B4-BE49-F238E27FC236}">
                <a16:creationId xmlns:a16="http://schemas.microsoft.com/office/drawing/2014/main" id="{1E0F1E1C-CA23-484C-B4BB-7C7FB71D6C86}"/>
              </a:ext>
            </a:extLst>
          </p:cNvPr>
          <p:cNvGrpSpPr/>
          <p:nvPr userDrawn="1"/>
        </p:nvGrpSpPr>
        <p:grpSpPr bwMode="gray">
          <a:xfrm>
            <a:off x="123135" y="123825"/>
            <a:ext cx="3783013" cy="1005693"/>
            <a:chOff x="4846637" y="119557"/>
            <a:chExt cx="3783013" cy="1005693"/>
          </a:xfrm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361BEDD0-CC28-449C-8AF8-28ECB9820DCA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2AF78ACF-6170-47AC-80E0-F6021AD8B19F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5BAE5611-256D-4234-B00F-EB779B3EA96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D32235C7-71CD-4034-844A-03FD0D112CE2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717CA073-D9FE-4EFD-801F-27AB9308B312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D88D0E22-2017-4208-9ADC-47A2FAF1D43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GB" dirty="0"/>
              <a:t>16 Aug. 2023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9F9B96F-E57D-429A-9EB5-D561A8B62E5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GIZ-AUBP : overview for UN-GGIM conference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AA07C4F-927A-4ADF-8F4E-0E641F59E17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642909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b/w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4" b="7466"/>
          <a:stretch/>
        </p:blipFill>
        <p:spPr bwMode="gray">
          <a:xfrm>
            <a:off x="123135" y="123825"/>
            <a:ext cx="8893865" cy="4476494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 userDrawn="1"/>
        </p:nvSpPr>
        <p:spPr bwMode="gray">
          <a:xfrm>
            <a:off x="123135" y="123825"/>
            <a:ext cx="8893865" cy="447649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35699" y="2052949"/>
            <a:ext cx="7472602" cy="380104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200"/>
              </a:spcBef>
              <a:defRPr sz="2600" b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Intermediate slide</a:t>
            </a:r>
            <a:endParaRPr lang="en-GB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0132F28-06B2-4221-9B40-46373C4BF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16 Aug. 2023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1382050-2B79-493B-95AA-DBF7B8349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GIZ-AUBP : overview for UN-GGIM conference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291D8C-7803-47D0-8143-6798277D7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302363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35699" y="2052949"/>
            <a:ext cx="7472602" cy="380104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200"/>
              </a:spcBef>
              <a:defRPr sz="2600" b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Intermediate slide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4858B5A-3D9C-44AE-ADA7-B7DF2E935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16 Aug. 2023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743612B-9303-4BD1-8570-21C327D0D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GIZ-AUBP : overview for UN-GGIM conference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64C8BC3-F5EC-4CDC-BEF6-A683BD9DD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38352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whit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35699" y="2052949"/>
            <a:ext cx="7472602" cy="380104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200"/>
              </a:spcBef>
              <a:defRPr sz="2600" b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Intermediate slide</a:t>
            </a:r>
            <a:endParaRPr lang="en-GB" dirty="0"/>
          </a:p>
        </p:txBody>
      </p:sp>
      <p:grpSp>
        <p:nvGrpSpPr>
          <p:cNvPr id="12" name="Key Visual">
            <a:extLst>
              <a:ext uri="{FF2B5EF4-FFF2-40B4-BE49-F238E27FC236}">
                <a16:creationId xmlns:a16="http://schemas.microsoft.com/office/drawing/2014/main" id="{D9D8699C-EAEE-4654-9DB5-5DBEA94DFD69}"/>
              </a:ext>
            </a:extLst>
          </p:cNvPr>
          <p:cNvGrpSpPr/>
          <p:nvPr userDrawn="1"/>
        </p:nvGrpSpPr>
        <p:grpSpPr bwMode="gray">
          <a:xfrm flipV="1">
            <a:off x="123134" y="3393907"/>
            <a:ext cx="4538033" cy="1206411"/>
            <a:chOff x="4846637" y="119557"/>
            <a:chExt cx="3783013" cy="1005693"/>
          </a:xfrm>
        </p:grpSpPr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57ACA972-95E7-4330-A959-68C656E58B90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EF93F907-303A-4592-848E-F1A7AFDDDD4A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C8AAE6CE-CD01-4233-9E65-D495D92CF16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1AAC9A52-2206-4D16-A752-9C733CC5CB7F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8D075FE9-0EDA-4BE2-B2C1-22DF2B8842B2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36" name="Key Visual">
            <a:extLst>
              <a:ext uri="{FF2B5EF4-FFF2-40B4-BE49-F238E27FC236}">
                <a16:creationId xmlns:a16="http://schemas.microsoft.com/office/drawing/2014/main" id="{C7D69FF2-A45A-405D-BC43-69B4E925551F}"/>
              </a:ext>
            </a:extLst>
          </p:cNvPr>
          <p:cNvGrpSpPr/>
          <p:nvPr userDrawn="1"/>
        </p:nvGrpSpPr>
        <p:grpSpPr bwMode="gray">
          <a:xfrm flipH="1">
            <a:off x="6701037" y="123825"/>
            <a:ext cx="2315963" cy="615686"/>
            <a:chOff x="4846637" y="119557"/>
            <a:chExt cx="3783013" cy="1005693"/>
          </a:xfrm>
        </p:grpSpPr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67E195A5-1DB2-4051-897C-B5E84120B476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9234AB9A-5088-479E-92C2-4F81972E1E55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5FBB400A-FFCE-4E88-B1BF-846AC7A46F8E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4A214495-DB26-435D-9164-4A350ECF0071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AD46CA09-12E7-4803-A8A0-CC8821A2FBF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1D7087B2-841C-4578-8D4C-FD96605E1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16 Aug. 2023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0812E5FB-AE5B-45DE-A139-9BF8C60A3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GIZ-AUBP : overview for UN-GGIM conference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C4834F1-8AA0-4335-9A3C-58D358314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787842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23135" y="123825"/>
            <a:ext cx="8893865" cy="4476494"/>
          </a:xfrm>
          <a:noFill/>
        </p:spPr>
        <p:txBody>
          <a:bodyPr tIns="720000" rIns="0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.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E685868-EA5A-4891-A28F-04F16BEAED38}"/>
              </a:ext>
            </a:extLst>
          </p:cNvPr>
          <p:cNvCxnSpPr/>
          <p:nvPr userDrawn="1"/>
        </p:nvCxnSpPr>
        <p:spPr bwMode="gray">
          <a:xfrm>
            <a:off x="4572000" y="933450"/>
            <a:ext cx="0" cy="6858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23135" y="1570255"/>
            <a:ext cx="8893865" cy="3030064"/>
          </a:xfrm>
          <a:prstGeom prst="rect">
            <a:avLst/>
          </a:prstGeom>
          <a:blipFill dpi="0" rotWithShape="1">
            <a:blip r:embed="rId2">
              <a:alphaModFix amt="80000"/>
            </a:blip>
            <a:srcRect/>
            <a:stretch>
              <a:fillRect l="-10" r="-10"/>
            </a:stretch>
          </a:blipFill>
        </p:spPr>
        <p:txBody>
          <a:bodyPr wrap="square" lIns="900000" bIns="684000" anchor="b">
            <a:noAutofit/>
          </a:bodyPr>
          <a:lstStyle>
            <a:lvl1pPr>
              <a:defRPr sz="26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Intermediate slide, photo</a:t>
            </a:r>
            <a:br>
              <a:rPr lang="en-GB" dirty="0"/>
            </a:br>
            <a:r>
              <a:rPr lang="en-GB" dirty="0"/>
              <a:t>(interchangeable)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7497022" y="1475105"/>
            <a:ext cx="1246909" cy="860367"/>
          </a:xfrm>
          <a:prstGeom prst="rect">
            <a:avLst/>
          </a:prstGeom>
        </p:spPr>
      </p:pic>
      <p:sp>
        <p:nvSpPr>
          <p:cNvPr id="28" name="1.">
            <a:extLst>
              <a:ext uri="{FF2B5EF4-FFF2-40B4-BE49-F238E27FC236}">
                <a16:creationId xmlns:a16="http://schemas.microsoft.com/office/drawing/2014/main" id="{0BCFDBF6-0C4F-4BA9-84EB-ED3466065719}"/>
              </a:ext>
            </a:extLst>
          </p:cNvPr>
          <p:cNvSpPr/>
          <p:nvPr userDrawn="1"/>
        </p:nvSpPr>
        <p:spPr bwMode="gray">
          <a:xfrm>
            <a:off x="4092742" y="128165"/>
            <a:ext cx="147637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29" name="2.">
            <a:extLst>
              <a:ext uri="{FF2B5EF4-FFF2-40B4-BE49-F238E27FC236}">
                <a16:creationId xmlns:a16="http://schemas.microsoft.com/office/drawing/2014/main" id="{918BC469-7392-45B5-882F-1B971DBE17B2}"/>
              </a:ext>
            </a:extLst>
          </p:cNvPr>
          <p:cNvSpPr/>
          <p:nvPr userDrawn="1"/>
        </p:nvSpPr>
        <p:spPr bwMode="gray">
          <a:xfrm>
            <a:off x="5501862" y="128165"/>
            <a:ext cx="147637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30" name="3.">
            <a:extLst>
              <a:ext uri="{FF2B5EF4-FFF2-40B4-BE49-F238E27FC236}">
                <a16:creationId xmlns:a16="http://schemas.microsoft.com/office/drawing/2014/main" id="{431D4BE7-4DC0-4A8D-8A4E-899AB39C9BFA}"/>
              </a:ext>
            </a:extLst>
          </p:cNvPr>
          <p:cNvSpPr/>
          <p:nvPr userDrawn="1"/>
        </p:nvSpPr>
        <p:spPr bwMode="gray">
          <a:xfrm>
            <a:off x="7261861" y="128165"/>
            <a:ext cx="186319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31" name="how">
            <a:extLst>
              <a:ext uri="{FF2B5EF4-FFF2-40B4-BE49-F238E27FC236}">
                <a16:creationId xmlns:a16="http://schemas.microsoft.com/office/drawing/2014/main" id="{CFE17404-D559-410E-817A-BE37032A4EC8}"/>
              </a:ext>
            </a:extLst>
          </p:cNvPr>
          <p:cNvSpPr txBox="1"/>
          <p:nvPr userDrawn="1"/>
        </p:nvSpPr>
        <p:spPr bwMode="gray">
          <a:xfrm>
            <a:off x="-2857397" y="177800"/>
            <a:ext cx="2796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5D92098-BA3C-4707-8ABA-0C27A011DB6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 dirty="0"/>
              <a:t>16 Aug. 2023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45C6D00-0E00-4289-836D-A87919E2F94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/>
              <a:t>GIZ-AUBP : overview for UN-GGIM conference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C45153B9-0A46-4ECF-876F-E46153C49C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‹N°›</a:t>
            </a:fld>
            <a:endParaRPr lang="en-GB" dirty="0"/>
          </a:p>
        </p:txBody>
      </p:sp>
      <p:pic>
        <p:nvPicPr>
          <p:cNvPr id="19" name="Grafik 18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F90E96F9-8FB8-41D7-9257-7179FD053D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418" r="36621"/>
          <a:stretch/>
        </p:blipFill>
        <p:spPr>
          <a:xfrm>
            <a:off x="7497546" y="772118"/>
            <a:ext cx="387893" cy="590931"/>
          </a:xfrm>
          <a:prstGeom prst="rect">
            <a:avLst/>
          </a:prstGeom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67BCCCE2-341A-478B-A3EC-6046F8A5D497}"/>
              </a:ext>
            </a:extLst>
          </p:cNvPr>
          <p:cNvGrpSpPr/>
          <p:nvPr userDrawn="1"/>
        </p:nvGrpSpPr>
        <p:grpSpPr>
          <a:xfrm>
            <a:off x="5604594" y="776007"/>
            <a:ext cx="1588101" cy="650246"/>
            <a:chOff x="5604594" y="1459908"/>
            <a:chExt cx="1588101" cy="650246"/>
          </a:xfrm>
        </p:grpSpPr>
        <p:pic>
          <p:nvPicPr>
            <p:cNvPr id="32" name="Grafik 31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78A59224-4957-4C08-BE65-D8BD25A23E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D3A98BB7-764F-4350-BD71-C6758C885B37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4" name="Rechteck">
            <a:extLst>
              <a:ext uri="{FF2B5EF4-FFF2-40B4-BE49-F238E27FC236}">
                <a16:creationId xmlns:a16="http://schemas.microsoft.com/office/drawing/2014/main" id="{C2B577D0-C8DA-42B1-BF4C-EE3ACF0A05FC}"/>
              </a:ext>
            </a:extLst>
          </p:cNvPr>
          <p:cNvSpPr/>
          <p:nvPr userDrawn="1"/>
        </p:nvSpPr>
        <p:spPr bwMode="gray">
          <a:xfrm>
            <a:off x="7530036" y="959758"/>
            <a:ext cx="334720" cy="33813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797821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9"/>
            <a:ext cx="7172684" cy="349546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718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403C02B-EA48-4260-811D-43CCEC0F652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59417" y="4926383"/>
            <a:ext cx="533639" cy="92333"/>
          </a:xfrm>
        </p:spPr>
        <p:txBody>
          <a:bodyPr/>
          <a:lstStyle/>
          <a:p>
            <a:r>
              <a:rPr lang="en-GB" dirty="0"/>
              <a:t>16 Aug. 2023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572318F-C167-4A9B-9214-245E7E1B67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GIZ-AUBP : overview for UN-GGIM conference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5A6A7C1-5347-4031-950E-FE89F744C1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39757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slide with sub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726EAD89-A3DC-4500-9071-F28C7DB87E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64027"/>
            <a:ext cx="8567183" cy="27056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7BDDDF81-EBEA-4C88-AA55-681A5710CA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9263" y="581026"/>
            <a:ext cx="8567737" cy="376238"/>
          </a:xfrm>
        </p:spPr>
        <p:txBody>
          <a:bodyPr vert="horz" lIns="0" tIns="0" rIns="72000" bIns="0" rtlCol="0" anchor="t">
            <a:noAutofit/>
          </a:bodyPr>
          <a:lstStyle>
            <a:lvl1pPr>
              <a:defRPr lang="de-DE" sz="1400" b="0" cap="none" baseline="0" smtClean="0">
                <a:latin typeface="+mj-lt"/>
                <a:ea typeface="+mj-ea"/>
                <a:cs typeface="+mj-cs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</a:pPr>
            <a:r>
              <a:rPr lang="en-GB"/>
              <a:t>Click to add sub-line</a:t>
            </a:r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7" y="1020969"/>
            <a:ext cx="7172683" cy="349546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B548EA6-0BD4-4DE9-880C-9051257B828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GB" dirty="0"/>
              <a:t>16 Aug. 2023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3E7CC3B-6035-4291-B04F-DE018A6C968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GIZ-AUBP : overview for UN-GGIM conference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D360B5D-15C8-4DDF-99B9-68062FEA37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52358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9"/>
            <a:ext cx="7172684" cy="283983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718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grpSp>
        <p:nvGrpSpPr>
          <p:cNvPr id="20" name="Key Visual">
            <a:extLst>
              <a:ext uri="{FF2B5EF4-FFF2-40B4-BE49-F238E27FC236}">
                <a16:creationId xmlns:a16="http://schemas.microsoft.com/office/drawing/2014/main" id="{BCBD8A78-7D69-4DFD-B354-CF36A84705CB}"/>
              </a:ext>
            </a:extLst>
          </p:cNvPr>
          <p:cNvGrpSpPr/>
          <p:nvPr userDrawn="1"/>
        </p:nvGrpSpPr>
        <p:grpSpPr bwMode="gray">
          <a:xfrm flipV="1">
            <a:off x="123135" y="3983338"/>
            <a:ext cx="2320828" cy="616979"/>
            <a:chOff x="4846637" y="119557"/>
            <a:chExt cx="3783013" cy="1005693"/>
          </a:xfrm>
        </p:grpSpPr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E45BEDC0-179F-43C1-A606-AFD62A6A063E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F6CCD5CC-5505-4485-9297-BB0A34EBB2F6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18541086-C56A-406D-91E6-D3E933CF7BA3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1B8A9566-A588-4E4A-8143-1CBDC9C30D67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6FDDC1A6-3462-4813-8D80-9E642D61798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7312137B-7817-4520-A9FF-87A20B391AA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dirty="0"/>
              <a:t>16 Aug. 2023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0F93DA6A-ABDD-4D0F-AFE3-FF43762B7FB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GIZ-AUBP : overview for UN-GGIM conference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905C91D-31F5-4E80-9F76-6D372B3A169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859708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9"/>
            <a:ext cx="4122182" cy="349546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083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888468" y="1020969"/>
            <a:ext cx="4122182" cy="349546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F4E7BC60-DC17-4952-AA54-E728E1C62BD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GB" dirty="0"/>
              <a:t>16 Aug. 2023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16123A0-A869-46F1-9E20-A4CCE7F665F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GIZ-AUBP : overview for UN-GGIM conference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39EFEB5C-119E-416E-84F6-79F25273C8C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197896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2845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with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8"/>
            <a:ext cx="4122182" cy="349546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718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12EA4DEB-4859-40BB-BA0A-9D4E262D701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dirty="0"/>
              <a:t>16 Aug. 2023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FE8A212-1664-4A14-896F-DC3AE0C13F6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GIZ-AUBP : overview for UN-GGIM conference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53C8D80-6BFD-4466-8E36-54C951F12D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32064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84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/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F0DB5C6-9E74-4378-9827-68473EFA35F3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3" b="26747"/>
          <a:stretch/>
        </p:blipFill>
        <p:spPr bwMode="gray">
          <a:xfrm>
            <a:off x="123135" y="123825"/>
            <a:ext cx="8893865" cy="3541396"/>
          </a:xfrm>
          <a:prstGeom prst="rect">
            <a:avLst/>
          </a:prstGeom>
        </p:spPr>
      </p:pic>
      <p:pic>
        <p:nvPicPr>
          <p:cNvPr id="15" name="Grafik 14" descr="Ein Bild, das Säge enthält.&#10;&#10;Automatisch generierte Beschreibung">
            <a:extLst>
              <a:ext uri="{FF2B5EF4-FFF2-40B4-BE49-F238E27FC236}">
                <a16:creationId xmlns:a16="http://schemas.microsoft.com/office/drawing/2014/main" id="{31687CA2-4830-4EA3-B6BE-4D04E1B836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23135" y="635156"/>
            <a:ext cx="8895600" cy="3030064"/>
          </a:xfrm>
          <a:prstGeom prst="rect">
            <a:avLst/>
          </a:prstGeom>
        </p:spPr>
      </p:pic>
      <p:pic>
        <p:nvPicPr>
          <p:cNvPr id="10" name="logo">
            <a:extLst>
              <a:ext uri="{FF2B5EF4-FFF2-40B4-BE49-F238E27FC236}">
                <a16:creationId xmlns:a16="http://schemas.microsoft.com/office/drawing/2014/main" id="{5020DAB1-6624-4F6F-85BE-D8BE78A1A5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87149" y="4066683"/>
            <a:ext cx="2311296" cy="637918"/>
          </a:xfrm>
          <a:prstGeom prst="rect">
            <a:avLst/>
          </a:prstGeom>
        </p:spPr>
      </p:pic>
      <p:sp>
        <p:nvSpPr>
          <p:cNvPr id="13" name="Bar">
            <a:extLst>
              <a:ext uri="{FF2B5EF4-FFF2-40B4-BE49-F238E27FC236}">
                <a16:creationId xmlns:a16="http://schemas.microsoft.com/office/drawing/2014/main" id="{8C59F0BE-E094-4F6F-B663-07A571A19A62}"/>
              </a:ext>
            </a:extLst>
          </p:cNvPr>
          <p:cNvSpPr/>
          <p:nvPr userDrawn="1"/>
        </p:nvSpPr>
        <p:spPr bwMode="gray">
          <a:xfrm>
            <a:off x="5369092" y="3665220"/>
            <a:ext cx="3647908" cy="22284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99848" y="2775458"/>
            <a:ext cx="7970837" cy="59247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  <a:p>
            <a:r>
              <a:rPr lang="en-GB" dirty="0"/>
              <a:t>Project name | Date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9848" y="1906648"/>
            <a:ext cx="7971711" cy="72019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slide/headline</a:t>
            </a:r>
            <a:br>
              <a:rPr lang="en-GB" dirty="0"/>
            </a:br>
            <a:r>
              <a:rPr lang="en-GB" dirty="0"/>
              <a:t>with b/w GIZ key visual</a:t>
            </a:r>
          </a:p>
        </p:txBody>
      </p:sp>
    </p:spTree>
    <p:extLst>
      <p:ext uri="{BB962C8B-B14F-4D97-AF65-F5344CB8AC3E}">
        <p14:creationId xmlns:p14="http://schemas.microsoft.com/office/powerpoint/2010/main" val="429146694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5528944" y="125629"/>
            <a:ext cx="3490261" cy="4474945"/>
          </a:xfrm>
          <a:solidFill>
            <a:schemeClr val="bg2"/>
          </a:solidFill>
        </p:spPr>
        <p:txBody>
          <a:bodyPr tIns="1440000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8"/>
            <a:ext cx="4839634" cy="35796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EA27159-D449-4E61-9234-12331EF258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7" y="240212"/>
            <a:ext cx="4839634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AF2015D-9762-47AA-9BD6-3FA6CCC0648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GB" dirty="0"/>
              <a:t>16 Aug. 2023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0DC7F6F-F5EA-41B6-BA59-091605C586C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 dirty="0"/>
              <a:t>GIZ-AUBP : overview for UN-GGIM conference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6AA5DDD-B7D2-44C4-84F6-785C251D3F3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6954809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1 photo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5528944" y="125629"/>
            <a:ext cx="3490261" cy="4474945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8"/>
            <a:ext cx="4839634" cy="284999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grpSp>
        <p:nvGrpSpPr>
          <p:cNvPr id="9" name="Key Visual">
            <a:extLst>
              <a:ext uri="{FF2B5EF4-FFF2-40B4-BE49-F238E27FC236}">
                <a16:creationId xmlns:a16="http://schemas.microsoft.com/office/drawing/2014/main" id="{0AED28BE-BD58-4C37-99C9-6DDD5906BC8A}"/>
              </a:ext>
            </a:extLst>
          </p:cNvPr>
          <p:cNvGrpSpPr/>
          <p:nvPr userDrawn="1"/>
        </p:nvGrpSpPr>
        <p:grpSpPr bwMode="gray">
          <a:xfrm flipV="1">
            <a:off x="123135" y="3983338"/>
            <a:ext cx="2320828" cy="616979"/>
            <a:chOff x="4846637" y="119557"/>
            <a:chExt cx="3783013" cy="1005693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BC779D39-D9BE-456C-932C-90157753B824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50BB92C-06E3-4F21-96E2-B587EED5161E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55BC612-A565-4995-974E-DBAC4B729050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44462D1D-D151-4AD3-A2DA-8257376E401D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07239E2B-B3C5-44BB-B6DD-DB8BC01E6601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2" name="Titel 1">
            <a:extLst>
              <a:ext uri="{FF2B5EF4-FFF2-40B4-BE49-F238E27FC236}">
                <a16:creationId xmlns:a16="http://schemas.microsoft.com/office/drawing/2014/main" id="{7204390B-3D37-494E-81FF-E1335F27C2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7" y="240212"/>
            <a:ext cx="4839634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B9F79D6-321B-4922-9CB8-D52F509ACE0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GB" dirty="0"/>
              <a:t>16 Aug. 2023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DD2BC95-CDE0-4C78-A9D8-EB3D9A577DF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 dirty="0"/>
              <a:t>GIZ-AUBP : overview for UN-GGIM conference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B96B41DE-2A1A-4BF8-A471-7AFD62750A9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161331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2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5528944" y="125629"/>
            <a:ext cx="3490261" cy="2145545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8"/>
            <a:ext cx="4839634" cy="35796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18" name="Bildplatzhalter 5">
            <a:extLst>
              <a:ext uri="{FF2B5EF4-FFF2-40B4-BE49-F238E27FC236}">
                <a16:creationId xmlns:a16="http://schemas.microsoft.com/office/drawing/2014/main" id="{BD74B354-F270-4422-B8BC-EE20D478AAE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5528944" y="2455029"/>
            <a:ext cx="3490261" cy="2145545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E5EE29FF-B139-4CD9-A32C-25A2CCBFB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4839635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5771484-3E18-42CC-9FC0-9F82AA9D780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GB" dirty="0"/>
              <a:t>16 Aug. 2023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5F12524-47B7-4E4B-A82D-4A982EC622B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 dirty="0"/>
              <a:t>GIZ-AUBP : overview for UN-GGIM conference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1F91BAF-4218-480C-87A8-87D4B1CDDF8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796988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2 photos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5528944" y="125629"/>
            <a:ext cx="3490261" cy="2145545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8"/>
            <a:ext cx="4839634" cy="284999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grpSp>
        <p:nvGrpSpPr>
          <p:cNvPr id="9" name="Key Visual">
            <a:extLst>
              <a:ext uri="{FF2B5EF4-FFF2-40B4-BE49-F238E27FC236}">
                <a16:creationId xmlns:a16="http://schemas.microsoft.com/office/drawing/2014/main" id="{0AED28BE-BD58-4C37-99C9-6DDD5906BC8A}"/>
              </a:ext>
            </a:extLst>
          </p:cNvPr>
          <p:cNvGrpSpPr/>
          <p:nvPr userDrawn="1"/>
        </p:nvGrpSpPr>
        <p:grpSpPr bwMode="gray">
          <a:xfrm flipV="1">
            <a:off x="123135" y="3983338"/>
            <a:ext cx="2320828" cy="616979"/>
            <a:chOff x="4846637" y="119557"/>
            <a:chExt cx="3783013" cy="1005693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BC779D39-D9BE-456C-932C-90157753B824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50BB92C-06E3-4F21-96E2-B587EED5161E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55BC612-A565-4995-974E-DBAC4B729050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44462D1D-D151-4AD3-A2DA-8257376E401D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07239E2B-B3C5-44BB-B6DD-DB8BC01E6601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8" name="Bildplatzhalter 5">
            <a:extLst>
              <a:ext uri="{FF2B5EF4-FFF2-40B4-BE49-F238E27FC236}">
                <a16:creationId xmlns:a16="http://schemas.microsoft.com/office/drawing/2014/main" id="{BD74B354-F270-4422-B8BC-EE20D478AAE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5528944" y="2455029"/>
            <a:ext cx="3490261" cy="2145545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DB39AEE-4D7E-4227-8B8B-6259DA49F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7" y="240212"/>
            <a:ext cx="4839634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227D3D8-FEBD-4AD0-9F71-6844E987B7B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GB" dirty="0"/>
              <a:t>16 Aug. 2023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EBC020C-FAD6-4991-9B68-DFC84964773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 dirty="0"/>
              <a:t>GIZ-AUBP : overview for UN-GGIM conference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2ED17441-C804-4576-8739-5227CF2486C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762072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2 photos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AFC61C6-D36D-49CC-A15E-B4D2086BCDB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728155" y="2444751"/>
            <a:ext cx="4288845" cy="2155568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>
              <a:defRPr lang="en-GB" sz="10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04CC61FD-96E9-460E-816E-FA87841093C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23134" y="2444751"/>
            <a:ext cx="4288845" cy="2155568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>
              <a:defRPr lang="en-GB" sz="10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9"/>
            <a:ext cx="3962161" cy="124979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083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headline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055732" y="1020969"/>
            <a:ext cx="3954917" cy="124979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2043D58-AA3C-40BE-BEAB-11A19348439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GB" dirty="0"/>
              <a:t>16 Aug. 2023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1195C9E7-AD30-401E-97F1-ECD1F6426F9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 dirty="0"/>
              <a:t>GIZ-AUBP : overview for UN-GGIM conference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3D02F96E-9198-496A-A4B1-6804F455A11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19594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3 photos, with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AFC61C6-D36D-49CC-A15E-B4D2086BCDB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140868" y="2994718"/>
            <a:ext cx="2858400" cy="16056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04CC61FD-96E9-460E-816E-FA87841093C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23135" y="2994718"/>
            <a:ext cx="2858400" cy="16056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9"/>
            <a:ext cx="2531717" cy="176912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083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467551" y="1020969"/>
            <a:ext cx="2531717" cy="176912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AB38192C-6783-4C98-AB15-3A38EFFC1B0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58600" y="2994718"/>
            <a:ext cx="2858400" cy="16056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id="{DED8696E-3F6E-4312-8474-D7B6C988FDD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485284" y="1020969"/>
            <a:ext cx="2531717" cy="176912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F501F9B-7E1C-4D10-BFA8-F160A61CBB4B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GB" dirty="0"/>
              <a:t>16 Aug. 2023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4AC48705-A504-41C9-A7C4-A310E36C3CF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 dirty="0"/>
              <a:t>GIZ-AUBP : overview for UN-GGIM conference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A0DBE614-6EA1-4B61-BE6D-D779C0E5AD8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91923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60375" y="3112887"/>
            <a:ext cx="2645076" cy="1487687"/>
          </a:xfrm>
          <a:solidFill>
            <a:schemeClr val="bg2"/>
          </a:solidFill>
        </p:spPr>
        <p:txBody>
          <a:bodyPr vert="horz" lIns="36000" tIns="1152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FE0F192-365F-4B9B-9AE5-A8DCD077B27C}"/>
              </a:ext>
            </a:extLst>
          </p:cNvPr>
          <p:cNvSpPr/>
          <p:nvPr userDrawn="1"/>
        </p:nvSpPr>
        <p:spPr bwMode="gray">
          <a:xfrm>
            <a:off x="460374" y="970671"/>
            <a:ext cx="2644776" cy="13900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D20B6CE-6FB5-47BE-ACA3-1FADB18A5F9F}"/>
              </a:ext>
            </a:extLst>
          </p:cNvPr>
          <p:cNvSpPr/>
          <p:nvPr userDrawn="1"/>
        </p:nvSpPr>
        <p:spPr bwMode="gray">
          <a:xfrm>
            <a:off x="460374" y="2421711"/>
            <a:ext cx="2644776" cy="63437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0374" y="2417530"/>
            <a:ext cx="2644776" cy="212006"/>
          </a:xfrm>
          <a:noFill/>
        </p:spPr>
        <p:txBody>
          <a:bodyPr vert="horz" lIns="72000" tIns="36000" rIns="72000" bIns="36000" rtlCol="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000" b="1" baseline="0" dirty="0">
                <a:solidFill>
                  <a:schemeClr val="bg1"/>
                </a:solidFill>
              </a:defRPr>
            </a:lvl1pPr>
            <a:lvl2pPr>
              <a:defRPr lang="de-DE" dirty="0"/>
            </a:lvl2pPr>
            <a:lvl3pPr>
              <a:defRPr lang="en-GB" dirty="0"/>
            </a:lvl3pPr>
          </a:lstStyle>
          <a:p>
            <a:r>
              <a:rPr lang="en-GB" dirty="0"/>
              <a:t>Name of partner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E5EE29FF-B139-4CD9-A32C-25A2CCBFB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4839635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Project text slide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40AE37FF-8E79-4DC2-894F-409F5F1424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60374" y="2649415"/>
            <a:ext cx="2644776" cy="394453"/>
          </a:xfrm>
          <a:noFill/>
        </p:spPr>
        <p:txBody>
          <a:bodyPr lIns="72000" anchor="t"/>
          <a:lstStyle>
            <a:lvl1pPr>
              <a:lnSpc>
                <a:spcPct val="100000"/>
              </a:lnSpc>
              <a:spcBef>
                <a:spcPts val="0"/>
              </a:spcBef>
              <a:defRPr sz="800" b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MM/YYYY – MM/YYYY</a:t>
            </a:r>
            <a:br>
              <a:rPr lang="en-GB" dirty="0"/>
            </a:br>
            <a:r>
              <a:rPr lang="en-GB" dirty="0"/>
              <a:t>Volume: EUR 00 million</a:t>
            </a:r>
            <a:br>
              <a:rPr lang="en-GB" dirty="0"/>
            </a:br>
            <a:r>
              <a:rPr lang="en-GB" dirty="0"/>
              <a:t>Public contribution: EUR 000,000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133FB7B2-F1B0-4BE4-A9A1-2AA5AD68E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460374" y="971310"/>
            <a:ext cx="2644776" cy="271797"/>
          </a:xfrm>
          <a:noFill/>
        </p:spPr>
        <p:txBody>
          <a:bodyPr lIns="72000" tIns="36000" bIns="36000" anchor="ctr"/>
          <a:lstStyle>
            <a:lvl1pPr>
              <a:defRPr sz="1100" b="1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Name of country</a:t>
            </a: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50874649-3395-4A9D-A057-03A867415B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60374" y="1243108"/>
            <a:ext cx="2644776" cy="1117616"/>
          </a:xfrm>
          <a:noFill/>
        </p:spPr>
        <p:txBody>
          <a:bodyPr lIns="72000" tIns="0" bIns="36000"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0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Text containing the name of the country.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7B8F238-9E4D-4367-BF20-CAA4F4E82F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310597" y="1020763"/>
            <a:ext cx="5717516" cy="357981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7C48950-E750-4312-A454-A82F556734D7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GB" dirty="0"/>
              <a:t>16 Aug. 2023</a:t>
            </a:r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16784B76-6A40-447C-A5C8-AA9E24FA6125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GB" dirty="0"/>
              <a:t>GIZ-AUBP : overview for UN-GGIM conference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BA7D98D1-5D4C-4CA4-ACFE-BE4E7462CAA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0305788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4" b="7466"/>
          <a:stretch/>
        </p:blipFill>
        <p:spPr bwMode="gray">
          <a:xfrm>
            <a:off x="123135" y="123825"/>
            <a:ext cx="8893865" cy="4476494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 userDrawn="1"/>
        </p:nvSpPr>
        <p:spPr bwMode="gray">
          <a:xfrm>
            <a:off x="123135" y="123825"/>
            <a:ext cx="8893865" cy="447649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B6C23A5-1B72-42F2-B92F-DC68B632F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7" y="240212"/>
            <a:ext cx="8342492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Contact</a:t>
            </a:r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F0C65784-9410-409B-82EA-6584D4732C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140284" y="2070719"/>
            <a:ext cx="3369561" cy="102503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r>
              <a:rPr lang="en-GB" dirty="0"/>
              <a:t>givenname.familyname@giz.de 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20" name="Textplatzhalter 29">
            <a:extLst>
              <a:ext uri="{FF2B5EF4-FFF2-40B4-BE49-F238E27FC236}">
                <a16:creationId xmlns:a16="http://schemas.microsoft.com/office/drawing/2014/main" id="{85761457-A63B-46F2-99C5-E217A1E0A7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2140284" y="1392861"/>
            <a:ext cx="3369561" cy="176276"/>
          </a:xfrm>
        </p:spPr>
        <p:txBody>
          <a:bodyPr/>
          <a:lstStyle>
            <a:lvl1pPr>
              <a:defRPr sz="1200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21" name="Textplatzhalter 30">
            <a:extLst>
              <a:ext uri="{FF2B5EF4-FFF2-40B4-BE49-F238E27FC236}">
                <a16:creationId xmlns:a16="http://schemas.microsoft.com/office/drawing/2014/main" id="{CB52D947-0416-4964-B28D-129580E477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2140284" y="1635978"/>
            <a:ext cx="3369561" cy="176276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35" name="Bildplatzhalter 6">
            <a:extLst>
              <a:ext uri="{FF2B5EF4-FFF2-40B4-BE49-F238E27FC236}">
                <a16:creationId xmlns:a16="http://schemas.microsoft.com/office/drawing/2014/main" id="{FC763A8F-9E6C-4EEB-90DC-0F65B80379C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449816" y="1392861"/>
            <a:ext cx="1468079" cy="1702892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id="{A45E5920-77D2-4E1E-832E-8A215D8A1078}"/>
              </a:ext>
            </a:extLst>
          </p:cNvPr>
          <p:cNvSpPr txBox="1"/>
          <p:nvPr userDrawn="1"/>
        </p:nvSpPr>
        <p:spPr bwMode="gray">
          <a:xfrm>
            <a:off x="784636" y="4052697"/>
            <a:ext cx="8386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400"/>
              </a:spcBef>
              <a:buClr>
                <a:srgbClr val="C00000"/>
              </a:buClr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38" name="Grafik 37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95D3B85-8F61-41B8-939D-6F7806BB04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2273484" y="4081945"/>
            <a:ext cx="290728" cy="236458"/>
          </a:xfrm>
          <a:prstGeom prst="rect">
            <a:avLst/>
          </a:prstGeom>
        </p:spPr>
      </p:pic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58EDDA33-F3A1-4081-87DD-3B5C06FD4DD3}"/>
              </a:ext>
            </a:extLst>
          </p:cNvPr>
          <p:cNvGrpSpPr/>
          <p:nvPr userDrawn="1"/>
        </p:nvGrpSpPr>
        <p:grpSpPr bwMode="gray">
          <a:xfrm>
            <a:off x="444492" y="4029252"/>
            <a:ext cx="262622" cy="297258"/>
            <a:chOff x="4933951" y="-41275"/>
            <a:chExt cx="2130425" cy="2411413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29CE574A-E366-49FD-9460-14AADB765FE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38A2A830-AF34-4C5B-87EB-D628018EE32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EF5B3A25-E6A5-43A3-AFD2-A4D64B803FEB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456DF07A-687E-4C5E-A327-5581E21105CD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A1EFA999-3BA8-4B1E-B6F4-0A44A111E24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46" name="TextBox 7">
            <a:extLst>
              <a:ext uri="{FF2B5EF4-FFF2-40B4-BE49-F238E27FC236}">
                <a16:creationId xmlns:a16="http://schemas.microsoft.com/office/drawing/2014/main" id="{AB1D21B3-5EA8-4583-8B39-5C5D45B4127F}"/>
              </a:ext>
            </a:extLst>
          </p:cNvPr>
          <p:cNvSpPr txBox="1"/>
          <p:nvPr userDrawn="1"/>
        </p:nvSpPr>
        <p:spPr bwMode="gray">
          <a:xfrm>
            <a:off x="2622199" y="4052697"/>
            <a:ext cx="17732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400"/>
              </a:spcBef>
              <a:buClr>
                <a:srgbClr val="C00000"/>
              </a:buClr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391187D-9F65-4A30-8974-4A449DE89BF0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en-GB" dirty="0"/>
              <a:t>16 Aug. 2023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6C4DFAD-A99C-4092-9FAE-D03CBD68A1FC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 dirty="0"/>
              <a:t>GIZ-AUBP : overview for UN-GGIM conference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8F52293-BD85-4DFE-A73D-98ECA1993658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0A9C80D2-91AF-4EA4-B9F4-C87AAA699DE3}"/>
              </a:ext>
            </a:extLst>
          </p:cNvPr>
          <p:cNvSpPr txBox="1"/>
          <p:nvPr userDrawn="1"/>
        </p:nvSpPr>
        <p:spPr bwMode="gray">
          <a:xfrm>
            <a:off x="5253681" y="4052697"/>
            <a:ext cx="26965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400"/>
              </a:spcBef>
              <a:buClr>
                <a:srgbClr val="C00000"/>
              </a:buClr>
            </a:pPr>
            <a:r>
              <a:rPr lang="de-DE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https://www.linkedin.com/company/gizgmbh</a:t>
            </a:r>
          </a:p>
        </p:txBody>
      </p:sp>
      <p:pic>
        <p:nvPicPr>
          <p:cNvPr id="3" name="Grafik 2" descr="Ein Bild, das Zeichnung, Schild enthält.&#10;&#10;Automatisch generierte Beschreibung">
            <a:extLst>
              <a:ext uri="{FF2B5EF4-FFF2-40B4-BE49-F238E27FC236}">
                <a16:creationId xmlns:a16="http://schemas.microsoft.com/office/drawing/2014/main" id="{2BFF1768-F2C2-4D39-9801-A2B99C0D2A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77909" y="4052697"/>
            <a:ext cx="275772" cy="23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06117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4" b="7466"/>
          <a:stretch/>
        </p:blipFill>
        <p:spPr bwMode="gray">
          <a:xfrm>
            <a:off x="123135" y="123825"/>
            <a:ext cx="8893865" cy="4476494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 userDrawn="1"/>
        </p:nvSpPr>
        <p:spPr bwMode="gray">
          <a:xfrm>
            <a:off x="123135" y="123825"/>
            <a:ext cx="8893865" cy="447649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0ACBC6BD-AF1C-4AC3-B989-7C0851FD4A36}"/>
              </a:ext>
            </a:extLst>
          </p:cNvPr>
          <p:cNvSpPr txBox="1"/>
          <p:nvPr userDrawn="1"/>
        </p:nvSpPr>
        <p:spPr bwMode="gray">
          <a:xfrm>
            <a:off x="784636" y="4052697"/>
            <a:ext cx="8386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400"/>
              </a:spcBef>
              <a:buClr>
                <a:srgbClr val="C00000"/>
              </a:buClr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43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409F6AC-26EC-4924-85C7-7C52829EA0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2273484" y="4081945"/>
            <a:ext cx="290728" cy="236458"/>
          </a:xfrm>
          <a:prstGeom prst="rect">
            <a:avLst/>
          </a:prstGeom>
        </p:spPr>
      </p:pic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5C7EA8DE-E5C0-4542-A14B-2F893BDFC8D1}"/>
              </a:ext>
            </a:extLst>
          </p:cNvPr>
          <p:cNvGrpSpPr/>
          <p:nvPr userDrawn="1"/>
        </p:nvGrpSpPr>
        <p:grpSpPr bwMode="gray">
          <a:xfrm>
            <a:off x="444492" y="4029252"/>
            <a:ext cx="262622" cy="297258"/>
            <a:chOff x="4933951" y="-41275"/>
            <a:chExt cx="2130425" cy="2411413"/>
          </a:xfrm>
        </p:grpSpPr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05EE60F5-13C7-4FF2-87FA-B42FCFE9CCF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BAA2DC66-D523-4725-9384-AA70E4C61DD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575115B3-4C7D-4A6F-93E9-3A63D5591B69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CFB7063B-0DFA-4BB9-957F-7F068926E556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131A025F-51C1-46B8-8513-E958EFF8699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51" name="TextBox 7">
            <a:extLst>
              <a:ext uri="{FF2B5EF4-FFF2-40B4-BE49-F238E27FC236}">
                <a16:creationId xmlns:a16="http://schemas.microsoft.com/office/drawing/2014/main" id="{D24B1108-EDD6-417B-A36D-F3867011F0AB}"/>
              </a:ext>
            </a:extLst>
          </p:cNvPr>
          <p:cNvSpPr txBox="1"/>
          <p:nvPr userDrawn="1"/>
        </p:nvSpPr>
        <p:spPr bwMode="gray">
          <a:xfrm>
            <a:off x="2622199" y="4052697"/>
            <a:ext cx="17732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400"/>
              </a:spcBef>
              <a:buClr>
                <a:srgbClr val="C00000"/>
              </a:buClr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  <p:sp>
        <p:nvSpPr>
          <p:cNvPr id="31" name="Textplatzhalter 16">
            <a:extLst>
              <a:ext uri="{FF2B5EF4-FFF2-40B4-BE49-F238E27FC236}">
                <a16:creationId xmlns:a16="http://schemas.microsoft.com/office/drawing/2014/main" id="{99BAFDF9-B477-4EAA-888B-B283B996F1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1959062" y="2070719"/>
            <a:ext cx="2570185" cy="601268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r>
              <a:rPr lang="en-GB" dirty="0"/>
              <a:t>givenname.familyname@giz.de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32" name="Textplatzhalter 29">
            <a:extLst>
              <a:ext uri="{FF2B5EF4-FFF2-40B4-BE49-F238E27FC236}">
                <a16:creationId xmlns:a16="http://schemas.microsoft.com/office/drawing/2014/main" id="{45476593-F938-4100-B13C-38D8379BF2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1959062" y="1392861"/>
            <a:ext cx="2570185" cy="176276"/>
          </a:xfrm>
        </p:spPr>
        <p:txBody>
          <a:bodyPr/>
          <a:lstStyle>
            <a:lvl1pPr>
              <a:defRPr sz="1200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33" name="Textplatzhalter 30">
            <a:extLst>
              <a:ext uri="{FF2B5EF4-FFF2-40B4-BE49-F238E27FC236}">
                <a16:creationId xmlns:a16="http://schemas.microsoft.com/office/drawing/2014/main" id="{01D00CFF-DFE3-4530-913B-A7058396109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1959062" y="1635978"/>
            <a:ext cx="2570185" cy="176276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34" name="Bildplatzhalter 6">
            <a:extLst>
              <a:ext uri="{FF2B5EF4-FFF2-40B4-BE49-F238E27FC236}">
                <a16:creationId xmlns:a16="http://schemas.microsoft.com/office/drawing/2014/main" id="{E73BDD7E-D6A6-482B-9D61-5276F4F4997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449818" y="1392861"/>
            <a:ext cx="1342015" cy="1556665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53" name="Textplatzhalter 16">
            <a:extLst>
              <a:ext uri="{FF2B5EF4-FFF2-40B4-BE49-F238E27FC236}">
                <a16:creationId xmlns:a16="http://schemas.microsoft.com/office/drawing/2014/main" id="{D4C3F840-A666-4D4F-B080-E849549C17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6242653" y="2070719"/>
            <a:ext cx="2671574" cy="601268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r>
              <a:rPr lang="en-GB" dirty="0"/>
              <a:t>givenname.familyname@giz.de 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54" name="Textplatzhalter 29">
            <a:extLst>
              <a:ext uri="{FF2B5EF4-FFF2-40B4-BE49-F238E27FC236}">
                <a16:creationId xmlns:a16="http://schemas.microsoft.com/office/drawing/2014/main" id="{1183BB15-4C0C-49C5-B0B2-4418E3FD55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6242653" y="1392861"/>
            <a:ext cx="2671574" cy="176276"/>
          </a:xfrm>
        </p:spPr>
        <p:txBody>
          <a:bodyPr/>
          <a:lstStyle>
            <a:lvl1pPr>
              <a:defRPr sz="1200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55" name="Textplatzhalter 30">
            <a:extLst>
              <a:ext uri="{FF2B5EF4-FFF2-40B4-BE49-F238E27FC236}">
                <a16:creationId xmlns:a16="http://schemas.microsoft.com/office/drawing/2014/main" id="{0C6CA511-61C0-47B0-A071-DE19417241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6242653" y="1635978"/>
            <a:ext cx="2671574" cy="176276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56" name="Bildplatzhalter 6">
            <a:extLst>
              <a:ext uri="{FF2B5EF4-FFF2-40B4-BE49-F238E27FC236}">
                <a16:creationId xmlns:a16="http://schemas.microsoft.com/office/drawing/2014/main" id="{B0EA41BA-7C5A-4545-A1DA-71964B045D1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4733408" y="1392861"/>
            <a:ext cx="1342015" cy="1556665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58" name="Titel 1">
            <a:extLst>
              <a:ext uri="{FF2B5EF4-FFF2-40B4-BE49-F238E27FC236}">
                <a16:creationId xmlns:a16="http://schemas.microsoft.com/office/drawing/2014/main" id="{2DD72F4F-E3F2-49DC-BBAE-681D615ED4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464411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Contact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986030D-586C-4CC7-A485-8B94480B0077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r>
              <a:rPr lang="en-GB" dirty="0"/>
              <a:t>16 Aug. 2023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EBD3BE4-6430-4C29-8496-67F818CF60BF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GB" dirty="0"/>
              <a:t>GIZ-AUBP : overview for UN-GGIM conference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79D4F2A6-2371-4DC2-B09B-12DDA2F8FC28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0650B94B-2E64-448D-971C-FE76E6BBAE12}"/>
              </a:ext>
            </a:extLst>
          </p:cNvPr>
          <p:cNvSpPr txBox="1"/>
          <p:nvPr userDrawn="1"/>
        </p:nvSpPr>
        <p:spPr bwMode="gray">
          <a:xfrm>
            <a:off x="5253681" y="4052697"/>
            <a:ext cx="26965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400"/>
              </a:spcBef>
              <a:buClr>
                <a:srgbClr val="C00000"/>
              </a:buClr>
            </a:pPr>
            <a:r>
              <a:rPr lang="de-DE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https://www.linkedin.com/company/gizgmbh</a:t>
            </a:r>
          </a:p>
        </p:txBody>
      </p:sp>
      <p:pic>
        <p:nvPicPr>
          <p:cNvPr id="3" name="Grafik 2" descr="Ein Bild, das Zeichnung, Schild enthält.&#10;&#10;Automatisch generierte Beschreibung">
            <a:extLst>
              <a:ext uri="{FF2B5EF4-FFF2-40B4-BE49-F238E27FC236}">
                <a16:creationId xmlns:a16="http://schemas.microsoft.com/office/drawing/2014/main" id="{3D850353-6D4F-4CD4-95F0-CC90127C9D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77909" y="4052697"/>
            <a:ext cx="275772" cy="23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690712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4" b="7466"/>
          <a:stretch/>
        </p:blipFill>
        <p:spPr bwMode="gray">
          <a:xfrm>
            <a:off x="123135" y="123825"/>
            <a:ext cx="8893865" cy="4476494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 userDrawn="1"/>
        </p:nvSpPr>
        <p:spPr bwMode="gray">
          <a:xfrm>
            <a:off x="133351" y="123825"/>
            <a:ext cx="8893865" cy="447649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B6C23A5-1B72-42F2-B92F-DC68B632F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083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Contact</a:t>
            </a:r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F0C65784-9410-409B-82EA-6584D4732C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9816" y="2974463"/>
            <a:ext cx="2608495" cy="5401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000"/>
            </a:lvl1pPr>
          </a:lstStyle>
          <a:p>
            <a:r>
              <a:rPr lang="en-GB" dirty="0"/>
              <a:t>givenname.familyname@giz.de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20" name="Textplatzhalter 29">
            <a:extLst>
              <a:ext uri="{FF2B5EF4-FFF2-40B4-BE49-F238E27FC236}">
                <a16:creationId xmlns:a16="http://schemas.microsoft.com/office/drawing/2014/main" id="{85761457-A63B-46F2-99C5-E217A1E0A7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49816" y="2508898"/>
            <a:ext cx="2608495" cy="176276"/>
          </a:xfrm>
        </p:spPr>
        <p:txBody>
          <a:bodyPr/>
          <a:lstStyle>
            <a:lvl1pPr>
              <a:defRPr sz="1000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21" name="Textplatzhalter 30">
            <a:extLst>
              <a:ext uri="{FF2B5EF4-FFF2-40B4-BE49-F238E27FC236}">
                <a16:creationId xmlns:a16="http://schemas.microsoft.com/office/drawing/2014/main" id="{CB52D947-0416-4964-B28D-129580E477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449816" y="2686369"/>
            <a:ext cx="2608495" cy="176276"/>
          </a:xfrm>
        </p:spPr>
        <p:txBody>
          <a:bodyPr/>
          <a:lstStyle>
            <a:lvl1pPr>
              <a:defRPr sz="1000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35" name="Bildplatzhalter 6">
            <a:extLst>
              <a:ext uri="{FF2B5EF4-FFF2-40B4-BE49-F238E27FC236}">
                <a16:creationId xmlns:a16="http://schemas.microsoft.com/office/drawing/2014/main" id="{FC763A8F-9E6C-4EEB-90DC-0F65B80379C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449818" y="1177157"/>
            <a:ext cx="1016580" cy="1179178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algn="ctr">
              <a:defRPr lang="en-GB" sz="6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23" name="Textplatzhalter 16">
            <a:extLst>
              <a:ext uri="{FF2B5EF4-FFF2-40B4-BE49-F238E27FC236}">
                <a16:creationId xmlns:a16="http://schemas.microsoft.com/office/drawing/2014/main" id="{A3959264-4C48-474A-BB44-B8C103D1F20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3348457" y="2974463"/>
            <a:ext cx="2608495" cy="5401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000"/>
            </a:lvl1pPr>
          </a:lstStyle>
          <a:p>
            <a:r>
              <a:rPr lang="en-GB" dirty="0"/>
              <a:t>givenname.familyname@giz.de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24" name="Textplatzhalter 29">
            <a:extLst>
              <a:ext uri="{FF2B5EF4-FFF2-40B4-BE49-F238E27FC236}">
                <a16:creationId xmlns:a16="http://schemas.microsoft.com/office/drawing/2014/main" id="{37C5BE72-A50D-4E1F-A698-7239B19ED5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3348457" y="2508898"/>
            <a:ext cx="2608495" cy="176276"/>
          </a:xfrm>
        </p:spPr>
        <p:txBody>
          <a:bodyPr/>
          <a:lstStyle>
            <a:lvl1pPr>
              <a:defRPr sz="1000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25" name="Textplatzhalter 30">
            <a:extLst>
              <a:ext uri="{FF2B5EF4-FFF2-40B4-BE49-F238E27FC236}">
                <a16:creationId xmlns:a16="http://schemas.microsoft.com/office/drawing/2014/main" id="{BBC5F177-59CC-4E2C-8920-EF6014FA21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348457" y="2686369"/>
            <a:ext cx="2608495" cy="176276"/>
          </a:xfrm>
        </p:spPr>
        <p:txBody>
          <a:bodyPr/>
          <a:lstStyle>
            <a:lvl1pPr>
              <a:defRPr sz="1000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36" name="Bildplatzhalter 6">
            <a:extLst>
              <a:ext uri="{FF2B5EF4-FFF2-40B4-BE49-F238E27FC236}">
                <a16:creationId xmlns:a16="http://schemas.microsoft.com/office/drawing/2014/main" id="{BB2B85DB-7C09-47DD-8B78-3BE26DF1732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3348459" y="1177157"/>
            <a:ext cx="1016580" cy="1179178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600" dirty="0">
                <a:solidFill>
                  <a:schemeClr val="tx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Photo</a:t>
            </a:r>
          </a:p>
        </p:txBody>
      </p:sp>
      <p:sp>
        <p:nvSpPr>
          <p:cNvPr id="37" name="Textplatzhalter 16">
            <a:extLst>
              <a:ext uri="{FF2B5EF4-FFF2-40B4-BE49-F238E27FC236}">
                <a16:creationId xmlns:a16="http://schemas.microsoft.com/office/drawing/2014/main" id="{C376165A-CE76-4372-91C7-F6C54DEAFEF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6247098" y="2974463"/>
            <a:ext cx="2608495" cy="5401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000"/>
            </a:lvl1pPr>
          </a:lstStyle>
          <a:p>
            <a:r>
              <a:rPr lang="en-GB" dirty="0"/>
              <a:t>givenname.familyname@giz.de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38" name="Textplatzhalter 29">
            <a:extLst>
              <a:ext uri="{FF2B5EF4-FFF2-40B4-BE49-F238E27FC236}">
                <a16:creationId xmlns:a16="http://schemas.microsoft.com/office/drawing/2014/main" id="{12DC0B08-9C2F-4A20-8D25-AB673DE13D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6247098" y="2508898"/>
            <a:ext cx="2608495" cy="176276"/>
          </a:xfrm>
        </p:spPr>
        <p:txBody>
          <a:bodyPr/>
          <a:lstStyle>
            <a:lvl1pPr>
              <a:defRPr sz="1000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39" name="Textplatzhalter 30">
            <a:extLst>
              <a:ext uri="{FF2B5EF4-FFF2-40B4-BE49-F238E27FC236}">
                <a16:creationId xmlns:a16="http://schemas.microsoft.com/office/drawing/2014/main" id="{7DB1B252-5879-4206-BDF8-0A22178C042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6247098" y="2686369"/>
            <a:ext cx="2608495" cy="176276"/>
          </a:xfrm>
        </p:spPr>
        <p:txBody>
          <a:bodyPr/>
          <a:lstStyle>
            <a:lvl1pPr>
              <a:defRPr sz="1000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40" name="Bildplatzhalter 6">
            <a:extLst>
              <a:ext uri="{FF2B5EF4-FFF2-40B4-BE49-F238E27FC236}">
                <a16:creationId xmlns:a16="http://schemas.microsoft.com/office/drawing/2014/main" id="{DD64FA03-A54F-412F-96FC-EE4E88E5DD5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 bwMode="gray">
          <a:xfrm>
            <a:off x="6247100" y="1177157"/>
            <a:ext cx="1016580" cy="1179178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algn="ctr">
              <a:defRPr lang="en-GB" sz="6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0ACBC6BD-AF1C-4AC3-B989-7C0851FD4A36}"/>
              </a:ext>
            </a:extLst>
          </p:cNvPr>
          <p:cNvSpPr txBox="1"/>
          <p:nvPr userDrawn="1"/>
        </p:nvSpPr>
        <p:spPr bwMode="gray">
          <a:xfrm>
            <a:off x="784636" y="4052697"/>
            <a:ext cx="8386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400"/>
              </a:spcBef>
              <a:buClr>
                <a:srgbClr val="C00000"/>
              </a:buClr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43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409F6AC-26EC-4924-85C7-7C52829EA0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2273484" y="4081945"/>
            <a:ext cx="290728" cy="236458"/>
          </a:xfrm>
          <a:prstGeom prst="rect">
            <a:avLst/>
          </a:prstGeom>
        </p:spPr>
      </p:pic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5C7EA8DE-E5C0-4542-A14B-2F893BDFC8D1}"/>
              </a:ext>
            </a:extLst>
          </p:cNvPr>
          <p:cNvGrpSpPr/>
          <p:nvPr userDrawn="1"/>
        </p:nvGrpSpPr>
        <p:grpSpPr bwMode="gray">
          <a:xfrm>
            <a:off x="444492" y="4029252"/>
            <a:ext cx="262622" cy="297258"/>
            <a:chOff x="4933951" y="-41275"/>
            <a:chExt cx="2130425" cy="2411413"/>
          </a:xfrm>
        </p:grpSpPr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05EE60F5-13C7-4FF2-87FA-B42FCFE9CCF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BAA2DC66-D523-4725-9384-AA70E4C61DD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575115B3-4C7D-4A6F-93E9-3A63D5591B69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CFB7063B-0DFA-4BB9-957F-7F068926E556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131A025F-51C1-46B8-8513-E958EFF8699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51" name="TextBox 7">
            <a:extLst>
              <a:ext uri="{FF2B5EF4-FFF2-40B4-BE49-F238E27FC236}">
                <a16:creationId xmlns:a16="http://schemas.microsoft.com/office/drawing/2014/main" id="{D24B1108-EDD6-417B-A36D-F3867011F0AB}"/>
              </a:ext>
            </a:extLst>
          </p:cNvPr>
          <p:cNvSpPr txBox="1"/>
          <p:nvPr userDrawn="1"/>
        </p:nvSpPr>
        <p:spPr bwMode="gray">
          <a:xfrm>
            <a:off x="2622199" y="4052697"/>
            <a:ext cx="17732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400"/>
              </a:spcBef>
              <a:buClr>
                <a:srgbClr val="C00000"/>
              </a:buClr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1D138DF-0689-42A1-BBDF-4599B8C4F19A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r>
              <a:rPr lang="en-GB" dirty="0"/>
              <a:t>16 Aug. 2023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48531D5-774B-43B2-BF9F-942049A2E308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GB" dirty="0"/>
              <a:t>GIZ-AUBP : overview for UN-GGIM conference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567733F-77B6-4DB6-99E1-00F2DD5496BA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79A890C9-84B5-4C33-9A46-7C2B8BFB01AE}"/>
              </a:ext>
            </a:extLst>
          </p:cNvPr>
          <p:cNvSpPr txBox="1"/>
          <p:nvPr userDrawn="1"/>
        </p:nvSpPr>
        <p:spPr bwMode="gray">
          <a:xfrm>
            <a:off x="5253681" y="4052697"/>
            <a:ext cx="26965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400"/>
              </a:spcBef>
              <a:buClr>
                <a:srgbClr val="C00000"/>
              </a:buClr>
            </a:pPr>
            <a:r>
              <a:rPr lang="de-DE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https://www.linkedin.com/company/gizgmbh</a:t>
            </a:r>
          </a:p>
        </p:txBody>
      </p:sp>
      <p:pic>
        <p:nvPicPr>
          <p:cNvPr id="3" name="Grafik 2" descr="Ein Bild, das Zeichnung, Schild enthält.&#10;&#10;Automatisch generierte Beschreibung">
            <a:extLst>
              <a:ext uri="{FF2B5EF4-FFF2-40B4-BE49-F238E27FC236}">
                <a16:creationId xmlns:a16="http://schemas.microsoft.com/office/drawing/2014/main" id="{44E36737-C8CB-4712-818E-9D4D381619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77909" y="4052697"/>
            <a:ext cx="275772" cy="23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5069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8B5BB38C-C268-430A-95D0-A4989E9A61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418" r="36621"/>
          <a:stretch/>
        </p:blipFill>
        <p:spPr>
          <a:xfrm>
            <a:off x="7497546" y="772118"/>
            <a:ext cx="387893" cy="590931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E685868-EA5A-4891-A28F-04F16BEAED38}"/>
              </a:ext>
            </a:extLst>
          </p:cNvPr>
          <p:cNvCxnSpPr/>
          <p:nvPr userDrawn="1"/>
        </p:nvCxnSpPr>
        <p:spPr bwMode="gray">
          <a:xfrm>
            <a:off x="4572000" y="933450"/>
            <a:ext cx="0" cy="6858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033EF87-771C-4B92-ADFE-7B13B36298B2}"/>
              </a:ext>
            </a:extLst>
          </p:cNvPr>
          <p:cNvGrpSpPr/>
          <p:nvPr userDrawn="1"/>
        </p:nvGrpSpPr>
        <p:grpSpPr>
          <a:xfrm>
            <a:off x="5604594" y="776007"/>
            <a:ext cx="1588101" cy="650246"/>
            <a:chOff x="5604594" y="1459908"/>
            <a:chExt cx="1588101" cy="650246"/>
          </a:xfrm>
        </p:grpSpPr>
        <p:pic>
          <p:nvPicPr>
            <p:cNvPr id="4" name="Grafik 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819D2676-9436-4032-BE32-30435B740A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F4035884-6A0A-4E92-9DBD-74348932C0B3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5" name="Rechteck">
            <a:extLst>
              <a:ext uri="{FF2B5EF4-FFF2-40B4-BE49-F238E27FC236}">
                <a16:creationId xmlns:a16="http://schemas.microsoft.com/office/drawing/2014/main" id="{F2E38B50-980D-47A1-BF50-09C022DE3178}"/>
              </a:ext>
            </a:extLst>
          </p:cNvPr>
          <p:cNvSpPr/>
          <p:nvPr userDrawn="1"/>
        </p:nvSpPr>
        <p:spPr bwMode="gray">
          <a:xfrm>
            <a:off x="7530036" y="959758"/>
            <a:ext cx="334720" cy="33813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23135" y="123825"/>
            <a:ext cx="8893865" cy="3541395"/>
          </a:xfrm>
          <a:noFill/>
        </p:spPr>
        <p:txBody>
          <a:bodyPr tIns="720000" rIns="0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.</a:t>
            </a:r>
          </a:p>
        </p:txBody>
      </p:sp>
      <p:sp>
        <p:nvSpPr>
          <p:cNvPr id="3" name="1.">
            <a:extLst>
              <a:ext uri="{FF2B5EF4-FFF2-40B4-BE49-F238E27FC236}">
                <a16:creationId xmlns:a16="http://schemas.microsoft.com/office/drawing/2014/main" id="{6C4143CA-4DB1-41D8-8702-2CD00961FDB5}"/>
              </a:ext>
            </a:extLst>
          </p:cNvPr>
          <p:cNvSpPr/>
          <p:nvPr userDrawn="1"/>
        </p:nvSpPr>
        <p:spPr bwMode="gray">
          <a:xfrm>
            <a:off x="4092742" y="128165"/>
            <a:ext cx="147637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16" name="2.">
            <a:extLst>
              <a:ext uri="{FF2B5EF4-FFF2-40B4-BE49-F238E27FC236}">
                <a16:creationId xmlns:a16="http://schemas.microsoft.com/office/drawing/2014/main" id="{8F222F02-A2DC-42E9-84D4-4ACEFEE70A4D}"/>
              </a:ext>
            </a:extLst>
          </p:cNvPr>
          <p:cNvSpPr/>
          <p:nvPr userDrawn="1"/>
        </p:nvSpPr>
        <p:spPr bwMode="gray">
          <a:xfrm>
            <a:off x="5501862" y="128165"/>
            <a:ext cx="147637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23" name="3.">
            <a:extLst>
              <a:ext uri="{FF2B5EF4-FFF2-40B4-BE49-F238E27FC236}">
                <a16:creationId xmlns:a16="http://schemas.microsoft.com/office/drawing/2014/main" id="{C15972D1-066C-49B6-94E5-4A7A0A3B2587}"/>
              </a:ext>
            </a:extLst>
          </p:cNvPr>
          <p:cNvSpPr/>
          <p:nvPr userDrawn="1"/>
        </p:nvSpPr>
        <p:spPr bwMode="gray">
          <a:xfrm>
            <a:off x="7261861" y="128165"/>
            <a:ext cx="186319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F8081F88-CBA8-4146-B984-924F5BAE43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87149" y="4066683"/>
            <a:ext cx="2311296" cy="637918"/>
          </a:xfrm>
          <a:prstGeom prst="rect">
            <a:avLst/>
          </a:prstGeom>
        </p:spPr>
      </p:pic>
      <p:sp>
        <p:nvSpPr>
          <p:cNvPr id="17" name="Bar">
            <a:extLst>
              <a:ext uri="{FF2B5EF4-FFF2-40B4-BE49-F238E27FC236}">
                <a16:creationId xmlns:a16="http://schemas.microsoft.com/office/drawing/2014/main" id="{F01B0C4A-732E-4BC2-A2D7-A086E4E5403B}"/>
              </a:ext>
            </a:extLst>
          </p:cNvPr>
          <p:cNvSpPr/>
          <p:nvPr userDrawn="1"/>
        </p:nvSpPr>
        <p:spPr bwMode="gray">
          <a:xfrm>
            <a:off x="5369092" y="3665220"/>
            <a:ext cx="3647908" cy="22284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how">
            <a:extLst>
              <a:ext uri="{FF2B5EF4-FFF2-40B4-BE49-F238E27FC236}">
                <a16:creationId xmlns:a16="http://schemas.microsoft.com/office/drawing/2014/main" id="{B4432FF7-B852-4F03-B6BA-EEC7AD563D82}"/>
              </a:ext>
            </a:extLst>
          </p:cNvPr>
          <p:cNvSpPr txBox="1"/>
          <p:nvPr userDrawn="1"/>
        </p:nvSpPr>
        <p:spPr bwMode="gray">
          <a:xfrm>
            <a:off x="-2857397" y="177800"/>
            <a:ext cx="2796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sp>
        <p:nvSpPr>
          <p:cNvPr id="10" name="Dreieck">
            <a:extLst>
              <a:ext uri="{FF2B5EF4-FFF2-40B4-BE49-F238E27FC236}">
                <a16:creationId xmlns:a16="http://schemas.microsoft.com/office/drawing/2014/main" id="{22DB09A9-BCD0-4F35-8DC4-DDFE9DE6C2F9}"/>
              </a:ext>
            </a:extLst>
          </p:cNvPr>
          <p:cNvSpPr/>
          <p:nvPr userDrawn="1"/>
        </p:nvSpPr>
        <p:spPr bwMode="gray">
          <a:xfrm rot="5400000">
            <a:off x="-166847" y="421640"/>
            <a:ext cx="211456" cy="4572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23135" y="635156"/>
            <a:ext cx="8893865" cy="3030064"/>
          </a:xfrm>
          <a:prstGeom prst="rect">
            <a:avLst/>
          </a:prstGeom>
          <a:blipFill dpi="0" rotWithShape="1">
            <a:blip r:embed="rId6">
              <a:alphaModFix amt="80000"/>
            </a:blip>
            <a:srcRect/>
            <a:stretch>
              <a:fillRect l="-10" r="-10"/>
            </a:stretch>
          </a:blipFill>
        </p:spPr>
        <p:txBody>
          <a:bodyPr wrap="square" lIns="576000" bIns="1036800" anchor="b">
            <a:noAutofit/>
          </a:bodyPr>
          <a:lstStyle>
            <a:lvl1pPr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slide/headline</a:t>
            </a:r>
            <a:br>
              <a:rPr lang="en-GB" dirty="0"/>
            </a:br>
            <a:r>
              <a:rPr lang="en-GB" dirty="0"/>
              <a:t>with background photo (interchangeable)</a:t>
            </a: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99848" y="2775458"/>
            <a:ext cx="7970837" cy="59247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  <a:p>
            <a:r>
              <a:rPr lang="en-GB" dirty="0"/>
              <a:t>Project name | Date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 bwMode="gray">
          <a:xfrm>
            <a:off x="7497022" y="1475105"/>
            <a:ext cx="1246909" cy="86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872053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718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headline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E92EAB6-E800-4824-9AA6-CF3265D2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16 Aug. 2023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C747616-D15A-4B76-A750-E3C2CAEDF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GIZ-AUBP : overview for UN-GGIM conference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01D67F9-3FD2-4133-A359-8B5B09878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35911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lin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718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grpSp>
        <p:nvGrpSpPr>
          <p:cNvPr id="6" name="Key Visual">
            <a:extLst>
              <a:ext uri="{FF2B5EF4-FFF2-40B4-BE49-F238E27FC236}">
                <a16:creationId xmlns:a16="http://schemas.microsoft.com/office/drawing/2014/main" id="{77156747-85E7-4ED4-B2ED-42ABA70FA613}"/>
              </a:ext>
            </a:extLst>
          </p:cNvPr>
          <p:cNvGrpSpPr/>
          <p:nvPr userDrawn="1"/>
        </p:nvGrpSpPr>
        <p:grpSpPr bwMode="gray">
          <a:xfrm flipV="1">
            <a:off x="123135" y="3983338"/>
            <a:ext cx="2320828" cy="616979"/>
            <a:chOff x="4846637" y="119557"/>
            <a:chExt cx="3783013" cy="1005693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2E6C23C4-9083-4866-858D-0C04644D965B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FB0BB156-07F2-4B83-B5A7-E91DE0017F5B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86502DB2-D1D5-44BB-955E-FA20933B0C5A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A25DFF6E-FE1D-49A8-A873-770951547FF1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8E38456C-C414-4CEB-A953-0F72775B0C8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947CAD9D-1855-4034-B38A-24703C6CD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16 Aug. 2023</a:t>
            </a:r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5310A70C-D8B8-42A6-B5C9-447FBE8EE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GIZ-AUBP : overview for UN-GGIM conference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66669E51-E04F-47E9-8734-AABE57CED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27599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blication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790F769E-F4C9-44EF-9773-070A28E48E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49817" y="323505"/>
            <a:ext cx="4324497" cy="430887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b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 for publication details:</a:t>
            </a:r>
            <a:b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Please adapt/delete placeholder texts (project/programme name, address, email, etc.) as required.</a:t>
            </a:r>
            <a:b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Delete the placeholder for the cooperation partner if it is not appropriate.</a:t>
            </a:r>
            <a:b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(This note is not visible in presentation mode and will also not be printed.)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EF3C373-F3E5-423E-B3C3-C5E1BD203F77}"/>
              </a:ext>
            </a:extLst>
          </p:cNvPr>
          <p:cNvSpPr/>
          <p:nvPr userDrawn="1"/>
        </p:nvSpPr>
        <p:spPr bwMode="gray">
          <a:xfrm>
            <a:off x="450495" y="1106921"/>
            <a:ext cx="3214511" cy="1277273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As a federally owned enterprise, GIZ supports the German Government in achieving its objectives in the field of international cooperation for sustainable development.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Published</a:t>
            </a:r>
            <a:r>
              <a:rPr kumimoji="0" lang="de-DE" sz="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de-DE" sz="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by</a:t>
            </a:r>
            <a:r>
              <a:rPr kumimoji="0" lang="de-DE" sz="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Deutsche Gesellschaft </a:t>
            </a:r>
            <a:r>
              <a:rPr kumimoji="0" lang="de-DE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für</a:t>
            </a:r>
            <a:endParaRPr kumimoji="0" lang="de-DE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Internationale Zusammenarbeit (GIZ) GmbH</a:t>
            </a:r>
            <a:br>
              <a: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br>
              <a: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Registered </a:t>
            </a:r>
            <a:r>
              <a:rPr kumimoji="0" lang="de-DE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offices</a:t>
            </a:r>
            <a:endParaRPr kumimoji="0" lang="de-DE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Bonn and Eschborn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4969EDD-4A06-4BE9-93A1-41E56B0411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50495" y="2547859"/>
            <a:ext cx="3464422" cy="1762643"/>
          </a:xfrm>
        </p:spPr>
        <p:txBody>
          <a:bodyPr/>
          <a:lstStyle>
            <a:lvl1pPr>
              <a:lnSpc>
                <a:spcPct val="100000"/>
              </a:lnSpc>
              <a:defRPr kumimoji="0" lang="de-DE" sz="8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buNone/>
              <a:defRPr kumimoji="0" lang="de-DE" sz="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0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0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0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CF011E25-18E3-408D-87A2-25C927E6CD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386538" y="1106921"/>
            <a:ext cx="3428177" cy="1762643"/>
          </a:xfrm>
        </p:spPr>
        <p:txBody>
          <a:bodyPr/>
          <a:lstStyle>
            <a:lvl1pPr>
              <a:lnSpc>
                <a:spcPct val="100000"/>
              </a:lnSpc>
              <a:defRPr kumimoji="0" lang="de-DE" sz="8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buNone/>
              <a:defRPr kumimoji="0" lang="de-DE" sz="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0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0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0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710B78A-21F5-4CD5-A798-9F28BEF0EA21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GB" dirty="0"/>
              <a:t>16 Aug. 2023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89B8326-D6A7-4E0B-A320-27E8F32582F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GIZ-AUBP : overview for UN-GGIM conference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829CD0F-D162-4EFA-8033-3557250F441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12896FF-98FC-4945-B272-264E311FE7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86263" y="3207008"/>
            <a:ext cx="806878" cy="110800"/>
          </a:xfrm>
        </p:spPr>
        <p:txBody>
          <a:bodyPr wrap="none" lIns="0">
            <a:spAutoFit/>
          </a:bodyPr>
          <a:lstStyle>
            <a:lvl1pPr>
              <a:defRPr lang="de-DE" sz="800" smtClean="0">
                <a:solidFill>
                  <a:prstClr val="black"/>
                </a:solidFill>
              </a:defRPr>
            </a:lvl1pPr>
            <a:lvl2pPr>
              <a:defRPr lang="de-DE" sz="1350" smtClean="0"/>
            </a:lvl2pPr>
            <a:lvl3pPr>
              <a:defRPr lang="de-DE" sz="1350" smtClean="0"/>
            </a:lvl3pPr>
            <a:lvl4pPr>
              <a:defRPr lang="de-DE" smtClean="0"/>
            </a:lvl4pPr>
            <a:lvl5pPr>
              <a:defRPr lang="fr-FR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5594303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redits and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4969EDD-4A06-4BE9-93A1-41E56B0411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50495" y="1106921"/>
            <a:ext cx="7172684" cy="3470031"/>
          </a:xfrm>
        </p:spPr>
        <p:txBody>
          <a:bodyPr numCol="2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de-DE" sz="8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buNone/>
              <a:defRPr kumimoji="0" lang="de-DE" sz="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0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0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0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  <a:p>
            <a:pPr lvl="0"/>
            <a:endParaRPr lang="en-GB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BCACD76-7CB8-457E-9434-C57DB9E23AA9}"/>
              </a:ext>
            </a:extLst>
          </p:cNvPr>
          <p:cNvSpPr/>
          <p:nvPr userDrawn="1"/>
        </p:nvSpPr>
        <p:spPr bwMode="gray">
          <a:xfrm>
            <a:off x="777711" y="4901938"/>
            <a:ext cx="1084083" cy="160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7C271A97-CC1D-481E-9972-CE4AD69C28A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49817" y="240212"/>
            <a:ext cx="6765371" cy="540544"/>
          </a:xfrm>
          <a:prstGeom prst="rect">
            <a:avLst/>
          </a:prstGeom>
        </p:spPr>
        <p:txBody>
          <a:bodyPr vert="horz" lIns="0" tIns="0" rIns="7200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Photo credits/sources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9145365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Ein Bild, das Kette enthält.&#10;&#10;Automatisch generierte Beschreibung">
            <a:extLst>
              <a:ext uri="{FF2B5EF4-FFF2-40B4-BE49-F238E27FC236}">
                <a16:creationId xmlns:a16="http://schemas.microsoft.com/office/drawing/2014/main" id="{D27820A7-D571-4E28-A8CF-ADB17402AE97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3" b="15579"/>
          <a:stretch/>
        </p:blipFill>
        <p:spPr bwMode="gray">
          <a:xfrm>
            <a:off x="123135" y="123825"/>
            <a:ext cx="8893865" cy="4083035"/>
          </a:xfrm>
          <a:prstGeom prst="rect">
            <a:avLst/>
          </a:prstGeom>
        </p:spPr>
      </p:pic>
      <p:pic>
        <p:nvPicPr>
          <p:cNvPr id="12" name="Grafik 11" descr="Ein Bild, das Säge enthält.&#10;&#10;Automatisch generierte Beschreibung">
            <a:extLst>
              <a:ext uri="{FF2B5EF4-FFF2-40B4-BE49-F238E27FC236}">
                <a16:creationId xmlns:a16="http://schemas.microsoft.com/office/drawing/2014/main" id="{D33A00EE-9ACF-4636-BD82-6CF5E7FCB9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21399" y="616296"/>
            <a:ext cx="8895600" cy="3910908"/>
          </a:xfrm>
          <a:prstGeom prst="rect">
            <a:avLst/>
          </a:prstGeom>
        </p:spPr>
      </p:pic>
      <p:sp>
        <p:nvSpPr>
          <p:cNvPr id="14" name="Bar">
            <a:extLst>
              <a:ext uri="{FF2B5EF4-FFF2-40B4-BE49-F238E27FC236}">
                <a16:creationId xmlns:a16="http://schemas.microsoft.com/office/drawing/2014/main" id="{CAE61038-067C-47CF-8DDC-5ED6CDAC4AEE}"/>
              </a:ext>
            </a:extLst>
          </p:cNvPr>
          <p:cNvSpPr/>
          <p:nvPr userDrawn="1"/>
        </p:nvSpPr>
        <p:spPr bwMode="gray">
          <a:xfrm>
            <a:off x="6611814" y="4206860"/>
            <a:ext cx="2405185" cy="146927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4950B203-064F-443F-94A9-C002DAAE8F83}"/>
              </a:ext>
            </a:extLst>
          </p:cNvPr>
          <p:cNvSpPr/>
          <p:nvPr userDrawn="1"/>
        </p:nvSpPr>
        <p:spPr bwMode="gray">
          <a:xfrm>
            <a:off x="1215591" y="1557990"/>
            <a:ext cx="3529299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Deutsche Gesellschaft </a:t>
            </a:r>
            <a:r>
              <a:rPr kumimoji="0" lang="en-GB" sz="1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für</a:t>
            </a:r>
            <a:b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Internationale </a:t>
            </a:r>
            <a:r>
              <a:rPr kumimoji="0" lang="en-GB" sz="1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Zusammenarbeit</a:t>
            </a: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(GIZ) GmbH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Yannick Le Gléau</a:t>
            </a:r>
            <a:b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GIZ Support to the African Union Border Programme</a:t>
            </a:r>
            <a:b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  +33 6 62 53 69 48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  yannick.legleau@giz.de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   </a:t>
            </a:r>
            <a:r>
              <a:rPr kumimoji="0" lang="en-GB" sz="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www.giz.de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89CFF6E4-F492-44F6-997D-92E15F612E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276665" y="4447384"/>
            <a:ext cx="1650218" cy="45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5938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/free-form sel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ogo">
            <a:extLst>
              <a:ext uri="{FF2B5EF4-FFF2-40B4-BE49-F238E27FC236}">
                <a16:creationId xmlns:a16="http://schemas.microsoft.com/office/drawing/2014/main" id="{F8081F88-CBA8-4146-B984-924F5BAE4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87149" y="4066683"/>
            <a:ext cx="2311296" cy="637918"/>
          </a:xfrm>
          <a:prstGeom prst="rect">
            <a:avLst/>
          </a:prstGeom>
        </p:spPr>
      </p:pic>
      <p:sp>
        <p:nvSpPr>
          <p:cNvPr id="17" name="Bar">
            <a:extLst>
              <a:ext uri="{FF2B5EF4-FFF2-40B4-BE49-F238E27FC236}">
                <a16:creationId xmlns:a16="http://schemas.microsoft.com/office/drawing/2014/main" id="{F01B0C4A-732E-4BC2-A2D7-A086E4E5403B}"/>
              </a:ext>
            </a:extLst>
          </p:cNvPr>
          <p:cNvSpPr/>
          <p:nvPr userDrawn="1"/>
        </p:nvSpPr>
        <p:spPr bwMode="gray">
          <a:xfrm>
            <a:off x="5369092" y="3665220"/>
            <a:ext cx="3647908" cy="22284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23135" y="123825"/>
            <a:ext cx="8893865" cy="3541395"/>
          </a:xfrm>
          <a:noFill/>
        </p:spPr>
        <p:txBody>
          <a:bodyPr tIns="720000" rIns="0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.</a:t>
            </a:r>
          </a:p>
        </p:txBody>
      </p:sp>
      <p:sp>
        <p:nvSpPr>
          <p:cNvPr id="10" name="Dreieck">
            <a:extLst>
              <a:ext uri="{FF2B5EF4-FFF2-40B4-BE49-F238E27FC236}">
                <a16:creationId xmlns:a16="http://schemas.microsoft.com/office/drawing/2014/main" id="{22DB09A9-BCD0-4F35-8DC4-DDFE9DE6C2F9}"/>
              </a:ext>
            </a:extLst>
          </p:cNvPr>
          <p:cNvSpPr/>
          <p:nvPr userDrawn="1"/>
        </p:nvSpPr>
        <p:spPr bwMode="gray">
          <a:xfrm rot="5400000">
            <a:off x="-166847" y="421640"/>
            <a:ext cx="211456" cy="4572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Headline">
            <a:extLst>
              <a:ext uri="{FF2B5EF4-FFF2-40B4-BE49-F238E27FC236}">
                <a16:creationId xmlns:a16="http://schemas.microsoft.com/office/drawing/2014/main" id="{813E0E27-07DF-4161-8BD6-EBA305CB51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23135" y="635156"/>
            <a:ext cx="8893865" cy="3030064"/>
          </a:xfrm>
          <a:prstGeom prst="rect">
            <a:avLst/>
          </a:prstGeom>
          <a:blipFill dpi="0" rotWithShape="1">
            <a:blip r:embed="rId4"/>
            <a:srcRect/>
            <a:stretch>
              <a:fillRect l="-10" r="-10"/>
            </a:stretch>
          </a:blipFill>
        </p:spPr>
        <p:txBody>
          <a:bodyPr wrap="square" lIns="576000" bIns="1036800" anchor="b">
            <a:noAutofit/>
          </a:bodyPr>
          <a:lstStyle>
            <a:lvl1pPr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slide for illustration/free-form selection</a:t>
            </a:r>
            <a:br>
              <a:rPr lang="en-GB" dirty="0"/>
            </a:br>
            <a:r>
              <a:rPr lang="en-GB" dirty="0"/>
              <a:t>with white background (interchangeable)</a:t>
            </a: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99848" y="2775458"/>
            <a:ext cx="7970837" cy="59247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  <a:p>
            <a:r>
              <a:rPr lang="en-GB" dirty="0"/>
              <a:t>Project name | Date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gray">
          <a:xfrm>
            <a:off x="7797502" y="1475105"/>
            <a:ext cx="1246909" cy="860367"/>
          </a:xfrm>
          <a:prstGeom prst="rect">
            <a:avLst/>
          </a:prstGeom>
        </p:spPr>
      </p:pic>
      <p:sp>
        <p:nvSpPr>
          <p:cNvPr id="29" name="1.">
            <a:extLst>
              <a:ext uri="{FF2B5EF4-FFF2-40B4-BE49-F238E27FC236}">
                <a16:creationId xmlns:a16="http://schemas.microsoft.com/office/drawing/2014/main" id="{20B6CB06-5705-4A0C-80E4-F97390E0F331}"/>
              </a:ext>
            </a:extLst>
          </p:cNvPr>
          <p:cNvSpPr/>
          <p:nvPr userDrawn="1"/>
        </p:nvSpPr>
        <p:spPr bwMode="gray">
          <a:xfrm>
            <a:off x="4092742" y="128165"/>
            <a:ext cx="147637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30" name="2.">
            <a:extLst>
              <a:ext uri="{FF2B5EF4-FFF2-40B4-BE49-F238E27FC236}">
                <a16:creationId xmlns:a16="http://schemas.microsoft.com/office/drawing/2014/main" id="{D84EBA1A-4DAD-4862-AA4E-9880DC7763BC}"/>
              </a:ext>
            </a:extLst>
          </p:cNvPr>
          <p:cNvSpPr/>
          <p:nvPr userDrawn="1"/>
        </p:nvSpPr>
        <p:spPr bwMode="gray">
          <a:xfrm>
            <a:off x="5501862" y="128165"/>
            <a:ext cx="147637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31" name="3.">
            <a:extLst>
              <a:ext uri="{FF2B5EF4-FFF2-40B4-BE49-F238E27FC236}">
                <a16:creationId xmlns:a16="http://schemas.microsoft.com/office/drawing/2014/main" id="{B2678BDE-5861-465F-B7A9-0C02CEA5146A}"/>
              </a:ext>
            </a:extLst>
          </p:cNvPr>
          <p:cNvSpPr/>
          <p:nvPr userDrawn="1"/>
        </p:nvSpPr>
        <p:spPr bwMode="gray">
          <a:xfrm>
            <a:off x="7261861" y="128165"/>
            <a:ext cx="186319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32" name="how">
            <a:extLst>
              <a:ext uri="{FF2B5EF4-FFF2-40B4-BE49-F238E27FC236}">
                <a16:creationId xmlns:a16="http://schemas.microsoft.com/office/drawing/2014/main" id="{DD9A8E2A-61F9-4B3C-9A2B-7F7E505F0D6A}"/>
              </a:ext>
            </a:extLst>
          </p:cNvPr>
          <p:cNvSpPr txBox="1"/>
          <p:nvPr userDrawn="1"/>
        </p:nvSpPr>
        <p:spPr bwMode="gray">
          <a:xfrm>
            <a:off x="-2857397" y="177800"/>
            <a:ext cx="2796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pic>
        <p:nvPicPr>
          <p:cNvPr id="23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624386F1-94F3-4226-906F-12B82E9AA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50418" r="36621"/>
          <a:stretch/>
        </p:blipFill>
        <p:spPr>
          <a:xfrm>
            <a:off x="7797502" y="772118"/>
            <a:ext cx="387893" cy="590931"/>
          </a:xfrm>
          <a:prstGeom prst="rect">
            <a:avLst/>
          </a:prstGeom>
        </p:spPr>
      </p:pic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105A1CD3-65ED-4979-8ED3-C6C6D69CA36F}"/>
              </a:ext>
            </a:extLst>
          </p:cNvPr>
          <p:cNvGrpSpPr/>
          <p:nvPr userDrawn="1"/>
        </p:nvGrpSpPr>
        <p:grpSpPr>
          <a:xfrm>
            <a:off x="5604594" y="776007"/>
            <a:ext cx="1588101" cy="650246"/>
            <a:chOff x="5604594" y="1459908"/>
            <a:chExt cx="1588101" cy="650246"/>
          </a:xfrm>
        </p:grpSpPr>
        <p:pic>
          <p:nvPicPr>
            <p:cNvPr id="34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51D59DA1-E2B0-4CDB-A12E-01AA9A73E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CA75C1DE-0310-44D2-BF9A-8AF0BB55C2BA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6" name="Rechteck">
            <a:extLst>
              <a:ext uri="{FF2B5EF4-FFF2-40B4-BE49-F238E27FC236}">
                <a16:creationId xmlns:a16="http://schemas.microsoft.com/office/drawing/2014/main" id="{E6AB41C2-B97C-4B5B-B3A7-980B47D8BCA4}"/>
              </a:ext>
            </a:extLst>
          </p:cNvPr>
          <p:cNvSpPr/>
          <p:nvPr userDrawn="1"/>
        </p:nvSpPr>
        <p:spPr bwMode="gray">
          <a:xfrm>
            <a:off x="7829992" y="959758"/>
            <a:ext cx="334720" cy="33813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354930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ogo">
            <a:extLst>
              <a:ext uri="{FF2B5EF4-FFF2-40B4-BE49-F238E27FC236}">
                <a16:creationId xmlns:a16="http://schemas.microsoft.com/office/drawing/2014/main" id="{5020DAB1-6624-4F6F-85BE-D8BE78A1A5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87149" y="4066683"/>
            <a:ext cx="2311296" cy="637918"/>
          </a:xfrm>
          <a:prstGeom prst="rect">
            <a:avLst/>
          </a:prstGeom>
        </p:spPr>
      </p:pic>
      <p:sp>
        <p:nvSpPr>
          <p:cNvPr id="13" name="Bar">
            <a:extLst>
              <a:ext uri="{FF2B5EF4-FFF2-40B4-BE49-F238E27FC236}">
                <a16:creationId xmlns:a16="http://schemas.microsoft.com/office/drawing/2014/main" id="{8C59F0BE-E094-4F6F-B663-07A571A19A62}"/>
              </a:ext>
            </a:extLst>
          </p:cNvPr>
          <p:cNvSpPr/>
          <p:nvPr userDrawn="1"/>
        </p:nvSpPr>
        <p:spPr bwMode="gray">
          <a:xfrm>
            <a:off x="5369092" y="3665220"/>
            <a:ext cx="3647908" cy="22284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99848" y="2775458"/>
            <a:ext cx="7970837" cy="59247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  <a:p>
            <a:r>
              <a:rPr lang="en-GB" dirty="0"/>
              <a:t>Project name | Date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9848" y="1906648"/>
            <a:ext cx="7971711" cy="72019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Alternative title slide</a:t>
            </a:r>
            <a:br>
              <a:rPr lang="en-GB" dirty="0"/>
            </a:br>
            <a:r>
              <a:rPr lang="en-GB" dirty="0"/>
              <a:t>without photo</a:t>
            </a:r>
          </a:p>
        </p:txBody>
      </p:sp>
      <p:grpSp>
        <p:nvGrpSpPr>
          <p:cNvPr id="8" name="Key Visual">
            <a:extLst>
              <a:ext uri="{FF2B5EF4-FFF2-40B4-BE49-F238E27FC236}">
                <a16:creationId xmlns:a16="http://schemas.microsoft.com/office/drawing/2014/main" id="{1E0F1E1C-CA23-484C-B4BB-7C7FB71D6C86}"/>
              </a:ext>
            </a:extLst>
          </p:cNvPr>
          <p:cNvGrpSpPr/>
          <p:nvPr userDrawn="1"/>
        </p:nvGrpSpPr>
        <p:grpSpPr bwMode="gray">
          <a:xfrm>
            <a:off x="123135" y="123825"/>
            <a:ext cx="3783013" cy="1005693"/>
            <a:chOff x="4846637" y="119557"/>
            <a:chExt cx="3783013" cy="1005693"/>
          </a:xfrm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361BEDD0-CC28-449C-8AF8-28ECB9820DCA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2AF78ACF-6170-47AC-80E0-F6021AD8B19F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5BAE5611-256D-4234-B00F-EB779B3EA96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D32235C7-71CD-4034-844A-03FD0D112CE2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717CA073-D9FE-4EFD-801F-27AB9308B312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2478192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718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F0E6115A-0138-4831-8CBC-F3B86D4660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9"/>
            <a:ext cx="7172684" cy="3495469"/>
          </a:xfrm>
        </p:spPr>
        <p:txBody>
          <a:bodyPr/>
          <a:lstStyle>
            <a:lvl1pPr marL="228600" indent="-228600">
              <a:spcBef>
                <a:spcPts val="1800"/>
              </a:spcBef>
              <a:buFont typeface="+mj-lt"/>
              <a:buAutoNum type="arabicPeriod"/>
              <a:defRPr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452EF93-E523-4879-A016-E498F54384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dirty="0"/>
              <a:t>16 Aug. 2023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153431B-7D6D-4B55-A0DF-4377721478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GIZ-AUBP : overview for UN-GGIM conference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190EEF8-EC05-4B47-999A-57A36EBAB7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66190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718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grpSp>
        <p:nvGrpSpPr>
          <p:cNvPr id="6" name="Key Visual">
            <a:extLst>
              <a:ext uri="{FF2B5EF4-FFF2-40B4-BE49-F238E27FC236}">
                <a16:creationId xmlns:a16="http://schemas.microsoft.com/office/drawing/2014/main" id="{77156747-85E7-4ED4-B2ED-42ABA70FA613}"/>
              </a:ext>
            </a:extLst>
          </p:cNvPr>
          <p:cNvGrpSpPr/>
          <p:nvPr userDrawn="1"/>
        </p:nvGrpSpPr>
        <p:grpSpPr bwMode="gray">
          <a:xfrm flipV="1">
            <a:off x="123135" y="3983338"/>
            <a:ext cx="2320828" cy="616979"/>
            <a:chOff x="4846637" y="119557"/>
            <a:chExt cx="3783013" cy="1005693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2E6C23C4-9083-4866-858D-0C04644D965B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FB0BB156-07F2-4B83-B5A7-E91DE0017F5B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86502DB2-D1D5-44BB-955E-FA20933B0C5A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A25DFF6E-FE1D-49A8-A873-770951547FF1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8E38456C-C414-4CEB-A953-0F72775B0C8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32E1886A-3475-4E66-B3BF-1AD48A2030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9"/>
            <a:ext cx="7172684" cy="2810133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228600" marR="0" lvl="0" indent="-228600" algn="l" defTabSz="6858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Click to add text</a:t>
            </a: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E5D8E01E-F49F-4D57-89D4-E949623D1DC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dirty="0"/>
              <a:t>16 Aug. 2023</a:t>
            </a:r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BCF8D0CE-4095-4F50-924A-6E387AE4CF2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GIZ-AUBP : overview for UN-GGIM conference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4509B031-4623-4B3A-8E75-E14CEB8CCF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74115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slide, b/w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4" b="7466"/>
          <a:stretch/>
        </p:blipFill>
        <p:spPr bwMode="gray">
          <a:xfrm>
            <a:off x="123135" y="123825"/>
            <a:ext cx="8893865" cy="4476494"/>
          </a:xfrm>
          <a:prstGeom prst="rect">
            <a:avLst/>
          </a:prstGeom>
        </p:spPr>
      </p:pic>
      <p:pic>
        <p:nvPicPr>
          <p:cNvPr id="20" name="Grafik 19" descr="Ein Bild, das Säge enthält.&#10;&#10;Automatisch generierte Beschreibung">
            <a:extLst>
              <a:ext uri="{FF2B5EF4-FFF2-40B4-BE49-F238E27FC236}">
                <a16:creationId xmlns:a16="http://schemas.microsoft.com/office/drawing/2014/main" id="{BCF144E3-F322-4496-87EE-8035011D1A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24200" y="1577182"/>
            <a:ext cx="8895600" cy="3030064"/>
          </a:xfrm>
          <a:prstGeom prst="rect">
            <a:avLst/>
          </a:prstGeom>
        </p:spPr>
      </p:pic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99848" y="3704147"/>
            <a:ext cx="7970837" cy="219291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9848" y="2844862"/>
            <a:ext cx="7971711" cy="72019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Section start slide</a:t>
            </a:r>
            <a:br>
              <a:rPr lang="en-GB" dirty="0"/>
            </a:br>
            <a:r>
              <a:rPr lang="en-GB" dirty="0"/>
              <a:t>with b/w GIZ key visual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DC1FF66-9C6A-433E-8553-8083512E962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GB" dirty="0"/>
              <a:t>16 Aug. 2023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EF569824-8B73-4A2E-B4EF-29A198DE52A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GIZ-AUBP : overview for UN-GGIM conference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40C7464-2E6B-420A-8943-567BDD64941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77523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23135" y="123825"/>
            <a:ext cx="8893865" cy="4476494"/>
          </a:xfrm>
          <a:noFill/>
        </p:spPr>
        <p:txBody>
          <a:bodyPr tIns="720000" rIns="0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.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E685868-EA5A-4891-A28F-04F16BEAED38}"/>
              </a:ext>
            </a:extLst>
          </p:cNvPr>
          <p:cNvCxnSpPr/>
          <p:nvPr userDrawn="1"/>
        </p:nvCxnSpPr>
        <p:spPr bwMode="gray">
          <a:xfrm>
            <a:off x="4572000" y="933450"/>
            <a:ext cx="0" cy="6858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reieck">
            <a:extLst>
              <a:ext uri="{FF2B5EF4-FFF2-40B4-BE49-F238E27FC236}">
                <a16:creationId xmlns:a16="http://schemas.microsoft.com/office/drawing/2014/main" id="{22DB09A9-BCD0-4F35-8DC4-DDFE9DE6C2F9}"/>
              </a:ext>
            </a:extLst>
          </p:cNvPr>
          <p:cNvSpPr/>
          <p:nvPr userDrawn="1"/>
        </p:nvSpPr>
        <p:spPr bwMode="gray">
          <a:xfrm rot="5400000">
            <a:off x="-166847" y="421640"/>
            <a:ext cx="211456" cy="4572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23135" y="1570255"/>
            <a:ext cx="8893865" cy="3030064"/>
          </a:xfrm>
          <a:prstGeom prst="rect">
            <a:avLst/>
          </a:prstGeom>
          <a:blipFill dpi="0" rotWithShape="1">
            <a:blip r:embed="rId2">
              <a:alphaModFix amt="80000"/>
            </a:blip>
            <a:srcRect/>
            <a:stretch>
              <a:fillRect l="-10" r="-10"/>
            </a:stretch>
          </a:blipFill>
        </p:spPr>
        <p:txBody>
          <a:bodyPr wrap="square" lIns="576000" bIns="1036800" anchor="b">
            <a:noAutofit/>
          </a:bodyPr>
          <a:lstStyle>
            <a:lvl1pPr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Section start slide</a:t>
            </a:r>
            <a:br>
              <a:rPr lang="en-GB" dirty="0"/>
            </a:br>
            <a:r>
              <a:rPr lang="en-GB" dirty="0"/>
              <a:t>with background photo (interchangeable)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7497022" y="1475105"/>
            <a:ext cx="1246909" cy="860367"/>
          </a:xfrm>
          <a:prstGeom prst="rect">
            <a:avLst/>
          </a:prstGeom>
        </p:spPr>
      </p:pic>
      <p:sp>
        <p:nvSpPr>
          <p:cNvPr id="28" name="Subline">
            <a:extLst>
              <a:ext uri="{FF2B5EF4-FFF2-40B4-BE49-F238E27FC236}">
                <a16:creationId xmlns:a16="http://schemas.microsoft.com/office/drawing/2014/main" id="{6699B1E5-C447-4674-92BB-C2A1F3ADCF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99848" y="3704147"/>
            <a:ext cx="7970837" cy="219291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</p:txBody>
      </p:sp>
      <p:sp>
        <p:nvSpPr>
          <p:cNvPr id="29" name="1.">
            <a:extLst>
              <a:ext uri="{FF2B5EF4-FFF2-40B4-BE49-F238E27FC236}">
                <a16:creationId xmlns:a16="http://schemas.microsoft.com/office/drawing/2014/main" id="{DF731E94-BC4E-4147-8280-79F13CCEF08B}"/>
              </a:ext>
            </a:extLst>
          </p:cNvPr>
          <p:cNvSpPr/>
          <p:nvPr userDrawn="1"/>
        </p:nvSpPr>
        <p:spPr bwMode="gray">
          <a:xfrm>
            <a:off x="4092742" y="128165"/>
            <a:ext cx="147637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30" name="2.">
            <a:extLst>
              <a:ext uri="{FF2B5EF4-FFF2-40B4-BE49-F238E27FC236}">
                <a16:creationId xmlns:a16="http://schemas.microsoft.com/office/drawing/2014/main" id="{6B919EA4-50E9-46C9-AC5A-76AC20E25106}"/>
              </a:ext>
            </a:extLst>
          </p:cNvPr>
          <p:cNvSpPr/>
          <p:nvPr userDrawn="1"/>
        </p:nvSpPr>
        <p:spPr bwMode="gray">
          <a:xfrm>
            <a:off x="5501862" y="128165"/>
            <a:ext cx="147637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31" name="3.">
            <a:extLst>
              <a:ext uri="{FF2B5EF4-FFF2-40B4-BE49-F238E27FC236}">
                <a16:creationId xmlns:a16="http://schemas.microsoft.com/office/drawing/2014/main" id="{36FCB48E-A225-433E-9552-1EC05D2E90CB}"/>
              </a:ext>
            </a:extLst>
          </p:cNvPr>
          <p:cNvSpPr/>
          <p:nvPr userDrawn="1"/>
        </p:nvSpPr>
        <p:spPr bwMode="gray">
          <a:xfrm>
            <a:off x="7261861" y="128165"/>
            <a:ext cx="186319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32" name="how">
            <a:extLst>
              <a:ext uri="{FF2B5EF4-FFF2-40B4-BE49-F238E27FC236}">
                <a16:creationId xmlns:a16="http://schemas.microsoft.com/office/drawing/2014/main" id="{308DC210-80AE-4E96-8C9E-08E1D0F3C4B1}"/>
              </a:ext>
            </a:extLst>
          </p:cNvPr>
          <p:cNvSpPr txBox="1"/>
          <p:nvPr userDrawn="1"/>
        </p:nvSpPr>
        <p:spPr bwMode="gray">
          <a:xfrm>
            <a:off x="-2857397" y="177800"/>
            <a:ext cx="2796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CA10962-7562-45EF-9BCC-CF8E4A8ECDD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 dirty="0"/>
              <a:t>16 Aug. 2023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EDF0250-D30F-4BC8-BDE1-DB1BD325237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/>
              <a:t>GIZ-AUBP : overview for UN-GGIM conference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98F0E3FB-E27A-4457-B526-B2D2906906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‹N°›</a:t>
            </a:fld>
            <a:endParaRPr lang="en-GB" dirty="0"/>
          </a:p>
        </p:txBody>
      </p:sp>
      <p:pic>
        <p:nvPicPr>
          <p:cNvPr id="23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AFC53F5D-C099-4AB8-BEA0-0C0599C54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418" r="36621"/>
          <a:stretch/>
        </p:blipFill>
        <p:spPr>
          <a:xfrm>
            <a:off x="7497546" y="772118"/>
            <a:ext cx="387893" cy="590931"/>
          </a:xfrm>
          <a:prstGeom prst="rect">
            <a:avLst/>
          </a:prstGeom>
        </p:spPr>
      </p:pic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71BF95A1-C507-454F-AD5B-C1AE17A76F07}"/>
              </a:ext>
            </a:extLst>
          </p:cNvPr>
          <p:cNvGrpSpPr/>
          <p:nvPr userDrawn="1"/>
        </p:nvGrpSpPr>
        <p:grpSpPr>
          <a:xfrm>
            <a:off x="5604594" y="776007"/>
            <a:ext cx="1588101" cy="650246"/>
            <a:chOff x="5604594" y="1459908"/>
            <a:chExt cx="1588101" cy="650246"/>
          </a:xfrm>
        </p:grpSpPr>
        <p:pic>
          <p:nvPicPr>
            <p:cNvPr id="34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355A07BF-0F32-412A-AAD2-48911D07B2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B2564D52-B4AC-4D61-B46E-BE3CE7851C95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6" name="Rechteck">
            <a:extLst>
              <a:ext uri="{FF2B5EF4-FFF2-40B4-BE49-F238E27FC236}">
                <a16:creationId xmlns:a16="http://schemas.microsoft.com/office/drawing/2014/main" id="{9A38222B-6179-4D47-87DD-F77D00C82A5F}"/>
              </a:ext>
            </a:extLst>
          </p:cNvPr>
          <p:cNvSpPr/>
          <p:nvPr userDrawn="1"/>
        </p:nvSpPr>
        <p:spPr bwMode="gray">
          <a:xfrm>
            <a:off x="7530036" y="959758"/>
            <a:ext cx="334720" cy="33813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818847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">
            <a:extLst>
              <a:ext uri="{FF2B5EF4-FFF2-40B4-BE49-F238E27FC236}">
                <a16:creationId xmlns:a16="http://schemas.microsoft.com/office/drawing/2014/main" id="{9F0F5CEA-886E-4B05-93BC-F96F6B5DF0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013"/>
          <a:stretch/>
        </p:blipFill>
        <p:spPr bwMode="gray">
          <a:xfrm>
            <a:off x="8692041" y="4778859"/>
            <a:ext cx="309835" cy="237625"/>
          </a:xfrm>
          <a:prstGeom prst="rect">
            <a:avLst/>
          </a:prstGeom>
        </p:spPr>
      </p:pic>
      <p:sp>
        <p:nvSpPr>
          <p:cNvPr id="15" name="bar">
            <a:extLst>
              <a:ext uri="{FF2B5EF4-FFF2-40B4-BE49-F238E27FC236}">
                <a16:creationId xmlns:a16="http://schemas.microsoft.com/office/drawing/2014/main" id="{49D9F131-2158-4CE8-878F-18E76BB55EA7}"/>
              </a:ext>
            </a:extLst>
          </p:cNvPr>
          <p:cNvSpPr/>
          <p:nvPr userDrawn="1"/>
        </p:nvSpPr>
        <p:spPr bwMode="gray">
          <a:xfrm>
            <a:off x="8167688" y="4600319"/>
            <a:ext cx="849312" cy="518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Fußzeile">
            <a:extLst>
              <a:ext uri="{FF2B5EF4-FFF2-40B4-BE49-F238E27FC236}">
                <a16:creationId xmlns:a16="http://schemas.microsoft.com/office/drawing/2014/main" id="{19B70EF4-7BC8-4A19-AF2F-964767328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1846523" y="4926383"/>
            <a:ext cx="5775978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 spc="38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GIZ-AUBP : overview for UN-GGIM conference</a:t>
            </a:r>
          </a:p>
        </p:txBody>
      </p:sp>
      <p:sp>
        <p:nvSpPr>
          <p:cNvPr id="10" name="Datum">
            <a:extLst>
              <a:ext uri="{FF2B5EF4-FFF2-40B4-BE49-F238E27FC236}">
                <a16:creationId xmlns:a16="http://schemas.microsoft.com/office/drawing/2014/main" id="{6ED51528-C082-4A1A-9A13-B0D2B18590A6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59417" y="4926383"/>
            <a:ext cx="533639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de-DE" sz="600" spc="38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16 Aug. 2023</a:t>
            </a:r>
          </a:p>
        </p:txBody>
      </p:sp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4CDA9225-2A86-4401-A66D-D1B6B89C60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449817" y="4926383"/>
            <a:ext cx="450850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lang="de-DE" sz="600" spc="38" baseline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‹N°›</a:t>
            </a:fld>
            <a:endParaRPr lang="en-GB" dirty="0"/>
          </a:p>
        </p:txBody>
      </p:sp>
      <p:cxnSp>
        <p:nvCxnSpPr>
          <p:cNvPr id="14" name="Trennlinie 2">
            <a:extLst>
              <a:ext uri="{FF2B5EF4-FFF2-40B4-BE49-F238E27FC236}">
                <a16:creationId xmlns:a16="http://schemas.microsoft.com/office/drawing/2014/main" id="{BA7763BA-D29F-4859-88A9-E457D7D05001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1708149" y="4931713"/>
            <a:ext cx="0" cy="77787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Trennline 1">
            <a:extLst>
              <a:ext uri="{FF2B5EF4-FFF2-40B4-BE49-F238E27FC236}">
                <a16:creationId xmlns:a16="http://schemas.microsoft.com/office/drawing/2014/main" id="{D7B3BF4D-6640-4657-BD72-5F4E0852873A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917820" y="4931714"/>
            <a:ext cx="0" cy="77787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"/>
          <p:cNvSpPr>
            <a:spLocks noGrp="1"/>
          </p:cNvSpPr>
          <p:nvPr>
            <p:ph type="body" idx="1"/>
          </p:nvPr>
        </p:nvSpPr>
        <p:spPr bwMode="gray">
          <a:xfrm>
            <a:off x="449818" y="1020969"/>
            <a:ext cx="7172684" cy="3495470"/>
          </a:xfrm>
          <a:prstGeom prst="rect">
            <a:avLst/>
          </a:prstGeom>
        </p:spPr>
        <p:txBody>
          <a:bodyPr vert="horz" lIns="0" tIns="0" rIns="72000" bIns="0" rtlCol="0">
            <a:noAutofit/>
          </a:bodyPr>
          <a:lstStyle/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288DB87F-225C-44F9-8B2F-85DB9A3E080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9817" y="240212"/>
            <a:ext cx="7172684" cy="540544"/>
          </a:xfrm>
          <a:prstGeom prst="rect">
            <a:avLst/>
          </a:prstGeom>
        </p:spPr>
        <p:txBody>
          <a:bodyPr vert="horz" lIns="0" tIns="0" rIns="72000" bIns="0" rtlCol="0" anchor="b">
            <a:noAutofit/>
          </a:bodyPr>
          <a:lstStyle/>
          <a:p>
            <a:r>
              <a:rPr lang="en-GB"/>
              <a:t>Click to edit headline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9776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814" r:id="rId2"/>
    <p:sldLayoutId id="2147483815" r:id="rId3"/>
    <p:sldLayoutId id="2147483818" r:id="rId4"/>
    <p:sldLayoutId id="2147483819" r:id="rId5"/>
    <p:sldLayoutId id="2147483858" r:id="rId6"/>
    <p:sldLayoutId id="2147483859" r:id="rId7"/>
    <p:sldLayoutId id="2147483824" r:id="rId8"/>
    <p:sldLayoutId id="2147483822" r:id="rId9"/>
    <p:sldLayoutId id="2147483823" r:id="rId10"/>
    <p:sldLayoutId id="2147483821" r:id="rId11"/>
    <p:sldLayoutId id="2147483826" r:id="rId12"/>
    <p:sldLayoutId id="2147483827" r:id="rId13"/>
    <p:sldLayoutId id="2147483825" r:id="rId14"/>
    <p:sldLayoutId id="2147483829" r:id="rId15"/>
    <p:sldLayoutId id="2147483838" r:id="rId16"/>
    <p:sldLayoutId id="2147483832" r:id="rId17"/>
    <p:sldLayoutId id="2147483828" r:id="rId18"/>
    <p:sldLayoutId id="2147483830" r:id="rId19"/>
    <p:sldLayoutId id="2147483831" r:id="rId20"/>
    <p:sldLayoutId id="2147483834" r:id="rId21"/>
    <p:sldLayoutId id="2147483835" r:id="rId22"/>
    <p:sldLayoutId id="2147483836" r:id="rId23"/>
    <p:sldLayoutId id="2147483837" r:id="rId24"/>
    <p:sldLayoutId id="2147483839" r:id="rId25"/>
    <p:sldLayoutId id="2147483852" r:id="rId26"/>
    <p:sldLayoutId id="2147483843" r:id="rId27"/>
    <p:sldLayoutId id="2147483847" r:id="rId28"/>
    <p:sldLayoutId id="2147483846" r:id="rId29"/>
    <p:sldLayoutId id="2147483841" r:id="rId30"/>
    <p:sldLayoutId id="2147483842" r:id="rId31"/>
    <p:sldLayoutId id="2147483857" r:id="rId32"/>
    <p:sldLayoutId id="2147483856" r:id="rId33"/>
    <p:sldLayoutId id="2147483840" r:id="rId34"/>
  </p:sldLayoutIdLst>
  <p:transition>
    <p:fade/>
  </p:transition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8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lang="de-DE" sz="12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lang="de-DE" sz="12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357188" indent="-176213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Symbol" panose="05050102010706020507" pitchFamily="18" charset="2"/>
        <a:buChar char="-"/>
        <a:defRPr lang="de-DE" sz="11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78" userDrawn="1">
          <p15:clr>
            <a:srgbClr val="F26B43"/>
          </p15:clr>
        </p15:guide>
        <p15:guide id="5" orient="horz" pos="3162" userDrawn="1">
          <p15:clr>
            <a:srgbClr val="F26B43"/>
          </p15:clr>
        </p15:guide>
        <p15:guide id="7" pos="5680" userDrawn="1">
          <p15:clr>
            <a:srgbClr val="F26B43"/>
          </p15:clr>
        </p15:guide>
        <p15:guide id="8" pos="7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mailto:Yannick.legleau@giz.de" TargetMode="Externa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8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2E8844CF-EE31-4AFB-91E4-4B2E90E5DB9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99848" y="1906648"/>
            <a:ext cx="7971711" cy="720197"/>
          </a:xfrm>
        </p:spPr>
        <p:txBody>
          <a:bodyPr/>
          <a:lstStyle/>
          <a:p>
            <a:r>
              <a:rPr lang="en-GB" dirty="0"/>
              <a:t>Border Governance: GIZ support to the African Union Border Programme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6FE7759-2D9C-4F55-90D1-353B2E6885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699848" y="2775458"/>
            <a:ext cx="7970837" cy="811761"/>
          </a:xfrm>
        </p:spPr>
        <p:txBody>
          <a:bodyPr/>
          <a:lstStyle/>
          <a:p>
            <a:r>
              <a:rPr lang="en-US" dirty="0"/>
              <a:t>Ninth Meeting of the United Nations Global Geospatial Information Management for Africa (UN-GGIM: Africa)</a:t>
            </a:r>
          </a:p>
          <a:p>
            <a:r>
              <a:rPr lang="en-GB" dirty="0"/>
              <a:t>Yannick Le Gléau | 16 August 2023</a:t>
            </a:r>
          </a:p>
        </p:txBody>
      </p:sp>
    </p:spTree>
    <p:extLst>
      <p:ext uri="{BB962C8B-B14F-4D97-AF65-F5344CB8AC3E}">
        <p14:creationId xmlns:p14="http://schemas.microsoft.com/office/powerpoint/2010/main" val="367303556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DA4C280-72E5-41D5-B71F-9A1848488A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818" y="1020969"/>
            <a:ext cx="5028561" cy="3495469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/>
              <a:t>Adopted in 2020 by the African Union Commission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/>
              <a:t>Roadmap and guidance for better integrated border governance</a:t>
            </a:r>
          </a:p>
          <a:p>
            <a:pPr marL="352425" lvl="1" indent="-171450">
              <a:buFont typeface="Arial" panose="020B0604020202020204" pitchFamily="34" charset="0"/>
              <a:buChar char="•"/>
            </a:pPr>
            <a:r>
              <a:rPr lang="en-US" sz="1600"/>
              <a:t>Development of Capabilities for Border Governance</a:t>
            </a:r>
          </a:p>
          <a:p>
            <a:pPr marL="352425" lvl="1" indent="-171450">
              <a:buFont typeface="Arial" panose="020B0604020202020204" pitchFamily="34" charset="0"/>
              <a:buChar char="•"/>
            </a:pPr>
            <a:r>
              <a:rPr lang="en-US" sz="1600"/>
              <a:t>Conflict Prevention and Resolution, Border Security &amp; Transnational Threats</a:t>
            </a:r>
          </a:p>
          <a:p>
            <a:pPr marL="352425" lvl="1" indent="-171450">
              <a:buFont typeface="Arial" panose="020B0604020202020204" pitchFamily="34" charset="0"/>
              <a:buChar char="•"/>
            </a:pPr>
            <a:r>
              <a:rPr lang="en-US" sz="1600"/>
              <a:t>Mobility, Migration &amp; Trade Facilitation</a:t>
            </a:r>
          </a:p>
          <a:p>
            <a:pPr marL="352425" lvl="1" indent="-171450">
              <a:buFont typeface="Arial" panose="020B0604020202020204" pitchFamily="34" charset="0"/>
              <a:buChar char="•"/>
            </a:pPr>
            <a:r>
              <a:rPr lang="en-US" sz="1600"/>
              <a:t>Cooperative Border Management</a:t>
            </a:r>
          </a:p>
          <a:p>
            <a:pPr marL="352425" lvl="1" indent="-171450">
              <a:buFont typeface="Arial" panose="020B0604020202020204" pitchFamily="34" charset="0"/>
              <a:buChar char="•"/>
            </a:pPr>
            <a:r>
              <a:rPr lang="en-US" sz="1600"/>
              <a:t>Borderland Development and Community Engagement</a:t>
            </a:r>
          </a:p>
          <a:p>
            <a:endParaRPr lang="en-US" sz="160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9A414A5-7DD7-47C5-A0B5-F86443AF6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16" y="240212"/>
            <a:ext cx="4940331" cy="540544"/>
          </a:xfrm>
        </p:spPr>
        <p:txBody>
          <a:bodyPr/>
          <a:lstStyle/>
          <a:p>
            <a:r>
              <a:rPr lang="en-US"/>
              <a:t>African Union Border Governance Strategy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C746DC-4F65-4BB8-95C0-E17B1B27317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16 Aug.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76F2DD-C861-41DA-8E18-FE71041DF81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GIZ-AUBP : overview for UN-GGIM conference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15F251-23B6-4E64-B2BE-4AA3FB37775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3A8B5DB7-81A8-4ED4-916B-6B23CD603687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969BB12-31EA-4BF2-9A9F-F0ECA2E3A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8355" y="25100"/>
            <a:ext cx="3605645" cy="51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5972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1960024-E845-43B4-94F1-23B44B20B1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818" y="1020969"/>
            <a:ext cx="4691677" cy="3495469"/>
          </a:xfrm>
        </p:spPr>
        <p:txBody>
          <a:bodyPr/>
          <a:lstStyle/>
          <a:p>
            <a:r>
              <a:rPr lang="en-US"/>
              <a:t>AUBP, GIZ, the involved RECS and Member States commit to prepare regional studies on Interstate boudary and territorial disputes.</a:t>
            </a:r>
          </a:p>
          <a:p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Study finalized and validated for East and Horn of Africa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Study finalized but not validated yet for Southern Africa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Study finalized but not validated yet for Central Africa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Study to be conducted for Western Africa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r>
              <a:rPr lang="en-US"/>
              <a:t>Without taking into consideration Western and Northern Africa, the studies reported 38 border conflicts.</a:t>
            </a:r>
          </a:p>
          <a:p>
            <a:r>
              <a:rPr lang="en-US"/>
              <a:t>Around 65 borders conflicts active or latent (depending on the definition we give to a border conflict).</a:t>
            </a:r>
          </a:p>
          <a:p>
            <a:endParaRPr lang="en-US"/>
          </a:p>
          <a:p>
            <a:r>
              <a:rPr lang="en-US"/>
              <a:t>This studies allows to have a deeper understanding of the different border disputes across Africa and provide guidances on priorities for AU and GIZ.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B81A842-AF2F-4F1D-8964-3D36D533F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16" y="240212"/>
            <a:ext cx="4771889" cy="540544"/>
          </a:xfrm>
        </p:spPr>
        <p:txBody>
          <a:bodyPr/>
          <a:lstStyle/>
          <a:p>
            <a:r>
              <a:rPr lang="en-US"/>
              <a:t>Conflict studies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4C0A06-4FFE-48E5-BA79-DB5588C1957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16 Aug.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45CD0FC-E41F-4842-AB51-EE50AA8FEAA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GIZ-AUBP : overview for UN-GGIM conference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26C6D2-7E97-45E7-B03B-160A8D898CF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3A8B5DB7-81A8-4ED4-916B-6B23CD603687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Image 7" descr="Une image contenant texte, carte, diagramme, atlas&#10;&#10;Description générée automatiquement">
            <a:extLst>
              <a:ext uri="{FF2B5EF4-FFF2-40B4-BE49-F238E27FC236}">
                <a16:creationId xmlns:a16="http://schemas.microsoft.com/office/drawing/2014/main" id="{DA823BC1-BAB0-49AF-A5A8-D079651F9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914" y="0"/>
            <a:ext cx="363708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9472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1CDFEC4-AEAD-4916-A170-C6FAB6B51E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400" b="1"/>
              <a:t>Best case scenario </a:t>
            </a:r>
          </a:p>
          <a:p>
            <a:pPr marL="228600" indent="-228600">
              <a:buAutoNum type="arabicPeriod"/>
            </a:pPr>
            <a:r>
              <a:rPr lang="en-US" sz="1800"/>
              <a:t>Joint decision by country A + country B to demarcate their border </a:t>
            </a:r>
          </a:p>
          <a:p>
            <a:pPr marL="228600" indent="-228600">
              <a:buAutoNum type="arabicPeriod"/>
            </a:pPr>
            <a:r>
              <a:rPr lang="en-US" sz="1800"/>
              <a:t>(opt.) joint request for support to AUBP </a:t>
            </a:r>
          </a:p>
          <a:p>
            <a:pPr marL="228600" indent="-228600">
              <a:buAutoNum type="arabicPeriod"/>
            </a:pPr>
            <a:r>
              <a:rPr lang="en-US" sz="1800"/>
              <a:t>Setting up of a joint boundary commission </a:t>
            </a:r>
          </a:p>
          <a:p>
            <a:pPr marL="228600" indent="-228600">
              <a:buAutoNum type="arabicPeriod"/>
            </a:pPr>
            <a:r>
              <a:rPr lang="en-US" sz="1800"/>
              <a:t>Tracking of existing treaties and other legal documents </a:t>
            </a:r>
          </a:p>
          <a:p>
            <a:pPr marL="228600" indent="-228600">
              <a:buAutoNum type="arabicPeriod"/>
            </a:pPr>
            <a:r>
              <a:rPr lang="en-US" sz="1800"/>
              <a:t>Analysis and evaluation of treaties, new supersedes old </a:t>
            </a:r>
          </a:p>
          <a:p>
            <a:pPr marL="228600" indent="-228600">
              <a:buAutoNum type="arabicPeriod"/>
            </a:pPr>
            <a:r>
              <a:rPr lang="en-US" sz="1800"/>
              <a:t>Delimitation: agreeing on the boundary line </a:t>
            </a:r>
          </a:p>
          <a:p>
            <a:pPr marL="228600" indent="-228600">
              <a:buAutoNum type="arabicPeriod"/>
            </a:pPr>
            <a:r>
              <a:rPr lang="en-US" sz="1800"/>
              <a:t>(opt.) delimitation treaty </a:t>
            </a:r>
          </a:p>
          <a:p>
            <a:pPr marL="228600" indent="-228600">
              <a:buAutoNum type="arabicPeriod"/>
            </a:pPr>
            <a:r>
              <a:rPr lang="en-US" sz="1800"/>
              <a:t>Demarcation on the ground, surveying, (opt.) mapping </a:t>
            </a:r>
          </a:p>
          <a:p>
            <a:pPr marL="228600" indent="-228600">
              <a:buAutoNum type="arabicPeriod"/>
            </a:pPr>
            <a:r>
              <a:rPr lang="en-US" sz="1800"/>
              <a:t>Demarcation treaty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8402DCB-5367-42C0-887C-DE2AE9450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Usual demarcation process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4292EA-BBB3-4EA8-B410-EA524AB24A0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16 Aug.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0B90D5-24CD-4C25-A599-4E8961224BF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GIZ-AUBP : overview for UN-GGIM conference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CBA7D8-3122-4AB2-A6C0-ED804E6686F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3A8B5DB7-81A8-4ED4-916B-6B23CD60368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5799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47E02A6-A31E-40DC-B279-BC15CC48CE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Support to bilateral meetings for the Joint Border Commisions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7F4DE21-F462-4F95-982F-76542A78D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Confidence building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D05E2B-9316-4562-85F8-F4E3E1B0FC5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16 Aug.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14BCEC-047B-4E51-9508-061C1EFF14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GIZ-AUBP : overview for UN-GGIM conference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A9A56F-F5D2-4B04-872B-E00001D8406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3A8B5DB7-81A8-4ED4-916B-6B23CD603687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2" name="Image 11" descr="Une image contenant personne, intérieur, habits, ordinateur portable&#10;&#10;Description générée automatiquement">
            <a:extLst>
              <a:ext uri="{FF2B5EF4-FFF2-40B4-BE49-F238E27FC236}">
                <a16:creationId xmlns:a16="http://schemas.microsoft.com/office/drawing/2014/main" id="{A2D7C711-6B25-4914-8B82-F82D0444E6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18" r="18284"/>
          <a:stretch/>
        </p:blipFill>
        <p:spPr>
          <a:xfrm>
            <a:off x="0" y="2768703"/>
            <a:ext cx="3729789" cy="2382884"/>
          </a:xfrm>
          <a:prstGeom prst="rect">
            <a:avLst/>
          </a:prstGeom>
        </p:spPr>
      </p:pic>
      <p:pic>
        <p:nvPicPr>
          <p:cNvPr id="8" name="Image 7" descr="Une image contenant herbe, plein air, ciel, habits&#10;&#10;Description générée automatiquement">
            <a:extLst>
              <a:ext uri="{FF2B5EF4-FFF2-40B4-BE49-F238E27FC236}">
                <a16:creationId xmlns:a16="http://schemas.microsoft.com/office/drawing/2014/main" id="{F2DE4AEE-483E-4E32-BD77-987349EBB6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090"/>
          <a:stretch/>
        </p:blipFill>
        <p:spPr>
          <a:xfrm>
            <a:off x="4000500" y="1261390"/>
            <a:ext cx="5143500" cy="318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6149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E590F56-930D-435B-A963-C88039C3CA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A7F5625-14D4-4D44-AB14-CD4E46A7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 to recognition field work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2A67A5-E6FD-4534-865E-170CE5551FC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16 Aug.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42E030-92A0-4D95-AA7E-6972138658F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GIZ-AUBP : overview for UN-GGIM conference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E562D9-3879-4CE7-9EB9-ECF28A2BBCC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3A8B5DB7-81A8-4ED4-916B-6B23CD603687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Image 7" descr="Une image contenant plein air, ciel, nuage, arbre&#10;&#10;Description générée automatiquement">
            <a:extLst>
              <a:ext uri="{FF2B5EF4-FFF2-40B4-BE49-F238E27FC236}">
                <a16:creationId xmlns:a16="http://schemas.microsoft.com/office/drawing/2014/main" id="{6F7969E0-AABF-41B8-A9B9-238EB00AF9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98" t="27602" r="27128" b="44172"/>
          <a:stretch/>
        </p:blipFill>
        <p:spPr>
          <a:xfrm>
            <a:off x="5398169" y="2420626"/>
            <a:ext cx="3745831" cy="2722874"/>
          </a:xfrm>
          <a:prstGeom prst="rect">
            <a:avLst/>
          </a:prstGeom>
        </p:spPr>
      </p:pic>
      <p:pic>
        <p:nvPicPr>
          <p:cNvPr id="9" name="Image 8" descr="Une image contenant ciel, plein air, herbe, personne&#10;&#10;Description générée automatiquement">
            <a:extLst>
              <a:ext uri="{FF2B5EF4-FFF2-40B4-BE49-F238E27FC236}">
                <a16:creationId xmlns:a16="http://schemas.microsoft.com/office/drawing/2014/main" id="{9710B860-F74D-4184-A05B-AC254AE0B9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1208"/>
          <a:stretch/>
        </p:blipFill>
        <p:spPr>
          <a:xfrm>
            <a:off x="4090737" y="368710"/>
            <a:ext cx="4996284" cy="2203040"/>
          </a:xfrm>
          <a:prstGeom prst="rect">
            <a:avLst/>
          </a:prstGeom>
        </p:spPr>
      </p:pic>
      <p:pic>
        <p:nvPicPr>
          <p:cNvPr id="11" name="Image 10" descr="Une image contenant personne, habits, plein air, homme&#10;&#10;Description générée automatiquement">
            <a:extLst>
              <a:ext uri="{FF2B5EF4-FFF2-40B4-BE49-F238E27FC236}">
                <a16:creationId xmlns:a16="http://schemas.microsoft.com/office/drawing/2014/main" id="{5BCF6398-E501-4EC5-8C5C-A436BA2A0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28" y="2498357"/>
            <a:ext cx="6071937" cy="273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4689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E3EAE87-B8B0-439A-82C5-BA61922C7E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818" y="1020969"/>
            <a:ext cx="2638287" cy="3495469"/>
          </a:xfrm>
        </p:spPr>
        <p:txBody>
          <a:bodyPr/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/>
              <a:t>Support to the treaty collection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/>
              <a:t>Support to analyse the treaties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9A94DC4-921B-473D-BE16-B0EC58B2C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Collection of treaties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0516C7-FBB2-4B33-AEBE-68FE4EB6E05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16 Aug.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DCEB98-E2A5-441B-8E38-D037D218A23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GIZ-AUBP : overview for UN-GGIM conference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725FD2-7A71-441B-ACD7-C5CEA361150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3A8B5DB7-81A8-4ED4-916B-6B23CD603687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CFF0C72-61CB-49F7-9753-D855A364B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922" y="0"/>
            <a:ext cx="5692633" cy="38179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538F5EB-CB06-4A44-958A-B54AD1C62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021374"/>
            <a:ext cx="4908884" cy="312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25821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3C446B1-05DA-4C47-8FFE-46898D03ED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818" y="1020969"/>
            <a:ext cx="5285236" cy="3495469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Support to draft new treaties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Why do we think it’s important ?</a:t>
            </a:r>
          </a:p>
          <a:p>
            <a:pPr marL="352425" lvl="1" indent="-171450">
              <a:buFont typeface="Arial" panose="020B0604020202020204" pitchFamily="34" charset="0"/>
              <a:buChar char="•"/>
            </a:pPr>
            <a:r>
              <a:rPr lang="en-US"/>
              <a:t>Colonial border treaties are often outdated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352425" lvl="1" indent="-171450">
              <a:buFont typeface="Arial" panose="020B0604020202020204" pitchFamily="34" charset="0"/>
              <a:buChar char="•"/>
            </a:pPr>
            <a:r>
              <a:rPr lang="en-US"/>
              <a:t>They describe in vague terms where the border runs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352425" lvl="1" indent="-171450">
              <a:buFont typeface="Arial" panose="020B0604020202020204" pitchFamily="34" charset="0"/>
              <a:buChar char="•"/>
            </a:pPr>
            <a:r>
              <a:rPr lang="en-US"/>
              <a:t>The topography of many borders has changed during the 60 last years, many border beacons have been destroyed</a:t>
            </a:r>
          </a:p>
          <a:p>
            <a:pPr marL="352425" lvl="1" indent="-171450">
              <a:buFont typeface="Arial" panose="020B0604020202020204" pitchFamily="34" charset="0"/>
              <a:buChar char="•"/>
            </a:pPr>
            <a:endParaRPr lang="en-US"/>
          </a:p>
          <a:p>
            <a:pPr marL="352425" lvl="1" indent="-171450">
              <a:buFont typeface="Arial" panose="020B0604020202020204" pitchFamily="34" charset="0"/>
              <a:buChar char="•"/>
            </a:pPr>
            <a:r>
              <a:rPr lang="en-US"/>
              <a:t>Make ajustement on the border defined at the colonial time to take into consideration reality on the ground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352425" lvl="1" indent="-171450">
              <a:buFont typeface="Arial" panose="020B0604020202020204" pitchFamily="34" charset="0"/>
              <a:buChar char="•"/>
            </a:pPr>
            <a:r>
              <a:rPr lang="en-US"/>
              <a:t>Domestication of the borders, take full responsibilty of the agreed border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848B0CE-1BF6-4397-A79C-1F69B6315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16" y="240212"/>
            <a:ext cx="3320077" cy="540544"/>
          </a:xfrm>
        </p:spPr>
        <p:txBody>
          <a:bodyPr/>
          <a:lstStyle/>
          <a:p>
            <a:r>
              <a:rPr lang="en-US"/>
              <a:t>Support to new treaty drafting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6E6424-E1A2-49C6-9055-647E1F40E7E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16 Aug.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C8542C-D1AA-4D67-88BB-D9C08F17096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GIZ-AUBP : overview for UN-GGIM conference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6C2CBD-EEEE-4D50-AE24-55B03EA1FEA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3A8B5DB7-81A8-4ED4-916B-6B23CD603687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789EF9D-B784-44B5-B440-18DA9C1FF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980" y="0"/>
            <a:ext cx="3299020" cy="51435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5164591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ED873E2-64DC-4A0D-AB6E-91E4A779C6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818" y="866275"/>
            <a:ext cx="6327971" cy="3650164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/>
              <a:t>Prepared for Lake Tanganyika median line calculation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/>
              <a:t>Runs on QGIS : no licence required.</a:t>
            </a:r>
          </a:p>
          <a:p>
            <a:endParaRPr lang="en-US" sz="10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/>
              <a:t>Based on Voronoï diagrams</a:t>
            </a:r>
          </a:p>
          <a:p>
            <a:endParaRPr lang="en-US" sz="10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/>
              <a:t>Allow to calculate the median line thanks to the digitalization of the shoreline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/>
              <a:t>Only problems</a:t>
            </a:r>
          </a:p>
          <a:p>
            <a:pPr marL="352425" lvl="1" indent="-171450">
              <a:buFont typeface="Arial" panose="020B0604020202020204" pitchFamily="34" charset="0"/>
              <a:buChar char="•"/>
            </a:pPr>
            <a:r>
              <a:rPr lang="en-US" sz="1000"/>
              <a:t>Take hours to compute results</a:t>
            </a:r>
          </a:p>
          <a:p>
            <a:pPr marL="352425" lvl="1" indent="-171450">
              <a:buFont typeface="Arial" panose="020B0604020202020204" pitchFamily="34" charset="0"/>
              <a:buChar char="•"/>
            </a:pPr>
            <a:r>
              <a:rPr lang="en-US" sz="1000"/>
              <a:t>Not based on geodetic lines. A few meters difference for large surfaces such as Lake Tanganyika, a few centimeters for rivers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/>
              <a:t>Advantages</a:t>
            </a:r>
          </a:p>
          <a:p>
            <a:pPr marL="352425" lvl="1" indent="-171450">
              <a:buFont typeface="Arial" panose="020B0604020202020204" pitchFamily="34" charset="0"/>
              <a:buChar char="•"/>
            </a:pPr>
            <a:r>
              <a:rPr lang="en-US" sz="1000"/>
              <a:t>Don’t need training</a:t>
            </a:r>
          </a:p>
          <a:p>
            <a:pPr marL="352425" lvl="1" indent="-171450">
              <a:buFont typeface="Arial" panose="020B0604020202020204" pitchFamily="34" charset="0"/>
              <a:buChar char="•"/>
            </a:pPr>
            <a:r>
              <a:rPr lang="en-US" sz="1000"/>
              <a:t>FREE !</a:t>
            </a:r>
          </a:p>
          <a:p>
            <a:pPr marL="352425" lvl="1" indent="-171450">
              <a:buFont typeface="Arial" panose="020B0604020202020204" pitchFamily="34" charset="0"/>
              <a:buChar char="•"/>
            </a:pPr>
            <a:r>
              <a:rPr lang="en-US" sz="1000"/>
              <a:t>Relevant for land-lock countries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/>
              <a:t>Garbage in = garbage out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B954497-FA03-44DD-8F59-427EA1B78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Median line calculation tool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C35C60-218B-412F-830B-BAF701D7FBF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16 Aug.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A8D75B-2AF5-4CAE-A4AC-0048B61222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GIZ-AUBP : overview for UN-GGIM conference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927B27-6870-474C-BCD7-53127577C8B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3A8B5DB7-81A8-4ED4-916B-6B23CD603687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CBFFA78-3833-4CA3-8A48-89AFB3091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1286" y="0"/>
            <a:ext cx="212271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2018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FA11F31-FB25-4E7B-A808-2BA621E502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818" y="1020969"/>
            <a:ext cx="2477866" cy="3495469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Benin and Togo fully delimitated their shared border.</a:t>
            </a:r>
          </a:p>
          <a:p>
            <a:pPr marL="352425" lvl="1" indent="-171450">
              <a:buFont typeface="Arial" panose="020B0604020202020204" pitchFamily="34" charset="0"/>
              <a:buChar char="•"/>
            </a:pPr>
            <a:r>
              <a:rPr lang="en-US" dirty="0"/>
              <a:t>Land </a:t>
            </a:r>
            <a:r>
              <a:rPr lang="en-US" dirty="0" err="1"/>
              <a:t>boudaries</a:t>
            </a:r>
            <a:r>
              <a:rPr lang="en-US" dirty="0"/>
              <a:t> (demarcated)</a:t>
            </a:r>
          </a:p>
          <a:p>
            <a:pPr marL="352425" lvl="1" indent="-171450">
              <a:buFont typeface="Arial" panose="020B0604020202020204" pitchFamily="34" charset="0"/>
              <a:buChar char="•"/>
            </a:pPr>
            <a:r>
              <a:rPr lang="en-US" dirty="0"/>
              <a:t>River boundaries</a:t>
            </a:r>
          </a:p>
          <a:p>
            <a:pPr marL="528638" lvl="2" indent="-171450">
              <a:buFont typeface="Arial" panose="020B0604020202020204" pitchFamily="34" charset="0"/>
              <a:buChar char="•"/>
            </a:pPr>
            <a:r>
              <a:rPr lang="en-US" dirty="0"/>
              <a:t>Non-navigable watercourse (median line)</a:t>
            </a:r>
          </a:p>
          <a:p>
            <a:pPr marL="528638" lvl="2" indent="-171450">
              <a:buFont typeface="Arial" panose="020B0604020202020204" pitchFamily="34" charset="0"/>
              <a:buChar char="•"/>
            </a:pPr>
            <a:r>
              <a:rPr lang="en-US" dirty="0"/>
              <a:t>Navigable rivers (thalweg)</a:t>
            </a:r>
          </a:p>
          <a:p>
            <a:pPr marL="352425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lvl="1" indent="0">
              <a:buNone/>
            </a:pPr>
            <a:r>
              <a:rPr lang="en-US" dirty="0"/>
              <a:t>Thalweg identification method along River Mono</a:t>
            </a:r>
          </a:p>
          <a:p>
            <a:pPr marL="352425" lvl="1" indent="-171450">
              <a:buFont typeface="Arial" panose="020B0604020202020204" pitchFamily="34" charset="0"/>
              <a:buChar char="•"/>
            </a:pPr>
            <a:r>
              <a:rPr lang="en-US" dirty="0"/>
              <a:t>Identification of the deepest point of the river every 100 m along the rivers (220 km long)</a:t>
            </a:r>
          </a:p>
          <a:p>
            <a:pPr marL="352425" lvl="1" indent="-171450">
              <a:buFont typeface="Arial" panose="020B0604020202020204" pitchFamily="34" charset="0"/>
              <a:buChar char="•"/>
            </a:pPr>
            <a:r>
              <a:rPr lang="en-US" dirty="0"/>
              <a:t>GNSS/RTK technology used</a:t>
            </a:r>
          </a:p>
          <a:p>
            <a:pPr marL="352425" lvl="1" indent="-171450">
              <a:buFont typeface="Arial" panose="020B0604020202020204" pitchFamily="34" charset="0"/>
              <a:buChar char="•"/>
            </a:pPr>
            <a:r>
              <a:rPr lang="en-US" dirty="0"/>
              <a:t>Bathymetric data processed with an in-house geostatistical tools for data processing </a:t>
            </a:r>
          </a:p>
          <a:p>
            <a:pPr marL="352425" lvl="1" indent="-171450">
              <a:buFont typeface="Arial" panose="020B0604020202020204" pitchFamily="34" charset="0"/>
              <a:buChar char="•"/>
            </a:pPr>
            <a:r>
              <a:rPr lang="en-US" dirty="0"/>
              <a:t>Common decision to agree that border coordinates are perpetual</a:t>
            </a:r>
          </a:p>
          <a:p>
            <a:pPr marL="352425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352425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439FBEE-6EF3-4044-8D27-E961EE2F1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17" y="240212"/>
            <a:ext cx="2477866" cy="540544"/>
          </a:xfrm>
        </p:spPr>
        <p:txBody>
          <a:bodyPr/>
          <a:lstStyle/>
          <a:p>
            <a:r>
              <a:rPr lang="en-US"/>
              <a:t>River boundaries : thalweg identification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8DCAFC0-B28F-4459-8C6E-17E71F228B0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16 Aug.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22FA4F-5213-49A0-BA5E-69118F0CE47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GIZ-AUBP : overview for UN-GGIM conference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46AD78-DD59-46AE-88BC-BE63255756B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3A8B5DB7-81A8-4ED4-916B-6B23CD603687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" name="Image 7" descr="Une image contenant plein air, ciel, herbe, sol&#10;&#10;Description générée automatiquement">
            <a:extLst>
              <a:ext uri="{FF2B5EF4-FFF2-40B4-BE49-F238E27FC236}">
                <a16:creationId xmlns:a16="http://schemas.microsoft.com/office/drawing/2014/main" id="{1063A950-E3BC-4A04-B1D7-3A72E0F314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05" r="23937" b="24678"/>
          <a:stretch/>
        </p:blipFill>
        <p:spPr>
          <a:xfrm>
            <a:off x="5816492" y="0"/>
            <a:ext cx="3301212" cy="5143500"/>
          </a:xfrm>
          <a:prstGeom prst="rect">
            <a:avLst/>
          </a:prstGeom>
        </p:spPr>
      </p:pic>
      <p:pic>
        <p:nvPicPr>
          <p:cNvPr id="10" name="Image 9" descr="Une image contenant embarcation, transport, plein air, pagaie&#10;&#10;Description générée automatiquement">
            <a:extLst>
              <a:ext uri="{FF2B5EF4-FFF2-40B4-BE49-F238E27FC236}">
                <a16:creationId xmlns:a16="http://schemas.microsoft.com/office/drawing/2014/main" id="{FEED94AB-4A1C-4FCE-AE87-D3DC0BF8D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259" y="0"/>
            <a:ext cx="23739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33290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55860E2-FC80-4307-94CD-A42E7B9648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Possibility to purchase aerial imagery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From satellite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From airborne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From drone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4820A03-7056-486B-9015-7E0437D40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Satellite data acquisition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59621F-01FE-42C9-AF35-A3720D1870E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16 Aug.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013E97-E937-45A7-9FAA-9B778764CD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GIZ-AUBP : overview for UN-GGIM conference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3D9161-B551-4F1F-8B03-9FF80042C4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3A8B5DB7-81A8-4ED4-916B-6B23CD603687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64DC9A2-7A7C-4DE3-A9B8-B9585FE77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667" y="0"/>
            <a:ext cx="37030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5813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1A4363C-1BF1-4589-9878-F33B80B046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818" y="1020969"/>
            <a:ext cx="5886814" cy="3495469"/>
          </a:xfrm>
        </p:spPr>
        <p:txBody>
          <a:bodyPr/>
          <a:lstStyle/>
          <a:p>
            <a:r>
              <a:rPr lang="en-US" dirty="0"/>
              <a:t>Yannick Le Gléau</a:t>
            </a:r>
          </a:p>
          <a:p>
            <a:r>
              <a:rPr lang="en-US" dirty="0"/>
              <a:t>Working for GIZ, the German International Cooperation</a:t>
            </a:r>
          </a:p>
          <a:p>
            <a:r>
              <a:rPr lang="en-US" dirty="0"/>
              <a:t>… But French by nationality</a:t>
            </a:r>
          </a:p>
          <a:p>
            <a:r>
              <a:rPr lang="en-US" dirty="0"/>
              <a:t>Worked for 13 years in different African Countries. All my working experiences were related to geospatial information management for international development projects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Urban Planning, Establishment of Land Information System, National topographic Mapping, Geologic cartography…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Lived in Mauritania (5 years), Mali (3 years), Tanzania (2 years), Congo-Brazzaville (6 months) and now Ethiopia (since 2021)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Pure product from the French Mapping Agency (IGN).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Training at the French National School of Geographic Sciences (ENSG)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Worked for 5 years with IGN-FI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Proud to have joined GIZ and the border community since 2 years and a half !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AF77BB1-320A-42A4-A939-A8360ABBB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Quick introduction…</a:t>
            </a:r>
            <a:endParaRPr lang="en-US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774AC5-DBCB-4717-A7FB-266FC10BA8B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16 Aug. 2023</a:t>
            </a:r>
            <a:endParaRPr lang="en-GB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04BC0D-825A-4AFA-991C-9DBAFD46B62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GIZ-AUBP : overview for UN-GGIM conference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486F02-DF34-478B-8B9E-0AE49728C6B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7" name="Espace réservé du texte 1">
            <a:extLst>
              <a:ext uri="{FF2B5EF4-FFF2-40B4-BE49-F238E27FC236}">
                <a16:creationId xmlns:a16="http://schemas.microsoft.com/office/drawing/2014/main" id="{9B69F232-D405-416B-8C7D-44331CC131E4}"/>
              </a:ext>
            </a:extLst>
          </p:cNvPr>
          <p:cNvSpPr txBox="1">
            <a:spLocks/>
          </p:cNvSpPr>
          <p:nvPr/>
        </p:nvSpPr>
        <p:spPr bwMode="gray">
          <a:xfrm>
            <a:off x="6587005" y="3036912"/>
            <a:ext cx="2189748" cy="68594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vert="horz" lIns="0" tIns="0" rIns="7200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de-DE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de-DE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621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lang="de-DE"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u="sng" dirty="0"/>
              <a:t>Contact</a:t>
            </a:r>
            <a:endParaRPr lang="fr-FR" b="1" u="sng" dirty="0">
              <a:hlinkClick r:id="rId2"/>
            </a:endParaRPr>
          </a:p>
          <a:p>
            <a:r>
              <a:rPr lang="fr-FR" dirty="0">
                <a:hlinkClick r:id="rId2"/>
              </a:rPr>
              <a:t>Yannick.legleau@giz.de</a:t>
            </a:r>
            <a:endParaRPr lang="fr-FR" dirty="0"/>
          </a:p>
          <a:p>
            <a:r>
              <a:rPr lang="fr-FR" dirty="0"/>
              <a:t>+33 6 62 53 69 48 (WhatsApp)</a:t>
            </a:r>
            <a:endParaRPr lang="en-US" dirty="0"/>
          </a:p>
        </p:txBody>
      </p:sp>
      <p:pic>
        <p:nvPicPr>
          <p:cNvPr id="9" name="Image 8" descr="Une image contenant Visage humain, personne, habits, homme&#10;&#10;Description générée automatiquement">
            <a:extLst>
              <a:ext uri="{FF2B5EF4-FFF2-40B4-BE49-F238E27FC236}">
                <a16:creationId xmlns:a16="http://schemas.microsoft.com/office/drawing/2014/main" id="{9444E4DE-C8C1-4E8E-A118-DBA3450F0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005" y="9169"/>
            <a:ext cx="2556995" cy="231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76509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8D0A374-4229-41D1-AEF8-CEFB70C439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DTM acquisition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Calculation of the ridge line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4184C17-B4C8-49D7-B5E6-DC09F3E13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Watershed limit definition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26A938-7AB3-4640-9A46-C98EBC30328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16 Aug.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9DB923-E1FF-4798-B6EE-10318AD987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GIZ-AUBP : overview for UN-GGIM conference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266BC0-920B-4932-B98D-5FF4561471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3A8B5DB7-81A8-4ED4-916B-6B23CD603687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6406BC9-FF5F-46C5-BF2C-5F561FDD4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074" y="1488424"/>
            <a:ext cx="7235557" cy="365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1642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F654C27-2F87-4D9A-910C-74CFEC68D6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818" y="1020969"/>
            <a:ext cx="1956498" cy="3495469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Map production in borderlands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Harmonization of toponyms, inventory of infrastructures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Base for bilateral fruitful discussion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6EA0B5F-1E0F-4005-8CD5-35922AF88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 to map production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A22562-9FDD-4E45-9C34-254D784EB55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16 Aug.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CEA981-4E94-49BA-B230-DD46D0168B3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GIZ-AUBP : overview for UN-GGIM conference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58F4EB-D0C0-4C30-BB5E-F41F3B4D305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3A8B5DB7-81A8-4ED4-916B-6B23CD603687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B8A3EBE-205F-4182-AD1D-E92F3762C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590" y="1016968"/>
            <a:ext cx="6585784" cy="412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28285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3669AA9-2C90-423A-AEA7-2ADEFC9150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480770F-C648-4A9A-A4DF-88AFDCDF0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 to the demarcation process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5EDC4A-0F7E-4249-8F50-E20F912A003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16 Aug.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B91685-832C-484C-B4E6-810387D2A3E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GIZ-AUBP : overview for UN-GGIM conference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AD643D-1F68-470B-8100-D15CE75253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3A8B5DB7-81A8-4ED4-916B-6B23CD603687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" name="Image 7" descr="Une image contenant habits, plein air, personne, arbre&#10;&#10;Description générée automatiquement">
            <a:extLst>
              <a:ext uri="{FF2B5EF4-FFF2-40B4-BE49-F238E27FC236}">
                <a16:creationId xmlns:a16="http://schemas.microsoft.com/office/drawing/2014/main" id="{8F19C010-1C68-4394-A680-0D398D7FA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177" y="0"/>
            <a:ext cx="2896556" cy="5143500"/>
          </a:xfrm>
          <a:prstGeom prst="rect">
            <a:avLst/>
          </a:prstGeom>
        </p:spPr>
      </p:pic>
      <p:pic>
        <p:nvPicPr>
          <p:cNvPr id="10" name="Image 9" descr="Une image contenant plein air, habits, personne, ciel&#10;&#10;Description générée automatiquement">
            <a:extLst>
              <a:ext uri="{FF2B5EF4-FFF2-40B4-BE49-F238E27FC236}">
                <a16:creationId xmlns:a16="http://schemas.microsoft.com/office/drawing/2014/main" id="{B70566A9-5FF1-429D-A3FD-AF5EEE9FE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9185"/>
            <a:ext cx="4903617" cy="2761466"/>
          </a:xfrm>
          <a:prstGeom prst="rect">
            <a:avLst/>
          </a:prstGeom>
        </p:spPr>
      </p:pic>
      <p:pic>
        <p:nvPicPr>
          <p:cNvPr id="12" name="Image 11" descr="Une image contenant habits, personne, Col bleu, sol&#10;&#10;Description générée automatiquement">
            <a:extLst>
              <a:ext uri="{FF2B5EF4-FFF2-40B4-BE49-F238E27FC236}">
                <a16:creationId xmlns:a16="http://schemas.microsoft.com/office/drawing/2014/main" id="{9CBAD767-449B-4439-AAC8-868F9159A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474" y="2918924"/>
            <a:ext cx="2966101" cy="222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55886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D430D3E-6714-4A52-AEA0-C1F52163F9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874993E-F393-4049-88C0-8D51F43F4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Capacity building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8902E5-AF78-4853-BCF3-8DADFDCB6CF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16 Aug.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977BA1-4D9F-4BB8-A5B1-6C46B049D21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GIZ-AUBP : overview for UN-GGIM conference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45B989-9FD3-4B1F-A405-A56EA3FF12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3A8B5DB7-81A8-4ED4-916B-6B23CD603687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8" name="Image 7" descr="Une image contenant personne, intérieur, meubles, chaise&#10;&#10;Description générée automatiquement">
            <a:extLst>
              <a:ext uri="{FF2B5EF4-FFF2-40B4-BE49-F238E27FC236}">
                <a16:creationId xmlns:a16="http://schemas.microsoft.com/office/drawing/2014/main" id="{6FF5D7C4-D5C6-4C5B-ABF2-9835DAAC4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147" y="0"/>
            <a:ext cx="6039853" cy="271793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9D18A05-09B2-43AF-8242-0C5FE7813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425566"/>
            <a:ext cx="4855526" cy="271793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4165EC8-D7B1-453C-80E8-F1EAA3CC5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484" y="2192326"/>
            <a:ext cx="4387516" cy="302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05714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1CDF4E2-6049-489D-9918-FCF55A404A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Last one organized last June in Abidjan for Western African Countries (with UEMOA and ECOWAS)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15 MS attended</a:t>
            </a:r>
          </a:p>
          <a:p>
            <a:endParaRPr lang="en-US"/>
          </a:p>
          <a:p>
            <a:r>
              <a:rPr lang="en-US"/>
              <a:t>A regional planning workshop planned end of August in Tanzania (with EAC and IGAD)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10 MS invited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ABF0436-7811-4C1A-A042-E4C160FEB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Regional planification workshops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E363D1C-4684-4019-B569-F811906CE51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16 Aug.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4CFFE6-F1F9-49EA-8507-854A48842F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GIZ-AUBP : overview for UN-GGIM conference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4CF082-06A8-4239-BAD1-6788BFBE89D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3A8B5DB7-81A8-4ED4-916B-6B23CD603687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D0D6668-D9CD-4D80-81CD-75DEE03C8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715" y="1990524"/>
            <a:ext cx="3537017" cy="315297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5D9DABC-AF81-410A-95A9-047A1B192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06638"/>
            <a:ext cx="5606715" cy="145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44936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DC3724C-A107-4FD5-AB91-CB206AC697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819" y="1020969"/>
            <a:ext cx="2108898" cy="3495469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More than 7 000 kilometers of borders across Africa are better defined thanks to AUBP and GIZ support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Adoption of the African Union Strategy for a Better Integrated Border Governance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Adoption of the African Union Convention on Cross-Border Cooperation (Niamey Convention)</a:t>
            </a:r>
          </a:p>
          <a:p>
            <a:pPr lvl="1" indent="0">
              <a:buNone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African borders are no longer taboo</a:t>
            </a:r>
          </a:p>
          <a:p>
            <a:pPr algn="l"/>
            <a:endParaRPr lang="en-US" sz="120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219148D-8B38-40F8-8CEF-C019B349B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Achievements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D7EED54-FE2B-412A-8DCD-594C410FE2C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22 Jan. 2019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69AE80-B076-4AFB-A791-AE3FE500DD7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Titel of the presentation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81350A-9F6F-438B-AF7C-6CBE6A9820E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3A8B5DB7-81A8-4ED4-916B-6B23CD603687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3A890AD-5146-41E9-89E7-E4F20707D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439" y="719395"/>
            <a:ext cx="6571309" cy="442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978910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C83EDF1-D00B-4C9B-9B47-FC9284E0E1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8 practical guidebooks</a:t>
            </a:r>
          </a:p>
          <a:p>
            <a:pPr marL="352425" lvl="1" indent="-171450">
              <a:buFont typeface="Arial" panose="020B0604020202020204" pitchFamily="34" charset="0"/>
              <a:buChar char="•"/>
            </a:pPr>
            <a:r>
              <a:rPr lang="en-US"/>
              <a:t>River Boundaries, Establishment of a National Boundary Commission, Delimitation/demarcation good practices, African Border Dispute Settlement…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BA6C4B2-954A-4DDC-BBA0-35065C18B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Achievements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6CACFC-0EE3-4B3C-8B36-A2231889479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16 Aug.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7F91B7-557F-4D22-9840-801B771C6F1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GIZ-AUBP : overview for UN-GGIM conference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DE5766-4304-480A-9184-52E0716D72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3A8B5DB7-81A8-4ED4-916B-6B23CD603687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FA09195-0EE9-41E4-9C9D-5DFE74EFA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995" y="2350456"/>
            <a:ext cx="1973837" cy="279304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D87D3D7-78EE-42BE-9D88-6A8816729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423" y="1781631"/>
            <a:ext cx="1963530" cy="279304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5479449-4AD3-423B-BDF4-CD6CB9A36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9" y="2342147"/>
            <a:ext cx="1967552" cy="279304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6C77E81-5796-43C9-A08F-ED613D22F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7874" y="1781631"/>
            <a:ext cx="1953417" cy="279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237707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E401535-D4E0-4528-9871-4DBF7C4947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GIZ-AUBP remains available for any technical or financial support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GIZ-AUBP want to increase partnerships, networking and co-building creation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Promote shared trainings on specific technical topics to be defined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Call for the creation of a technical network of specialists in geospatial information management in the context of border governance</a:t>
            </a:r>
          </a:p>
          <a:p>
            <a:pPr marL="352425" lvl="1" indent="-171450">
              <a:buFont typeface="Arial" panose="020B0604020202020204" pitchFamily="34" charset="0"/>
              <a:buChar char="•"/>
            </a:pPr>
            <a:r>
              <a:rPr lang="en-US"/>
              <a:t>Surveyors, cartographers, geomatician</a:t>
            </a:r>
          </a:p>
          <a:p>
            <a:pPr marL="352425" lvl="1" indent="-171450">
              <a:buFont typeface="Arial" panose="020B0604020202020204" pitchFamily="34" charset="0"/>
              <a:buChar char="•"/>
            </a:pPr>
            <a:r>
              <a:rPr lang="en-US"/>
              <a:t>NBC, Mapping Agencies, international organizations, academic institutions, and non-governmental organizations (NGOs) with relevant expertise</a:t>
            </a:r>
          </a:p>
          <a:p>
            <a:pPr marL="352425" lvl="1" indent="-171450">
              <a:buFont typeface="Arial" panose="020B0604020202020204" pitchFamily="34" charset="0"/>
              <a:buChar char="•"/>
            </a:pPr>
            <a:r>
              <a:rPr lang="en-US"/>
              <a:t>Experience sharing on border delimitation and demarcation</a:t>
            </a:r>
          </a:p>
          <a:p>
            <a:pPr marL="352425" lvl="1" indent="-171450">
              <a:buFont typeface="Arial" panose="020B0604020202020204" pitchFamily="34" charset="0"/>
              <a:buChar char="•"/>
            </a:pPr>
            <a:r>
              <a:rPr lang="en-US"/>
              <a:t>Start with bi-monthly online conference</a:t>
            </a:r>
          </a:p>
          <a:p>
            <a:pPr marL="352425" lvl="1" indent="-171450">
              <a:buFont typeface="Arial" panose="020B0604020202020204" pitchFamily="34" charset="0"/>
              <a:buChar char="•"/>
            </a:pPr>
            <a:r>
              <a:rPr lang="en-US"/>
              <a:t>All experience-sharing will be welcomed</a:t>
            </a:r>
          </a:p>
          <a:p>
            <a:pPr marL="352425" lvl="1" indent="-171450">
              <a:buFont typeface="Arial" panose="020B0604020202020204" pitchFamily="34" charset="0"/>
              <a:buChar char="•"/>
            </a:pPr>
            <a:r>
              <a:rPr lang="en-US"/>
              <a:t>Develop and disseminate best practices, guidelines, and standards for border surveying and mapping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1AF7B11-7B5F-4EBF-814D-E41BA6F6B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E2D03E-9754-4C4B-8883-E8157A7E1B1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16 Aug.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9577663-E18B-46E8-A03D-75332483AE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GIZ-AUBP : overview for UN-GGIM conference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8C8235-6B1A-4F7E-A55C-6A6F51929C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3A8B5DB7-81A8-4ED4-916B-6B23CD60368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805600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54189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E75EC46-5DD7-4A8D-8022-6BE68F65A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818" y="1020969"/>
            <a:ext cx="4435003" cy="3495469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Since always: African countries and empires have existed without the “Westphalian” borders principle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1440 –1884 : European trade posts along the African coast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1884/5: Berlin conference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1964 Cairo Declaration – intangibility of borders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2007 Declaration of AUBP by the Conference of African Ministers in charge of border issues in Addis Ababa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2008 Start of German Support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2027 Extended deadline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C815944-7941-48B1-89AC-3A50C929E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 of the African borders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7FBF06-972B-453A-818C-D5DDC58820F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16 Aug.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1140DC4-A3DE-4954-A20E-9DA146566E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GIZ-AUBP : overview for UN-GGIM conference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40FAD4-DB4C-4DF6-9471-21E8C1EA1E4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3A8B5DB7-81A8-4ED4-916B-6B23CD603687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41ABA63-FA9C-4B3A-B08E-283E1F77A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821" y="-877"/>
            <a:ext cx="4259179" cy="514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3358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579B738-48E1-4563-A2E3-6406A75CCC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818" y="1020969"/>
            <a:ext cx="2702456" cy="3495469"/>
          </a:xfrm>
        </p:spPr>
        <p:txBody>
          <a:bodyPr/>
          <a:lstStyle/>
          <a:p>
            <a:r>
              <a:rPr lang="en-US"/>
              <a:t>Continental (non-maritime) borders are around 80 000 km long</a:t>
            </a:r>
          </a:p>
          <a:p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55 000 km dry-land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22 000 km of river boundaries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3 000 km of lake boundaries</a:t>
            </a:r>
          </a:p>
          <a:p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43% geometrical: straight / equidistant lines, arcs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33% rivers and lakes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13% watershed lines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11% other (Foucher, 1991)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Maritime boundaries : around 64,000 km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5997962-37C2-4362-B997-509A913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17" y="240212"/>
            <a:ext cx="2702456" cy="540544"/>
          </a:xfrm>
        </p:spPr>
        <p:txBody>
          <a:bodyPr/>
          <a:lstStyle/>
          <a:p>
            <a:r>
              <a:rPr lang="en-US"/>
              <a:t>Description of African boundaries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9492B8-08BD-45F0-B97D-58C83ECDC64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16 Aug.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52CB2F-BA0D-4FF2-BD11-53B321E1453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GIZ-AUBP : overview for UN-GGIM conference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A62DD3-7581-465E-8A8C-E33037AF5B9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3A8B5DB7-81A8-4ED4-916B-6B23CD603687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213C745-E95E-403D-9A74-28CAC05C6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583" y="106243"/>
            <a:ext cx="5883150" cy="50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78382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61AAA7-E31F-458C-800F-7499BC65A2C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16 Aug.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275423-BD3A-4E80-852C-BB07805409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GIZ-AUBP : overview for UN-GGIM conference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826DEA-2C25-4069-90D2-2431FF405B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3A8B5DB7-81A8-4ED4-916B-6B23CD60368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0BE374C6-AB98-493C-8427-175FB80A66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2296" y="1020969"/>
            <a:ext cx="2991852" cy="3743536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In 2010, a study shown that only a third of the African borders are properly defined.</a:t>
            </a:r>
          </a:p>
          <a:p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OECD led a study ‘Borders and Conflicts in North and West Africa’ which demonstrates the link between the probability of an armed conflict occurring and its distance from the border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Poorly defined borders are a potential source of conflict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African borders have a significant impact on peace and stability on the African continent.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8" name="Titre 3">
            <a:extLst>
              <a:ext uri="{FF2B5EF4-FFF2-40B4-BE49-F238E27FC236}">
                <a16:creationId xmlns:a16="http://schemas.microsoft.com/office/drawing/2014/main" id="{F12A87E3-107D-4DA7-9FAF-B9903EA5B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17" y="240212"/>
            <a:ext cx="2654332" cy="540544"/>
          </a:xfrm>
        </p:spPr>
        <p:txBody>
          <a:bodyPr/>
          <a:lstStyle/>
          <a:p>
            <a:r>
              <a:rPr lang="en-US"/>
              <a:t>Why borders matter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5ED41CF-CED1-4CDF-8322-A290A54DF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775" y="0"/>
            <a:ext cx="5909226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4572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B1D739C-32B8-4729-97D1-319101D62E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155866C-13ED-432B-878F-9DFD0D9C7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Threats related to ill-defined borders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590ED81-5879-4EDB-95C4-0265F1C0F6C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16 Aug.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2AEFCC-6228-4459-9593-5DF6C8AD3ED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GIZ-AUBP : overview for UN-GGIM conference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B2BB7C-D2D0-432C-8BC4-7B0C88B61C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3A8B5DB7-81A8-4ED4-916B-6B23CD603687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7" name="Diagramme 6">
            <a:extLst>
              <a:ext uri="{FF2B5EF4-FFF2-40B4-BE49-F238E27FC236}">
                <a16:creationId xmlns:a16="http://schemas.microsoft.com/office/drawing/2014/main" id="{4929268E-41AE-48C0-8246-741A441BF1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1654589"/>
              </p:ext>
            </p:extLst>
          </p:nvPr>
        </p:nvGraphicFramePr>
        <p:xfrm>
          <a:off x="1603578" y="95471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278975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C226BD3-0DF6-4085-AE87-1B1DF2AA4D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16 Aug.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5D50F8-7FA1-4DD0-A935-6E3FFF2C4EB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GIZ-AUBP : overview for UN-GGIM conference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ACEC39-CD1E-4F96-9499-8A7EC5EBA0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3A8B5DB7-81A8-4ED4-916B-6B23CD60368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Espace réservé du texte 1">
            <a:extLst>
              <a:ext uri="{FF2B5EF4-FFF2-40B4-BE49-F238E27FC236}">
                <a16:creationId xmlns:a16="http://schemas.microsoft.com/office/drawing/2014/main" id="{B121E558-437D-465E-9723-FD25CCF400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818" y="1020969"/>
            <a:ext cx="5004498" cy="3495469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African Union considers ill-defined borders as potential sources of conflict, especially when natural resources are discovered in the border regions. Such borders are a threat to peace and security, and they hinder regional integration, economic growth and development.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2007, the AU launched the African Union Border </a:t>
            </a:r>
            <a:r>
              <a:rPr lang="en-US" dirty="0" err="1"/>
              <a:t>Programme</a:t>
            </a:r>
            <a:r>
              <a:rPr lang="en-US" dirty="0"/>
              <a:t> (AUBP) as a direct response to these risks. Clearly defined, internationally </a:t>
            </a:r>
            <a:r>
              <a:rPr lang="en-US" dirty="0" err="1"/>
              <a:t>recognised</a:t>
            </a:r>
            <a:r>
              <a:rPr lang="en-US" dirty="0"/>
              <a:t> and locally accepted state borders are therefore considered to be an important basis for conflict prevention.</a:t>
            </a:r>
          </a:p>
          <a:p>
            <a:endParaRPr lang="en-US" dirty="0"/>
          </a:p>
        </p:txBody>
      </p:sp>
      <p:sp>
        <p:nvSpPr>
          <p:cNvPr id="8" name="Titre 2">
            <a:extLst>
              <a:ext uri="{FF2B5EF4-FFF2-40B4-BE49-F238E27FC236}">
                <a16:creationId xmlns:a16="http://schemas.microsoft.com/office/drawing/2014/main" id="{31666DA1-09D4-4B67-A32C-477308C9C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16" y="240212"/>
            <a:ext cx="8567183" cy="540544"/>
          </a:xfrm>
        </p:spPr>
        <p:txBody>
          <a:bodyPr/>
          <a:lstStyle/>
          <a:p>
            <a:r>
              <a:rPr lang="en-US" dirty="0"/>
              <a:t>AUBP overview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D8E8BA6-AEE2-43E0-A42B-68CC8BEEE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737" y="15752"/>
            <a:ext cx="3512886" cy="2341924"/>
          </a:xfrm>
          <a:prstGeom prst="rect">
            <a:avLst/>
          </a:prstGeom>
        </p:spPr>
      </p:pic>
      <p:pic>
        <p:nvPicPr>
          <p:cNvPr id="10" name="Picture 4" descr="African Union HQ">
            <a:extLst>
              <a:ext uri="{FF2B5EF4-FFF2-40B4-BE49-F238E27FC236}">
                <a16:creationId xmlns:a16="http://schemas.microsoft.com/office/drawing/2014/main" id="{88A7BF1F-2A3B-4AC6-B298-61EB30372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461741"/>
            <a:ext cx="3480869" cy="225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C40747D-FB7D-4E1F-9A82-5A6C27C7A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292" y="2690229"/>
            <a:ext cx="3585549" cy="245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2414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E9B380-F277-44C9-B137-675728B14DC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16 Aug.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5ED5D7-4779-4A2D-8A90-5777592BA94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GIZ-AUBP : overview for UN-GGIM conference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EFCBFA-A958-4C7B-923F-C4EEF142B5F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3A8B5DB7-81A8-4ED4-916B-6B23CD60368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3" name="Espace réservé du texte 1">
            <a:extLst>
              <a:ext uri="{FF2B5EF4-FFF2-40B4-BE49-F238E27FC236}">
                <a16:creationId xmlns:a16="http://schemas.microsoft.com/office/drawing/2014/main" id="{81CCFB19-3961-482F-81F3-3D610DACD9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818" y="1020969"/>
            <a:ext cx="2967150" cy="3495469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GIZ support the African Union Border Programme since 2008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 A coordination team in Addis Ababa works closely with the Commission of the African Union.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Colleagues in various countries support the implementation of the AUBP on the regional (RECs), national (MS) and local levels (Crossborder communities).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Motto :</a:t>
            </a:r>
          </a:p>
          <a:p>
            <a:pPr marL="352425" lvl="1" indent="-171450">
              <a:buFont typeface="Arial" panose="020B0604020202020204" pitchFamily="34" charset="0"/>
              <a:buChar char="•"/>
            </a:pPr>
            <a:r>
              <a:rPr lang="en-US"/>
              <a:t>From Barriers to Bridges </a:t>
            </a:r>
          </a:p>
        </p:txBody>
      </p:sp>
      <p:sp>
        <p:nvSpPr>
          <p:cNvPr id="14" name="Titre 2">
            <a:extLst>
              <a:ext uri="{FF2B5EF4-FFF2-40B4-BE49-F238E27FC236}">
                <a16:creationId xmlns:a16="http://schemas.microsoft.com/office/drawing/2014/main" id="{5C3D919E-5CB8-4E67-AB4D-369285EA3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16" y="240212"/>
            <a:ext cx="8567183" cy="540544"/>
          </a:xfrm>
        </p:spPr>
        <p:txBody>
          <a:bodyPr/>
          <a:lstStyle/>
          <a:p>
            <a:r>
              <a:rPr lang="en-US"/>
              <a:t>GIZ support to AUBP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838A401-9777-4813-9950-24CA8DDF1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345" y="0"/>
            <a:ext cx="565565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2931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830254-3367-428B-9F58-0CCD8CF0F0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16 Aug.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EF3EE3-AC96-474B-8F3E-CE2172D623E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GIZ-AUBP : overview for UN-GGIM conference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5D1C7E-D27A-448E-B556-31A21D3F1EC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3A8B5DB7-81A8-4ED4-916B-6B23CD60368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9FA6BE70-3B1D-491F-9F1A-5E0E9CEBF2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818" y="1020969"/>
            <a:ext cx="4940329" cy="3495469"/>
          </a:xfrm>
        </p:spPr>
        <p:txBody>
          <a:bodyPr/>
          <a:lstStyle/>
          <a:p>
            <a:r>
              <a:rPr lang="en-US" sz="1600" b="1"/>
              <a:t>Delimitation and demarcation</a:t>
            </a:r>
          </a:p>
          <a:p>
            <a:endParaRPr lang="en-US" sz="16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/>
              <a:t>Member States use improved technical and planning capabilities for the common definition of borders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/>
              <a:t>Advice on the preparation and implementation of Delimitation and Demarcation (land, river and maritime boundaries) and Delineation (high seas, continental shelf)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/>
              <a:t>Acquisition and processing of geodata and support for complex software, land, satellite and airborne survey processes</a:t>
            </a:r>
          </a:p>
        </p:txBody>
      </p:sp>
      <p:sp>
        <p:nvSpPr>
          <p:cNvPr id="11" name="Titre 2">
            <a:extLst>
              <a:ext uri="{FF2B5EF4-FFF2-40B4-BE49-F238E27FC236}">
                <a16:creationId xmlns:a16="http://schemas.microsoft.com/office/drawing/2014/main" id="{1774D290-2416-4F69-A035-2B6D4898C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16" y="240212"/>
            <a:ext cx="8567183" cy="540544"/>
          </a:xfrm>
        </p:spPr>
        <p:txBody>
          <a:bodyPr/>
          <a:lstStyle/>
          <a:p>
            <a:r>
              <a:rPr lang="en-US"/>
              <a:t>Focus on the delimitation-demarcation component</a:t>
            </a:r>
          </a:p>
        </p:txBody>
      </p:sp>
      <p:pic>
        <p:nvPicPr>
          <p:cNvPr id="12" name="Picture Placeholder 12">
            <a:extLst>
              <a:ext uri="{FF2B5EF4-FFF2-40B4-BE49-F238E27FC236}">
                <a16:creationId xmlns:a16="http://schemas.microsoft.com/office/drawing/2014/main" id="{8111FEFE-045E-4988-B7EE-5BEAFFC8B2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63" b="1963"/>
          <a:stretch>
            <a:fillRect/>
          </a:stretch>
        </p:blipFill>
        <p:spPr bwMode="gray">
          <a:xfrm>
            <a:off x="5773000" y="780756"/>
            <a:ext cx="3402749" cy="436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75751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Master English">
  <a:themeElements>
    <a:clrScheme name="Benutzerdefiniert 47">
      <a:dk1>
        <a:sysClr val="windowText" lastClr="000000"/>
      </a:dk1>
      <a:lt1>
        <a:sysClr val="window" lastClr="FFFFFF"/>
      </a:lt1>
      <a:dk2>
        <a:srgbClr val="6F6F6F"/>
      </a:dk2>
      <a:lt2>
        <a:srgbClr val="E6E6E6"/>
      </a:lt2>
      <a:accent1>
        <a:srgbClr val="C80F0F"/>
      </a:accent1>
      <a:accent2>
        <a:srgbClr val="89AE10"/>
      </a:accent2>
      <a:accent3>
        <a:srgbClr val="FDC400"/>
      </a:accent3>
      <a:accent4>
        <a:srgbClr val="F8E946"/>
      </a:accent4>
      <a:accent5>
        <a:srgbClr val="0077B2"/>
      </a:accent5>
      <a:accent6>
        <a:srgbClr val="AAAAAA"/>
      </a:accent6>
      <a:hlink>
        <a:srgbClr val="C80F0F"/>
      </a:hlink>
      <a:folHlink>
        <a:srgbClr val="C80F0F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28DC1C5D12AB54BB42A6D75526E93F0" ma:contentTypeVersion="16" ma:contentTypeDescription="Ein neues Dokument erstellen." ma:contentTypeScope="" ma:versionID="985cbe959d63b18c223ac10bbb5779e3">
  <xsd:schema xmlns:xsd="http://www.w3.org/2001/XMLSchema" xmlns:xs="http://www.w3.org/2001/XMLSchema" xmlns:p="http://schemas.microsoft.com/office/2006/metadata/properties" xmlns:ns3="9793b273-fe2b-4150-af63-979f795b19f2" xmlns:ns4="1ec60315-d4d3-46cd-be1c-954b51af6158" targetNamespace="http://schemas.microsoft.com/office/2006/metadata/properties" ma:root="true" ma:fieldsID="48b4d103e6c349f5e41b86539537b78a" ns3:_="" ns4:_="">
    <xsd:import namespace="9793b273-fe2b-4150-af63-979f795b19f2"/>
    <xsd:import namespace="1ec60315-d4d3-46cd-be1c-954b51af615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93b273-fe2b-4150-af63-979f795b19f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Freigabehinweis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c60315-d4d3-46cd-be1c-954b51af61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ec60315-d4d3-46cd-be1c-954b51af6158" xsi:nil="true"/>
  </documentManagement>
</p:properties>
</file>

<file path=customXml/itemProps1.xml><?xml version="1.0" encoding="utf-8"?>
<ds:datastoreItem xmlns:ds="http://schemas.openxmlformats.org/officeDocument/2006/customXml" ds:itemID="{61DD03D3-DDE2-4F58-8F6D-ED1FF66A9B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B3FA344-2987-4C79-97D3-7D72122A80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93b273-fe2b-4150-af63-979f795b19f2"/>
    <ds:schemaRef ds:uri="1ec60315-d4d3-46cd-be1c-954b51af61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4703FE8-4E24-426B-A1EE-9E73392FE58D}">
  <ds:schemaRefs>
    <ds:schemaRef ds:uri="http://purl.org/dc/elements/1.1/"/>
    <ds:schemaRef ds:uri="http://schemas.microsoft.com/office/2006/metadata/properties"/>
    <ds:schemaRef ds:uri="1ec60315-d4d3-46cd-be1c-954b51af6158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9793b273-fe2b-4150-af63-979f795b19f2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1748</Words>
  <Application>Microsoft Office PowerPoint</Application>
  <PresentationFormat>Affichage à l'écran (16:9)</PresentationFormat>
  <Paragraphs>295</Paragraphs>
  <Slides>28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2" baseType="lpstr">
      <vt:lpstr>Arial</vt:lpstr>
      <vt:lpstr>Symbol</vt:lpstr>
      <vt:lpstr>Wingdings</vt:lpstr>
      <vt:lpstr>Master English</vt:lpstr>
      <vt:lpstr>Border Governance: GIZ support to the African Union Border Programme</vt:lpstr>
      <vt:lpstr>Quick introduction…</vt:lpstr>
      <vt:lpstr>History of the African borders</vt:lpstr>
      <vt:lpstr>Description of African boundaries</vt:lpstr>
      <vt:lpstr>Why borders matter ?</vt:lpstr>
      <vt:lpstr>Threats related to ill-defined borders</vt:lpstr>
      <vt:lpstr>AUBP overview</vt:lpstr>
      <vt:lpstr>GIZ support to AUBP</vt:lpstr>
      <vt:lpstr>Focus on the delimitation-demarcation component</vt:lpstr>
      <vt:lpstr>African Union Border Governance Strategy</vt:lpstr>
      <vt:lpstr>Conflict studies</vt:lpstr>
      <vt:lpstr>Usual demarcation process</vt:lpstr>
      <vt:lpstr>Confidence building</vt:lpstr>
      <vt:lpstr>Support to recognition field work</vt:lpstr>
      <vt:lpstr>Collection of treaties</vt:lpstr>
      <vt:lpstr>Support to new treaty drafting</vt:lpstr>
      <vt:lpstr>Median line calculation tool</vt:lpstr>
      <vt:lpstr>River boundaries : thalweg identification</vt:lpstr>
      <vt:lpstr>Satellite data acquisition</vt:lpstr>
      <vt:lpstr>Watershed limit definition</vt:lpstr>
      <vt:lpstr>Support to map production</vt:lpstr>
      <vt:lpstr>Support to the demarcation process</vt:lpstr>
      <vt:lpstr>Capacity building</vt:lpstr>
      <vt:lpstr>Regional planification workshops</vt:lpstr>
      <vt:lpstr>Achievements</vt:lpstr>
      <vt:lpstr>Achievements</vt:lpstr>
      <vt:lpstr>Perspectives</vt:lpstr>
      <vt:lpstr>Présentation PowerPoint</vt:lpstr>
    </vt:vector>
  </TitlesOfParts>
  <Company>GIZ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GIZ Master</dc:title>
  <dc:creator>Bauer, Vanessa GIZ</dc:creator>
  <cp:lastModifiedBy>Le Gleau, Yannick GIZ ET</cp:lastModifiedBy>
  <cp:revision>968</cp:revision>
  <dcterms:created xsi:type="dcterms:W3CDTF">2017-09-14T11:33:37Z</dcterms:created>
  <dcterms:modified xsi:type="dcterms:W3CDTF">2023-08-15T13:32:48Z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0x010100128DC1C5D12AB54BB42A6D75526E93F0</vt:lpwstr>
  </property>
</Properties>
</file>