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3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82B7-52B5-4B64-93A7-4DED2CA7BDC3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DCDE-1681-4913-BD01-EFB6DDD5BE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26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82B7-52B5-4B64-93A7-4DED2CA7BDC3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DCDE-1681-4913-BD01-EFB6DDD5BE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69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82B7-52B5-4B64-93A7-4DED2CA7BDC3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DCDE-1681-4913-BD01-EFB6DDD5BE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490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82B7-52B5-4B64-93A7-4DED2CA7BDC3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DCDE-1681-4913-BD01-EFB6DDD5BE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769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82B7-52B5-4B64-93A7-4DED2CA7BDC3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DCDE-1681-4913-BD01-EFB6DDD5BE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31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82B7-52B5-4B64-93A7-4DED2CA7BDC3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DCDE-1681-4913-BD01-EFB6DDD5BE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420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82B7-52B5-4B64-93A7-4DED2CA7BDC3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DCDE-1681-4913-BD01-EFB6DDD5BE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599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82B7-52B5-4B64-93A7-4DED2CA7BDC3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DCDE-1681-4913-BD01-EFB6DDD5BE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67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82B7-52B5-4B64-93A7-4DED2CA7BDC3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DCDE-1681-4913-BD01-EFB6DDD5BE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3803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82B7-52B5-4B64-93A7-4DED2CA7BDC3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DCDE-1681-4913-BD01-EFB6DDD5BE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3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82B7-52B5-4B64-93A7-4DED2CA7BDC3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DCDE-1681-4913-BD01-EFB6DDD5BE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56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982B7-52B5-4B64-93A7-4DED2CA7BDC3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FDCDE-1681-4913-BD01-EFB6DDD5BE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984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9839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Beginning the UN IGIF Action Plan Journey - Discussion: How does the journey of developing a UN IGIF Action Plan at country level begin and what partners would have liked to know earlier.</a:t>
            </a:r>
            <a:endParaRPr lang="fr-FR" sz="2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Structure of the GI in Cameroon</a:t>
            </a:r>
          </a:p>
          <a:p>
            <a:r>
              <a:rPr lang="en-US" dirty="0" smtClean="0"/>
              <a:t>Definition of needs</a:t>
            </a:r>
          </a:p>
          <a:p>
            <a:r>
              <a:rPr lang="en-US" dirty="0" smtClean="0"/>
              <a:t>Identifying problems</a:t>
            </a:r>
          </a:p>
          <a:p>
            <a:r>
              <a:rPr lang="en-US" dirty="0" smtClean="0"/>
              <a:t>Proposition of a solution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6547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05463" y="1853168"/>
            <a:ext cx="1161415" cy="536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CM" sz="1100" kern="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MINRESI</a:t>
            </a:r>
            <a:endParaRPr lang="fr-FR" sz="1100" kern="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7833" y="1853168"/>
            <a:ext cx="1161415" cy="536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CM" sz="1100" kern="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MINEPAT</a:t>
            </a:r>
            <a:endParaRPr lang="fr-FR" sz="1100" kern="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0388" y="1843643"/>
            <a:ext cx="1161415" cy="536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CM" sz="1100" kern="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MINESUP</a:t>
            </a:r>
            <a:endParaRPr lang="fr-FR" sz="1100" kern="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0695" y="1787257"/>
            <a:ext cx="1161415" cy="536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CM" sz="11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MINHDU</a:t>
            </a:r>
            <a:endParaRPr lang="fr-FR" sz="1100" kern="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19363" y="2657713"/>
            <a:ext cx="1161415" cy="536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CM" sz="1100" kern="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MINFOF</a:t>
            </a:r>
            <a:endParaRPr lang="fr-FR" sz="1100" kern="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81263" y="3424793"/>
            <a:ext cx="1161415" cy="536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CM" sz="1100" kern="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MINTP</a:t>
            </a:r>
            <a:endParaRPr lang="fr-FR" sz="1100" kern="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81263" y="4181713"/>
            <a:ext cx="1161415" cy="536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CM" sz="1100" kern="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MINADER</a:t>
            </a:r>
            <a:endParaRPr lang="fr-FR" sz="1100" kern="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52958" y="2762595"/>
            <a:ext cx="1161415" cy="536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CM" sz="1100" kern="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MINADER</a:t>
            </a:r>
            <a:endParaRPr lang="fr-FR" sz="1100" kern="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48063" y="4795123"/>
            <a:ext cx="1161415" cy="536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CM" sz="1100" kern="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MINDCAF</a:t>
            </a:r>
            <a:endParaRPr lang="fr-FR" sz="1100" kern="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33378" y="2500233"/>
            <a:ext cx="1161415" cy="536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CM" sz="1100" kern="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MINEE</a:t>
            </a:r>
            <a:endParaRPr lang="fr-FR" sz="1100" kern="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28453" y="2805033"/>
            <a:ext cx="1161415" cy="536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CM" sz="1100" kern="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MINAT</a:t>
            </a:r>
            <a:endParaRPr lang="fr-FR" sz="1100" kern="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01218" y="3634343"/>
            <a:ext cx="1161415" cy="536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CM" sz="1100" kern="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MINSANTE</a:t>
            </a:r>
            <a:endParaRPr lang="fr-FR" sz="1100" kern="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72650" y="3461639"/>
            <a:ext cx="1240346" cy="44817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CM" b="1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INC</a:t>
            </a:r>
            <a:endParaRPr lang="fr-FR" b="1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90988" y="4124563"/>
            <a:ext cx="889635" cy="5364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CM" sz="1100" kern="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INS</a:t>
            </a:r>
            <a:endParaRPr lang="fr-FR" sz="1100" kern="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62358" y="3633708"/>
            <a:ext cx="889635" cy="5364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CM" sz="1100" kern="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WRI</a:t>
            </a:r>
            <a:endParaRPr lang="fr-FR" sz="1100" kern="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965725" y="3064899"/>
            <a:ext cx="889635" cy="5364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CM" sz="1100" kern="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BUCREP</a:t>
            </a:r>
            <a:endParaRPr lang="fr-FR" sz="1100" kern="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00158" y="3433683"/>
            <a:ext cx="889635" cy="5364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CM" sz="1100" kern="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FEICOM</a:t>
            </a:r>
            <a:endParaRPr lang="fr-FR" sz="1100" kern="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10468" y="4848463"/>
            <a:ext cx="889635" cy="5364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CM" sz="1100" kern="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OSC</a:t>
            </a:r>
            <a:endParaRPr lang="fr-FR" sz="1100" kern="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06018" y="4229338"/>
            <a:ext cx="889635" cy="5364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CM" sz="1100" kern="100" dirty="0" err="1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ONGs</a:t>
            </a:r>
            <a:endParaRPr lang="fr-FR" sz="1100" kern="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118125" y="4210288"/>
            <a:ext cx="889635" cy="53644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CM" sz="1100" kern="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OSM</a:t>
            </a:r>
            <a:endParaRPr lang="fr-FR" sz="1100" kern="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65570" y="4971470"/>
            <a:ext cx="889635" cy="53644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CM" sz="11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MINDEVEL</a:t>
            </a:r>
            <a:endParaRPr lang="fr-FR" sz="1100" kern="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43968" y="4210288"/>
            <a:ext cx="889635" cy="53644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CM" sz="1100" kern="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GOOGLE</a:t>
            </a:r>
            <a:endParaRPr lang="fr-FR" sz="1100" kern="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0" y="-15146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" name="Rectangle 46"/>
          <p:cNvSpPr>
            <a:spLocks noChangeArrowheads="1"/>
          </p:cNvSpPr>
          <p:nvPr/>
        </p:nvSpPr>
        <p:spPr bwMode="auto">
          <a:xfrm>
            <a:off x="0" y="30573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808585" y="762935"/>
            <a:ext cx="6849586" cy="5323715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2605719" y="1098081"/>
            <a:ext cx="3246274" cy="53644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MAIN GEOSPATIAL INFORMATION PLAYERS IN CAMEROON</a:t>
            </a:r>
            <a:endParaRPr lang="fr-FR" sz="1400" b="1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7794379" y="869521"/>
            <a:ext cx="40030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Several stakeholders are involved in the field in Cameroon without really a Leader designated and recognized by all! </a:t>
            </a:r>
            <a:r>
              <a:rPr lang="en-US" sz="2400" dirty="0" smtClean="0"/>
              <a:t>this serious problem of geospatial data and information governance has enormous negative consequences on the state budget and particularly on the quality of state spending and accentuates duplication.</a:t>
            </a:r>
          </a:p>
          <a:p>
            <a:endParaRPr lang="fr-FR" sz="2400" dirty="0"/>
          </a:p>
        </p:txBody>
      </p:sp>
      <p:sp>
        <p:nvSpPr>
          <p:cNvPr id="31" name="ZoneTexte 30"/>
          <p:cNvSpPr txBox="1"/>
          <p:nvPr/>
        </p:nvSpPr>
        <p:spPr>
          <a:xfrm>
            <a:off x="460728" y="6016296"/>
            <a:ext cx="10782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For the most part, there are no links or conventions between them!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000829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244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To embark on the development of the Country Action Plan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27574"/>
            <a:ext cx="11178026" cy="550322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,1- To soak up what is, to appropriate the concept and explain it in simple words to the decision-makers.</a:t>
            </a:r>
          </a:p>
          <a:p>
            <a:r>
              <a:rPr lang="en-US" dirty="0" smtClean="0"/>
              <a:t>2- Write a letter of support to SDG Data Alliance (via the UNGGIM Africa Secretariat, this is ideal)</a:t>
            </a:r>
          </a:p>
          <a:p>
            <a:r>
              <a:rPr lang="en-US" dirty="0" smtClean="0"/>
              <a:t>3- Mobilize the stakeholders and explain to them what it is about; the interest, advantages, issues and challenges of geospatial information! identify common national strategic priorities.</a:t>
            </a:r>
          </a:p>
          <a:p>
            <a:r>
              <a:rPr lang="en-US" dirty="0" smtClean="0"/>
              <a:t>4- Set up a project team made up of the majority of stakeholders (producers, users, developers, trainers and geospatial services, etc.)</a:t>
            </a:r>
          </a:p>
          <a:p>
            <a:r>
              <a:rPr lang="en-US" dirty="0" smtClean="0"/>
              <a:t>5- Take stock with SDG Data Alliance resource persons of common strategic priorities and specific needs to find out how to address them through the standard canvas</a:t>
            </a:r>
          </a:p>
          <a:p>
            <a:r>
              <a:rPr lang="en-US" dirty="0" smtClean="0"/>
              <a:t>6- Preparation and distribution of information letters on the composition of the project team and official invitation of the members of the project team</a:t>
            </a:r>
          </a:p>
          <a:p>
            <a:r>
              <a:rPr lang="en-US" dirty="0" smtClean="0"/>
              <a:t>7- Imprinting and consultation meetings with members of the project team on the IGIF (Action Plan and Data Hub)</a:t>
            </a:r>
          </a:p>
          <a:p>
            <a:r>
              <a:rPr lang="en-US" dirty="0" smtClean="0"/>
              <a:t>8- Elaboration of the list of stakeholders' needs and the writing plan.</a:t>
            </a:r>
          </a:p>
          <a:p>
            <a:r>
              <a:rPr lang="en-US" dirty="0" smtClean="0"/>
              <a:t>9- Submission and validation of the drafting plan to resource persons and decision-makers (this is important for the monitoring of the authorities).</a:t>
            </a:r>
          </a:p>
          <a:p>
            <a:r>
              <a:rPr lang="en-US" dirty="0" smtClean="0"/>
              <a:t>10- Drafting of the first draft of the Action Plan</a:t>
            </a:r>
          </a:p>
          <a:p>
            <a:r>
              <a:rPr lang="en-US" dirty="0" smtClean="0"/>
              <a:t>11- Organization of a workshop with stakeholders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6185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652" y="377346"/>
            <a:ext cx="56920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CAMEROON ACTION PLAN INTEGRATED GEOSPATIAL INFORMATION FRAMEWORK OF THE UNITED NATIONS (UN-IGIF)TO IMPROVE NATIONAL GEOSPATIAL INFORMATION MANAGEMENT 2ND DRAFT (115 PAGES)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142" y="0"/>
            <a:ext cx="5476597" cy="685800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80136" y="1626847"/>
            <a:ext cx="4757124" cy="224676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It was inspired by the 2016 UN-GGIM Africa Action Plan and built on the model of the UN-GGIM IGIF Implementation Guide</a:t>
            </a:r>
            <a:endParaRPr lang="fr-FR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220652" y="4072726"/>
            <a:ext cx="5492009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	STATE OF PLAY</a:t>
            </a:r>
          </a:p>
          <a:p>
            <a:r>
              <a:rPr lang="en-US" dirty="0" smtClean="0"/>
              <a:t>	GAP ANALYSIS </a:t>
            </a:r>
          </a:p>
          <a:p>
            <a:r>
              <a:rPr lang="en-US" dirty="0" smtClean="0"/>
              <a:t>	ANALYSE OF NEEDS</a:t>
            </a:r>
          </a:p>
          <a:p>
            <a:r>
              <a:rPr lang="en-US" dirty="0" smtClean="0"/>
              <a:t>	SUMMARY OF NEEDS</a:t>
            </a:r>
          </a:p>
          <a:p>
            <a:r>
              <a:rPr lang="en-US" b="1" dirty="0" smtClean="0"/>
              <a:t>SP1-GOVERNANCE AND INSTITUTIONS</a:t>
            </a:r>
          </a:p>
          <a:p>
            <a:r>
              <a:rPr lang="en-US" b="1" dirty="0" smtClean="0"/>
              <a:t>SP2-POLICY AND LEGAL</a:t>
            </a:r>
          </a:p>
          <a:p>
            <a:r>
              <a:rPr lang="en-US" b="1" dirty="0" smtClean="0"/>
              <a:t>SP4. DATA</a:t>
            </a:r>
          </a:p>
          <a:p>
            <a:r>
              <a:rPr lang="en-US" b="1" dirty="0" smtClean="0"/>
              <a:t>SP7. PARTNERSHIPS AND COMMUNICATION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7712255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423</Words>
  <Application>Microsoft Office PowerPoint</Application>
  <PresentationFormat>Grand écran</PresentationFormat>
  <Paragraphs>52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Beginning the UN IGIF Action Plan Journey - Discussion: How does the journey of developing a UN IGIF Action Plan at country level begin and what partners would have liked to know earlier.</vt:lpstr>
      <vt:lpstr>Présentation PowerPoint</vt:lpstr>
      <vt:lpstr>To embark on the development of the Country Action Plan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Beginning the UN IGIF Action Plan Journey - Discussion: How does the journey of developing a UN IGIF Action Plan at country level begin and what partners would have liked to know earlier.</dc:title>
  <dc:creator>Compte Microsoft</dc:creator>
  <cp:lastModifiedBy>Compte Microsoft</cp:lastModifiedBy>
  <cp:revision>12</cp:revision>
  <dcterms:created xsi:type="dcterms:W3CDTF">2023-08-16T07:20:57Z</dcterms:created>
  <dcterms:modified xsi:type="dcterms:W3CDTF">2023-08-17T12:06:53Z</dcterms:modified>
</cp:coreProperties>
</file>