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5992" y="1203423"/>
            <a:ext cx="102713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000000"/>
                </a:solidFill>
                <a:latin typeface="Arial"/>
              </a:defRPr>
            </a:pPr>
            <a:r>
              <a:rPr sz="4000" dirty="0"/>
              <a:t>ZIMBABWE COUNTRY PRESENTATION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4720" y="2529840"/>
            <a:ext cx="103427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>
                <a:solidFill>
                  <a:srgbClr val="64748B"/>
                </a:solidFill>
                <a:latin typeface="Arial"/>
              </a:defRPr>
            </a:pPr>
            <a:r>
              <a:rPr dirty="0"/>
              <a:t>WSIS+20 Outcomes Implementation &amp; The Unified National Reporting Template</a:t>
            </a:r>
            <a:br>
              <a:rPr dirty="0"/>
            </a:br>
            <a:r>
              <a:rPr dirty="0"/>
              <a:t>Aligning World Summit on the Information Society, Global Digital Compact, AI, and Digital Public Infrastructure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4720" y="3972560"/>
            <a:ext cx="1041399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0000"/>
                </a:solidFill>
                <a:latin typeface="Arial"/>
              </a:defRPr>
            </a:pPr>
            <a:r>
              <a:rPr lang="en-US" sz="2000" dirty="0"/>
              <a:t>James Mutandwa MADYA</a:t>
            </a:r>
          </a:p>
          <a:p>
            <a:pPr algn="l">
              <a:defRPr sz="1300" b="1">
                <a:solidFill>
                  <a:srgbClr val="000000"/>
                </a:solidFill>
                <a:latin typeface="Arial"/>
              </a:defRPr>
            </a:pPr>
            <a:r>
              <a:rPr lang="en-US" sz="2000" dirty="0"/>
              <a:t>Deputy Director (Policy and Strategic Planning)</a:t>
            </a:r>
          </a:p>
          <a:p>
            <a:pPr algn="l">
              <a:defRPr sz="1300" b="1">
                <a:solidFill>
                  <a:srgbClr val="000000"/>
                </a:solidFill>
                <a:latin typeface="Arial"/>
              </a:defRPr>
            </a:pPr>
            <a:r>
              <a:rPr lang="en-US" sz="2000" dirty="0"/>
              <a:t>Ministry of ICT, Postal and Courier Services - Zimbabwe</a:t>
            </a:r>
          </a:p>
          <a:p>
            <a:pPr algn="l">
              <a:defRPr sz="1300" b="1">
                <a:solidFill>
                  <a:srgbClr val="000000"/>
                </a:solidFill>
                <a:latin typeface="Arial"/>
              </a:defRPr>
            </a:pPr>
            <a:endParaRPr lang="en-US" sz="2000" dirty="0"/>
          </a:p>
          <a:p>
            <a:pPr algn="l">
              <a:defRPr sz="1300" b="1">
                <a:solidFill>
                  <a:srgbClr val="000000"/>
                </a:solidFill>
                <a:latin typeface="Arial"/>
              </a:defRPr>
            </a:pPr>
            <a:r>
              <a:rPr lang="en-US" sz="2000" dirty="0"/>
              <a:t>Thursday 2 July 2026</a:t>
            </a:r>
            <a:endParaRPr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DE-SILOING NATIONAL GOVERNMENT ARCHITECTURE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Prevailing administrative paradigms build isolated, fragmented, and digital siloed systems.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Widespread duplication of systems occurs across every single layer, from frontends to backend databases.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Consequences of fragmentation: poor system interoperability, high maintenance overheads, and repeated builds.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Zimbabwe's policy shift mandates the implementation of shared, scalable, and open digital foundations.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Unifying infrastructure layers to drastically lower transaction costs and encourage ecosystem innovation.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10 / 16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E-WASTE MANAGEMENT &amp; CIRCULAR ECONOMIES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Aggressive digital expansion mandates the formulation of sound E-Waste Management and Handling policies.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Developing rigorous regulatory guidelines to control the lifecycle of obsolete technological components.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Active creation of structural Circular Economies within the national telecommunications supply chain.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Encouraging local assembly, repair networks, and safe resource recovery to minimize environmental impacts.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Promoting green IT procurement strategies across both public registries and private enterprises.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11 / 16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WSIS ACTION LINES IMPLEMENTATION (C1 - C3)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C1 (Role of Governments &amp; Stakeholders): Multi-stakeholder national committees driving digital strategy.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C2 (Infrastructure): Continuous expansion of national fiber backbones and rural solar-powered base stations.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C3 (Access to Information &amp; Knowledge): Establishing Community Information Centres to open public data.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Implementation Focus: Constructing the physical and regulatory foundation to enable a reliable information society.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Strategic Target: Drastically reducing network latency and transit costs for land-linked nations.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12 / 16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WSIS ACTION LINES IMPLEMENTATION (C4 - C6)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C4 (Capacity Building): Mass rollout of digital literacy programs and institutionalizing ICT in education.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C5 (Confidence &amp; Security): Operationalizing the Cyber Security and Data Protection Act to secure trust.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C6 (Enabling Environment): Modernizing licensing frameworks to allow satellite and alternative internet providers.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Security Metric: Establishing National CIRT frameworks to mitigate critical cross-border threats.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Regulatory Stance: Incentivizing private infrastructure investment via transparent, fair-market regulations.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13 / 16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WSIS ACTION LINES IMPLEMENTATION (C7)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E-Government &amp; E-Business: Digitizing state registries, licensing portals, and electronic payment gateways.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E-Learning &amp; E-Health: Implementing virtual classrooms in rural schools and scaling telemedicine networks.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E-Agriculture &amp; E-Science: Deploying smart agricultural sensors and public research repositories.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E-Employment &amp; E-Environment: Launching national labor exchanges and automated weather warning networks.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Integration Strategy: Migrating all public applications onto shared, interoperable core servers.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14 / 16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WSIS ACTION LINES IMPLEMENTATION (C8 - C11)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C8 (Cultural &amp; Linguistic Diversity): Localizing online public systems into all official vernacular languages.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C9 (Media): Licensing community radio stations and expanding digital terrestrial television access.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C10 (Ethical Dimensions): Designing national frameworks for ethical Artificial Intelligence deployment.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C11 (International Cooperation): Consistent engagement with ITU, SADC, and African Union working groups.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Strategic Outlook: Ensuring local content and cultural preservation keep pace with global technical shifts.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15 / 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IMPLEMENTATION FRAMEWORK &amp; NEXT STEPS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Establishment of an Implementation and Monitoring Framework with highly explicit, measurable indicators.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Defining clear institutional responsibilities to prevent jurisdictional overlaps among ministries.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Utilizing the Unified National Reporting Template to provide predictable annual progress updates.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Strengthening regional cooperation mechanisms to harmonize cross-border data and identity rules.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Positioning Zimbabwe as a reliable, fully connected hub for Africa's digital transformation objectives.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16 / 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SESSION 3: SCOPE AND OBJECTIVES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Tracking progress made in implementing the WSIS+20 Outcome Document since its strategic adoption.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Sharing national experiences and practical achievements in digital transformation pathways.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Identifying specific structural implementation challenges across unique economic jurisdictions.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Exchanging critical lessons learned across WSIS Action Lines, GDC commitments, AI governance, and DPI.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Reflecting on national coordination mechanisms to strengthen and advance regional SADC cooperation.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2 / 16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ZIMBABWE'S STRATEGIC DIGITAL PATH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Comprehensive integration of WSIS Action Lines into national macro-economic developmental policies.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Building upon national outcomes and data sets established at the WSIS+20 Review in Cotonou, Benin (2025).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Transitioning from siloed operational strategies to data-driven reporting via the Unified National Template.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Commitment to standardizing indicators across the four core digital pillars: WSIS, GDC, AI, and DPI.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Prioritizing equity-focused infrastructure deployment to ensure inclusive digital transformation.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3 / 16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ICT SECTOR PERFORMANCE TRENDS (Q4 2025)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Mobile Penetration Rate: Increased by 2.21 percentage points from 104.83% to reach 107.04%.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Internet Penetration Rate: Increased by 1.68 percentage points from 82.87% to reach 84.55%.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Broadband Penetration Rate: Went up by 2.05 percentage points from 80.58% to reach 82.63%.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1">
                <a:solidFill>
                  <a:srgbClr val="000000"/>
                </a:solidFill>
                <a:latin typeface="Arial"/>
              </a:defRPr>
            </a:pPr>
            <a:r>
              <a:rPr dirty="0"/>
              <a:t>• Fixed Tele-density: Demonstrated marginal positive movement, increasing from 1.924% to 1.942%.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Growth Implication: Sustained quarterly expansions confirm robust consumer demand and infrastructure viability.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4 / 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NATIONAL BROADBAND PLAN STRATEGIC REVIEW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Zimbabwe will this year formally review the National Broadband Plan [2020 to 2030].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Strategic shift driven by the realization that modern infrastructure needs adaptive, dynamic planning frameworks.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Broadband Mapping has matured beyond a technical exercise into an essential pillar of national policy.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Incorporation of contemporary international standards to govern broadband mapping and resource allocation.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Objective: Re-aligning long-term national targets with contemporary technological paradigms and capacities.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5 / 16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BROADBAND MAPPING AND POLICY INFRASTRUCTURE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Mapping frameworks are heavily informed by the ITU's strategic Africa-BB-Maps Project.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The reviewed plan incorporates a dedicated, comprehensive Broadband Mapping Section.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Explicit definition of verified data sources, designated organizational responsibilities, and reporting obligations.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Integration of multi-layered visibility: public-access transparency layers and restricted-access planning layers.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Establishment of regular data update cycles to deploy active mapping for national investment planning.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6 / 16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MEANINGFUL CONNECTIVITY &amp; POLICY LINKS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Anchoring firm policy commitments to ensure universal, meaningful, and affordable broadband access.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Targeting structural remedies to bridge the deep-seated rural versus urban digital divide.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Forging strong structural linkages between overall Broadband Policy and practical Infrastructure Sharing.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Coordinating Universal Service Fund deployments to target economic barriers and connectivity affordability.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Harmonizing digital skills development and public service delivery with a transparent monitoring framework.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7 / 16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GLOBAL &amp; AFRICAN DIGITAL COMPACT ALIGNMENT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Zimbabwe formally welcomes and supports the core mandates of the Global Digital Compact (GDC).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Strong advocacy for the expansion and extension into a dedicated African Digital Compact.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Fostering Continental Integration by generating unified, common proposals for global discussion platforms.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Establishing synchronized regulatory stances to protect regional interests and enhance digital inclusion.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Leveraging collaborative frameworks to accelerate Africa's broader digital transformation objectives.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8 / 16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8640"/>
            <a:ext cx="103628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0000"/>
                </a:solidFill>
                <a:latin typeface="Arial"/>
              </a:defRPr>
            </a:pPr>
            <a:r>
              <a:rPr dirty="0"/>
              <a:t>DIGITAL PUBLIC INFRASTRUCTURE IN SADC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10362895" cy="914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1036289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Analysis indicates that most countries across the SADC region have under-implemented DPI frameworks.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Notable regional exceptions exist, particularly observed in the advanced infrastructure of South Africa.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Regional delay prevents the full realization of cross-border electronic commerce and identity verification.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Urgent requirement for regional cooperation models to standardize foundational digital infrastructure blocks.</a:t>
            </a:r>
          </a:p>
          <a:p>
            <a:pPr>
              <a:lnSpc>
                <a:spcPct val="130000"/>
              </a:lnSpc>
              <a:spcAft>
                <a:spcPts val="1600"/>
              </a:spcAft>
              <a:defRPr sz="1800" b="0">
                <a:solidFill>
                  <a:srgbClr val="000000"/>
                </a:solidFill>
                <a:latin typeface="Arial"/>
              </a:defRPr>
            </a:pPr>
            <a:r>
              <a:rPr dirty="0"/>
              <a:t>• DPI integration identified as an absolute prerequisite for successful economic integration across Africa.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6309360"/>
            <a:ext cx="914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64748B"/>
                </a:solidFill>
                <a:latin typeface="Arial"/>
              </a:defRPr>
            </a:pPr>
            <a:r>
              <a:rPr dirty="0"/>
              <a:t>9 / 16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8b77875e-5908-45a0-9cb4-dec9ae074618}" enabled="1" method="Privileged" siteId="{0f9e35db-544f-4f60-bdcc-5ea416e6dc7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1354</Words>
  <Application>Microsoft Office PowerPoint</Application>
  <PresentationFormat>Widescreen</PresentationFormat>
  <Paragraphs>112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James Mutandwa MADYA</dc:creator>
  <cp:keywords/>
  <dc:description>James Mutandwa MADYA</dc:description>
  <cp:lastModifiedBy>Bahta BEKELE</cp:lastModifiedBy>
  <cp:revision>5</cp:revision>
  <dcterms:created xsi:type="dcterms:W3CDTF">2013-01-27T09:14:16Z</dcterms:created>
  <dcterms:modified xsi:type="dcterms:W3CDTF">2026-08-03T14:30:21Z</dcterms:modified>
  <cp:category/>
</cp:coreProperties>
</file>