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81" d="100"/>
          <a:sy n="81" d="100"/>
        </p:scale>
        <p:origin x="84" y="-7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520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here. Welcome delegates to the Africa Regional Consultation on WSIS+20 outcomes implementation, held 1 to 2 July 2026.
Set the frame in one line: twenty years after the World Summit on the Information Society, the question is no longer whether Africa joins the digital agenda, but whether Africa shapes how that agenda is implemented on its own terms.
State the through-line of the session: ECA's job across these two days is coordination and alignment, making sure the global WSIS+20 review, the Sustainable Development Goals, and the Global Digital Compact pull in the same direction for the continent.
Keep this to about forty-five seconds. Do not preview every slide; just signal that the talk moves from Africa's common position, to how the frameworks connect, to ECA's role, and finally to the challenges and the actions we recommend.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answers the practical question: what does ECA actually do day to day. Anchor it on the resolution.
Open with the institutional fact: as the current WSIS lead within the UN system in Africa, ECA is the immediate anchor for operationalising Resolution A slash RES slash 80 slash 173. Say the resolution number slowly; it gives the role legal grounding.
Then name the five functions briefly, one breath each: regional coordination of consultations; technical support through analytical reports and readiness assessments; policy development on digital economy, AI, and data governance; global representation so African priorities reach international tables; and monitoring and evaluation against WSIS, the SDGs, the GDC, and Agenda 2063.
Do not elaborate every card. The point is breadth: ECA covers the full cycle from convening to measuring.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evidence slide. Everything before this was structure; here are real programmes with real countries. Use specifics; they earn credibility.
AU Data Policy Framework: name the delivered countries, Burundi, DRC, Mozambique, Tanzania, and the in-progress ones, Chad, the Republic of Guinea, Uganda, and the Congo. Concrete delivery, not intention.
AfCFTA Digital Trade Protocol: the African Trade Exchange, ATEX, built by ECA and Afreximbank, and its link to the Pan-African Payment and Settlement System. This is digital sovereignty made operational through trade.
African Digital Compact: cite the digital ID work across Ethiopia, Gambia, Nigeria, Rwanda, Benin, and Guinea, and the Mauritius Fintech Strategy.
Continental AI Strategy: the AI for Government Campus with Google, and the Regional Dialogue on AI Governance convened with UN ESCWA.
Land it: these initiatives each touch several pillars at once, which is the point. Coordination is not theoretical; it is already delivering.</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Change tone here, from accomplishment to honesty.
Say: none of this lets us claim the work is done. The barriers are real and they are structural.
The next slide does two things at once: it names the cross-cutting challenges, and it pairs them with the actions we are recommending to this consultation. Frame it as the working agenda for the room, not a complaint.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closing working slide; spend real time here. Left side, the eight challenges; right side, the five recommended actions.
Do not list all eight challenges mechanically. Group them: an infrastructure and financing problem; a skills problem; a governance and harmonisation problem covering policy, data sovereignty, and AI; and a measurement and coordination problem. Four clusters, eight symptoms.
Then move to the actions on the right and present them as the answer to those clusters: mobilise sustainable financing; scale digital skills; strengthen data governance and AI readiness; foster regional collaboration across the AU, ECA, the Regional Economic Communities, the private sector, academia, and civil society; and improve monitoring with harmonised indicators tracking WSIS+20, the African Digital Compact, Agenda 2063, the SDGs, and the GDC.
Land the call to action directly: these five are what we are asking delegates to take into national planning and into the global review. This is the ask.</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cleanly. Thank the delegates.
Restate the one idea you want them to carry out of the room: Africa arrives at the WSIS+20 review with a single aligned position, nine pillars mapped to the global frameworks, an institutional anchor in ECA, and a clear set of actions.
Invite the conversation to continue, point to ECA and uneca.org as the coordination point, and hand over to the chair or the next session.
Keep it short. Do not reopen content.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slide. Pause briefly.
Say: first, the substance of Africa's common position. Going into the global review, the continent is not arriving with a wish list. It is arriving with a structured position organised into nine thematic pillars.
Make the one point that matters: these pillars are deliberately aligned with three reference frameworks at once, the African Digital Compact, the Global Digital Compact, and Agenda 2063. That alignment is what gives the African position weight in Geneva.
Then move on. Do not read the pillars here; the next two slides do that.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reference slide. Do not read all five pillars aloud word for word; the audience can read. Instead, narrate the logic.
Explain the structure once: for each pillar there is a WSIS theme, the global framing, and an African context, what that theme actually means for implementation on the continent. That pairing is the whole design.
Then highlight two or three, not all five. Suggested emphasis:
Pillar 1, connectivity and energy: the African context is the power and connectivity nexus. You cannot run a digital economy on infrastructure that loses power for hours a day. That reframing is distinctly African.
Pillar 2, digital public infrastructure: note that Africa reads the digital economy through a DPI lens, digital ID, payments, and data exchange rails, not just broadband.
Pillar 4, digital sovereignty: flag this as the politically charged one, concern over dependence and control of data, content, and infrastructure.
Close the slide by saying the remaining pillars continue on the next slide.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the same logic; again do not read verbatim.
Emphasise pillar 7, Artificial Intelligence. Make the point that AI is the genuinely new addition that extends WSIS into a new era, and that Africa's framing is twofold: capture the opportunity, and guard against exclusion, bias, and misuse.
Mention pillar 6, skills, as the enabler that cuts across everything: the agenda fails without closing the skills gap from basic literacy to AI-ready talent.
Mention pillar 9, monitoring, as the discipline that holds the rest accountable, and note the deliberate shift from supply-side to demand-driven measurement.
Land the section: nine pillars, one coherent position, three frameworks aligned. Then move to how they connect.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Pause.
Say: people often treat WSIS, the SDGs, and the Global Digital Compact as competing agendas. They are not. They are layers of the same agenda.
The point of the next two slides is to show the crosswalk explicitly, so that a minister or a partner can see, for any pillar, which WSIS Action Line it draws on, which SDGs it advances, and which GDC objective it serves.
Frame it as a tool, not a table: this is what lets a national team justify a digital programme against three global commitments at once.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table. Do not read the cells. Walk the audience through how to read one row, then let them scan.
Use row 1 as the worked example: universal inclusion maps to WSIS Action Line C1 on ICT infrastructure, advances SDG 7 on clean energy and SDG 9 on infrastructure, and delivers the GDC objective of universal meaningful connectivity. One pillar, three frameworks, fully traceable.
Then make the meta-point: every pillar on this slide has that full lineage. There are no orphan priorities. That is what alignment looks like in practice.
Note the table continues on the next slide for pillars 6 to 9.</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Same instruction: do not read cells.
If you highlight one row, use pillar 7, AI. Note that it extends Action Line C7 into e-science and innovation, advances SDG 9 and SDG 17, and serves a responsible-AI objective. The framework deliberately bends an existing WSIS line to cover a technology that did not exist when WSIS was written. That is the system adapting, not breaking.
Close the section: the frameworks are not in tension; they are nested. Now, who does the work of holding them together. That is ECA's role.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Pause.
Say plainly: alignment does not happen on its own. Someone has to convene, translate, and track. Within the UN system in Africa, that role sits with ECA.
Preview lightly: the next three slides cover ECA's role at three levels, aligning the frameworks, operationalising the mandate, and running cross-cutting initiatives that touch several pillars at once.
Do not detail them here. Move 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cards, four roles. Speak to the verbs, not the paragraphs.
ECA coordinates the WSIS Action Lines regionally and helps states turn commitments into national policy.
ECA developed the nine pillars themselves, so it owns the contextualisation of the global resolution for Africa.
ECA ties digital transformation to the SDGs and to Agenda 2063, so digital work is not a silo but part of the development agenda.
ECA helps states translate Global Digital Compact commitments into concrete action, and carries Africa's priorities into global negotiations.
The single sentence to land: ECA is the connective tissue across all four frameworks, not the owner of any one of them. That distinction matters to partners worried about duplication.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9.png"/><Relationship Id="rId5" Type="http://schemas.openxmlformats.org/officeDocument/2006/relationships/image" Target="../media/image5.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395728"/>
            <a:ext cx="10332720" cy="457200"/>
          </a:xfrm>
          <a:prstGeom prst="rect">
            <a:avLst/>
          </a:prstGeom>
          <a:noFill/>
          <a:ln/>
        </p:spPr>
        <p:txBody>
          <a:bodyPr wrap="square" lIns="0" tIns="0" rIns="0" bIns="0" rtlCol="0" anchor="ctr"/>
          <a:lstStyle/>
          <a:p>
            <a:pPr marL="0" indent="0" algn="l">
              <a:buNone/>
            </a:pPr>
            <a:r>
              <a:rPr lang="en-US" sz="1600" b="1" kern="0" spc="300" dirty="0">
                <a:solidFill>
                  <a:srgbClr val="1F3A6E"/>
                </a:solidFill>
                <a:latin typeface="Calibri" pitchFamily="34" charset="0"/>
                <a:ea typeface="Calibri" pitchFamily="34" charset="-122"/>
                <a:cs typeface="Calibri" pitchFamily="34" charset="-120"/>
              </a:rPr>
              <a:t>AFRICA REGIONAL CONSULTATION</a:t>
            </a:r>
            <a:endParaRPr lang="en-US" sz="1600" dirty="0"/>
          </a:p>
        </p:txBody>
      </p:sp>
      <p:sp>
        <p:nvSpPr>
          <p:cNvPr id="3" name="Text 1"/>
          <p:cNvSpPr/>
          <p:nvPr/>
        </p:nvSpPr>
        <p:spPr>
          <a:xfrm>
            <a:off x="914400" y="2852928"/>
            <a:ext cx="10332720" cy="731520"/>
          </a:xfrm>
          <a:prstGeom prst="rect">
            <a:avLst/>
          </a:prstGeom>
          <a:noFill/>
          <a:ln/>
        </p:spPr>
        <p:txBody>
          <a:bodyPr wrap="square" lIns="0" tIns="0" rIns="0" bIns="0" rtlCol="0" anchor="ctr"/>
          <a:lstStyle/>
          <a:p>
            <a:pPr marL="0" indent="0" algn="l">
              <a:buNone/>
            </a:pPr>
            <a:r>
              <a:rPr lang="en-US" sz="3400" b="1" dirty="0">
                <a:solidFill>
                  <a:srgbClr val="1C2433"/>
                </a:solidFill>
                <a:latin typeface="Calibri" pitchFamily="34" charset="0"/>
                <a:ea typeface="Calibri" pitchFamily="34" charset="-122"/>
                <a:cs typeface="Calibri" pitchFamily="34" charset="-120"/>
              </a:rPr>
              <a:t>WSIS+20 Outcomes Implementation</a:t>
            </a:r>
            <a:endParaRPr lang="en-US" sz="3400" dirty="0"/>
          </a:p>
        </p:txBody>
      </p:sp>
      <p:sp>
        <p:nvSpPr>
          <p:cNvPr id="4" name="Text 2"/>
          <p:cNvSpPr/>
          <p:nvPr/>
        </p:nvSpPr>
        <p:spPr>
          <a:xfrm>
            <a:off x="914400" y="3611880"/>
            <a:ext cx="10332720" cy="502920"/>
          </a:xfrm>
          <a:prstGeom prst="rect">
            <a:avLst/>
          </a:prstGeom>
          <a:noFill/>
          <a:ln/>
        </p:spPr>
        <p:txBody>
          <a:bodyPr wrap="square" lIns="0" tIns="0" rIns="0" bIns="0" rtlCol="0" anchor="ctr"/>
          <a:lstStyle/>
          <a:p>
            <a:pPr marL="0" indent="0" algn="l">
              <a:buNone/>
            </a:pPr>
            <a:r>
              <a:rPr lang="en-US" sz="2100" dirty="0">
                <a:solidFill>
                  <a:srgbClr val="55617A"/>
                </a:solidFill>
                <a:latin typeface="Calibri" pitchFamily="34" charset="0"/>
                <a:ea typeface="Calibri" pitchFamily="34" charset="-122"/>
                <a:cs typeface="Calibri" pitchFamily="34" charset="-120"/>
              </a:rPr>
              <a:t>ECA's coordination and alignment role</a:t>
            </a:r>
            <a:endParaRPr lang="en-US" sz="2100" dirty="0"/>
          </a:p>
        </p:txBody>
      </p:sp>
      <p:sp>
        <p:nvSpPr>
          <p:cNvPr id="5" name="Text 3"/>
          <p:cNvSpPr/>
          <p:nvPr/>
        </p:nvSpPr>
        <p:spPr>
          <a:xfrm>
            <a:off x="914400" y="4160520"/>
            <a:ext cx="5486400" cy="365760"/>
          </a:xfrm>
          <a:prstGeom prst="rect">
            <a:avLst/>
          </a:prstGeom>
          <a:noFill/>
          <a:ln/>
        </p:spPr>
        <p:txBody>
          <a:bodyPr wrap="square" lIns="0" tIns="0" rIns="0" bIns="0" rtlCol="0" anchor="ctr"/>
          <a:lstStyle/>
          <a:p>
            <a:pPr marL="0" indent="0" algn="l">
              <a:buNone/>
            </a:pPr>
            <a:r>
              <a:rPr lang="en-US" sz="1500" b="1" dirty="0">
                <a:solidFill>
                  <a:srgbClr val="1F3A6E"/>
                </a:solidFill>
                <a:latin typeface="Calibri" pitchFamily="34" charset="0"/>
                <a:ea typeface="Calibri" pitchFamily="34" charset="-122"/>
                <a:cs typeface="Calibri" pitchFamily="34" charset="-120"/>
              </a:rPr>
              <a:t>1 – 2 July 2026</a:t>
            </a:r>
            <a:endParaRPr lang="en-US" sz="1500" dirty="0"/>
          </a:p>
        </p:txBody>
      </p:sp>
      <p:sp>
        <p:nvSpPr>
          <p:cNvPr id="6" name="Shape 10">
            <a:extLst>
              <a:ext uri="{FF2B5EF4-FFF2-40B4-BE49-F238E27FC236}">
                <a16:creationId xmlns:a16="http://schemas.microsoft.com/office/drawing/2014/main" id="{21908377-1296-21B2-BDFD-315E33489612}"/>
              </a:ext>
            </a:extLst>
          </p:cNvPr>
          <p:cNvSpPr/>
          <p:nvPr/>
        </p:nvSpPr>
        <p:spPr>
          <a:xfrm>
            <a:off x="3360852" y="4845457"/>
            <a:ext cx="4315784" cy="0"/>
          </a:xfrm>
          <a:prstGeom prst="line">
            <a:avLst/>
          </a:prstGeom>
          <a:noFill/>
          <a:ln w="12700">
            <a:solidFill>
              <a:srgbClr val="E2E8F0"/>
            </a:solidFill>
            <a:prstDash val="solid"/>
          </a:ln>
        </p:spPr>
        <p:txBody>
          <a:bodyPr/>
          <a:lstStyle/>
          <a:p>
            <a:endParaRPr lang="en-US"/>
          </a:p>
        </p:txBody>
      </p:sp>
      <p:sp>
        <p:nvSpPr>
          <p:cNvPr id="7" name="Text 11">
            <a:extLst>
              <a:ext uri="{FF2B5EF4-FFF2-40B4-BE49-F238E27FC236}">
                <a16:creationId xmlns:a16="http://schemas.microsoft.com/office/drawing/2014/main" id="{7A9FD2EE-D45D-810C-A4E0-C2B84044012C}"/>
              </a:ext>
            </a:extLst>
          </p:cNvPr>
          <p:cNvSpPr/>
          <p:nvPr/>
        </p:nvSpPr>
        <p:spPr>
          <a:xfrm>
            <a:off x="6224821" y="4882549"/>
            <a:ext cx="4653087" cy="1259453"/>
          </a:xfrm>
          <a:prstGeom prst="rect">
            <a:avLst/>
          </a:prstGeom>
          <a:noFill/>
          <a:ln/>
        </p:spPr>
        <p:txBody>
          <a:bodyPr wrap="square" lIns="0" tIns="0" rIns="0" bIns="0" rtlCol="0" anchor="t"/>
          <a:lstStyle/>
          <a:p>
            <a:pPr marL="0" indent="0">
              <a:buNone/>
            </a:pPr>
            <a:r>
              <a:rPr lang="en-US" b="1" dirty="0">
                <a:solidFill>
                  <a:srgbClr val="0F172A"/>
                </a:solidFill>
                <a:latin typeface="Arial" pitchFamily="34" charset="0"/>
                <a:ea typeface="Arial" pitchFamily="34" charset="-122"/>
                <a:cs typeface="Arial" pitchFamily="34" charset="-120"/>
              </a:rPr>
              <a:t>Dr. Mactar Seck
</a:t>
            </a:r>
            <a:r>
              <a:rPr lang="en-US" sz="1400" dirty="0">
                <a:solidFill>
                  <a:srgbClr val="64748B"/>
                </a:solidFill>
                <a:latin typeface="Arial" pitchFamily="34" charset="0"/>
                <a:ea typeface="Arial" pitchFamily="34" charset="-122"/>
                <a:cs typeface="Arial" pitchFamily="34" charset="-120"/>
              </a:rPr>
              <a:t>Chief, Emerging and Frontier Technologies, Innovation and Digital Transformation Section, United Nations Economic Commission for Africa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ECA's WSIS+20 Operationalization &amp; Coordination Role</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6" name="Text 3"/>
          <p:cNvSpPr/>
          <p:nvPr/>
        </p:nvSpPr>
        <p:spPr>
          <a:xfrm>
            <a:off x="502920" y="1060704"/>
            <a:ext cx="11155680" cy="457200"/>
          </a:xfrm>
          <a:prstGeom prst="rect">
            <a:avLst/>
          </a:prstGeom>
          <a:noFill/>
          <a:ln/>
        </p:spPr>
        <p:txBody>
          <a:bodyPr wrap="square" lIns="0" tIns="0" rIns="0" bIns="0" rtlCol="0" anchor="ctr"/>
          <a:lstStyle/>
          <a:p>
            <a:pPr marL="0" indent="0" algn="l">
              <a:buNone/>
            </a:pPr>
            <a:r>
              <a:rPr lang="en-US" sz="1250" i="1" dirty="0">
                <a:solidFill>
                  <a:srgbClr val="55617A"/>
                </a:solidFill>
                <a:latin typeface="Calibri" pitchFamily="34" charset="0"/>
                <a:ea typeface="Calibri" pitchFamily="34" charset="-122"/>
                <a:cs typeface="Calibri" pitchFamily="34" charset="-120"/>
              </a:rPr>
              <a:t>As the current WSIS lead within the UN system in Africa, ECA is the immediate institutional anchor for operationalizing Resolution A/RES/80/173.</a:t>
            </a:r>
            <a:endParaRPr lang="en-US" sz="1250" dirty="0"/>
          </a:p>
        </p:txBody>
      </p:sp>
      <p:sp>
        <p:nvSpPr>
          <p:cNvPr id="7" name="Shape 4"/>
          <p:cNvSpPr/>
          <p:nvPr/>
        </p:nvSpPr>
        <p:spPr>
          <a:xfrm>
            <a:off x="502920" y="1627632"/>
            <a:ext cx="3529584" cy="2121408"/>
          </a:xfrm>
          <a:prstGeom prst="roundRect">
            <a:avLst>
              <a:gd name="adj" fmla="val 3448"/>
            </a:avLst>
          </a:prstGeom>
          <a:solidFill>
            <a:srgbClr val="EEF2F8"/>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8" name="Shape 5"/>
          <p:cNvSpPr/>
          <p:nvPr/>
        </p:nvSpPr>
        <p:spPr>
          <a:xfrm>
            <a:off x="704088" y="1847088"/>
            <a:ext cx="585216" cy="585216"/>
          </a:xfrm>
          <a:prstGeom prst="ellipse">
            <a:avLst/>
          </a:prstGeom>
          <a:solidFill>
            <a:srgbClr val="2E6CB5"/>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867948" y="2010948"/>
            <a:ext cx="257495" cy="257495"/>
          </a:xfrm>
          <a:prstGeom prst="rect">
            <a:avLst/>
          </a:prstGeom>
        </p:spPr>
      </p:pic>
      <p:sp>
        <p:nvSpPr>
          <p:cNvPr id="10" name="Text 6"/>
          <p:cNvSpPr/>
          <p:nvPr/>
        </p:nvSpPr>
        <p:spPr>
          <a:xfrm>
            <a:off x="1417320" y="1828800"/>
            <a:ext cx="2432304" cy="60350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Regional Coordination</a:t>
            </a:r>
            <a:endParaRPr lang="en-US" sz="1350" dirty="0"/>
          </a:p>
        </p:txBody>
      </p:sp>
      <p:sp>
        <p:nvSpPr>
          <p:cNvPr id="11" name="Text 7"/>
          <p:cNvSpPr/>
          <p:nvPr/>
        </p:nvSpPr>
        <p:spPr>
          <a:xfrm>
            <a:off x="740664" y="2560320"/>
            <a:ext cx="3072384" cy="1042416"/>
          </a:xfrm>
          <a:prstGeom prst="rect">
            <a:avLst/>
          </a:prstGeom>
          <a:noFill/>
          <a:ln/>
        </p:spPr>
        <p:txBody>
          <a:bodyPr wrap="square" lIns="0" tIns="0" rIns="0" bIns="0" rtlCol="0" anchor="t"/>
          <a:lstStyle/>
          <a:p>
            <a:pPr marL="0" indent="0" algn="l">
              <a:lnSpc>
                <a:spcPct val="100000"/>
              </a:lnSpc>
              <a:buNone/>
            </a:pPr>
            <a:r>
              <a:rPr lang="en-US" sz="1100" dirty="0">
                <a:solidFill>
                  <a:srgbClr val="1C2433"/>
                </a:solidFill>
                <a:latin typeface="Calibri" pitchFamily="34" charset="0"/>
                <a:ea typeface="Calibri" pitchFamily="34" charset="-122"/>
                <a:cs typeface="Calibri" pitchFamily="34" charset="-120"/>
              </a:rPr>
              <a:t>Coordinates African consultations among stakeholders, identifies regional digital priorities, and prepares regional inputs to the global review.</a:t>
            </a:r>
            <a:endParaRPr lang="en-US" sz="1100" dirty="0"/>
          </a:p>
        </p:txBody>
      </p:sp>
      <p:sp>
        <p:nvSpPr>
          <p:cNvPr id="12" name="Shape 8"/>
          <p:cNvSpPr/>
          <p:nvPr/>
        </p:nvSpPr>
        <p:spPr>
          <a:xfrm>
            <a:off x="4416552" y="1627632"/>
            <a:ext cx="3529584" cy="2121408"/>
          </a:xfrm>
          <a:prstGeom prst="roundRect">
            <a:avLst>
              <a:gd name="adj" fmla="val 3448"/>
            </a:avLst>
          </a:prstGeom>
          <a:solidFill>
            <a:srgbClr val="EEF2F8"/>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3" name="Shape 9"/>
          <p:cNvSpPr/>
          <p:nvPr/>
        </p:nvSpPr>
        <p:spPr>
          <a:xfrm>
            <a:off x="4617720" y="1847088"/>
            <a:ext cx="585216" cy="585216"/>
          </a:xfrm>
          <a:prstGeom prst="ellipse">
            <a:avLst/>
          </a:prstGeom>
          <a:solidFill>
            <a:srgbClr val="E37222"/>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4781580" y="2010948"/>
            <a:ext cx="257495" cy="257495"/>
          </a:xfrm>
          <a:prstGeom prst="rect">
            <a:avLst/>
          </a:prstGeom>
        </p:spPr>
      </p:pic>
      <p:sp>
        <p:nvSpPr>
          <p:cNvPr id="15" name="Text 10"/>
          <p:cNvSpPr/>
          <p:nvPr/>
        </p:nvSpPr>
        <p:spPr>
          <a:xfrm>
            <a:off x="5330952" y="1828800"/>
            <a:ext cx="2432304" cy="60350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Technical Support</a:t>
            </a:r>
            <a:endParaRPr lang="en-US" sz="1350" dirty="0"/>
          </a:p>
        </p:txBody>
      </p:sp>
      <p:sp>
        <p:nvSpPr>
          <p:cNvPr id="16" name="Text 11"/>
          <p:cNvSpPr/>
          <p:nvPr/>
        </p:nvSpPr>
        <p:spPr>
          <a:xfrm>
            <a:off x="4654296" y="2560320"/>
            <a:ext cx="3072384" cy="1042416"/>
          </a:xfrm>
          <a:prstGeom prst="rect">
            <a:avLst/>
          </a:prstGeom>
          <a:noFill/>
          <a:ln/>
        </p:spPr>
        <p:txBody>
          <a:bodyPr wrap="square" lIns="0" tIns="0" rIns="0" bIns="0" rtlCol="0" anchor="t"/>
          <a:lstStyle/>
          <a:p>
            <a:pPr marL="0" indent="0" algn="l">
              <a:lnSpc>
                <a:spcPct val="100000"/>
              </a:lnSpc>
              <a:buNone/>
            </a:pPr>
            <a:r>
              <a:rPr lang="en-US" sz="1100" dirty="0">
                <a:solidFill>
                  <a:srgbClr val="1C2433"/>
                </a:solidFill>
                <a:latin typeface="Calibri" pitchFamily="34" charset="0"/>
                <a:ea typeface="Calibri" pitchFamily="34" charset="-122"/>
                <a:cs typeface="Calibri" pitchFamily="34" charset="-120"/>
              </a:rPr>
              <a:t>Produces analytical reports and digital readiness assessments, delivers capacity-building, and provides technical assistance for implementation.</a:t>
            </a:r>
            <a:endParaRPr lang="en-US" sz="1100" dirty="0"/>
          </a:p>
        </p:txBody>
      </p:sp>
      <p:sp>
        <p:nvSpPr>
          <p:cNvPr id="17" name="Shape 12"/>
          <p:cNvSpPr/>
          <p:nvPr/>
        </p:nvSpPr>
        <p:spPr>
          <a:xfrm>
            <a:off x="8330184" y="1627632"/>
            <a:ext cx="3529584" cy="2121408"/>
          </a:xfrm>
          <a:prstGeom prst="roundRect">
            <a:avLst>
              <a:gd name="adj" fmla="val 3448"/>
            </a:avLst>
          </a:prstGeom>
          <a:solidFill>
            <a:srgbClr val="EEF2F8"/>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8" name="Shape 13"/>
          <p:cNvSpPr/>
          <p:nvPr/>
        </p:nvSpPr>
        <p:spPr>
          <a:xfrm>
            <a:off x="8531352" y="1847088"/>
            <a:ext cx="585216" cy="585216"/>
          </a:xfrm>
          <a:prstGeom prst="ellipse">
            <a:avLst/>
          </a:prstGeom>
          <a:solidFill>
            <a:srgbClr val="8A929E"/>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8695212" y="2010948"/>
            <a:ext cx="257495" cy="257495"/>
          </a:xfrm>
          <a:prstGeom prst="rect">
            <a:avLst/>
          </a:prstGeom>
        </p:spPr>
      </p:pic>
      <p:sp>
        <p:nvSpPr>
          <p:cNvPr id="20" name="Text 14"/>
          <p:cNvSpPr/>
          <p:nvPr/>
        </p:nvSpPr>
        <p:spPr>
          <a:xfrm>
            <a:off x="9244584" y="1828800"/>
            <a:ext cx="2432304" cy="60350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Policy Development</a:t>
            </a:r>
            <a:endParaRPr lang="en-US" sz="1350" dirty="0"/>
          </a:p>
        </p:txBody>
      </p:sp>
      <p:sp>
        <p:nvSpPr>
          <p:cNvPr id="21" name="Text 15"/>
          <p:cNvSpPr/>
          <p:nvPr/>
        </p:nvSpPr>
        <p:spPr>
          <a:xfrm>
            <a:off x="8567928" y="2560320"/>
            <a:ext cx="3072384" cy="1042416"/>
          </a:xfrm>
          <a:prstGeom prst="rect">
            <a:avLst/>
          </a:prstGeom>
          <a:noFill/>
          <a:ln/>
        </p:spPr>
        <p:txBody>
          <a:bodyPr wrap="square" lIns="0" tIns="0" rIns="0" bIns="0" rtlCol="0" anchor="t"/>
          <a:lstStyle/>
          <a:p>
            <a:pPr marL="0" indent="0" algn="l">
              <a:lnSpc>
                <a:spcPct val="100000"/>
              </a:lnSpc>
              <a:buNone/>
            </a:pPr>
            <a:r>
              <a:rPr lang="en-US" sz="1100" dirty="0">
                <a:solidFill>
                  <a:srgbClr val="1C2433"/>
                </a:solidFill>
                <a:latin typeface="Calibri" pitchFamily="34" charset="0"/>
                <a:ea typeface="Calibri" pitchFamily="34" charset="-122"/>
                <a:cs typeface="Calibri" pitchFamily="34" charset="-120"/>
              </a:rPr>
              <a:t>Supports Member States in designing digital economy, AI, data governance, and digital public infrastructure policies.</a:t>
            </a:r>
            <a:endParaRPr lang="en-US" sz="1100" dirty="0"/>
          </a:p>
        </p:txBody>
      </p:sp>
      <p:sp>
        <p:nvSpPr>
          <p:cNvPr id="22" name="Shape 16"/>
          <p:cNvSpPr/>
          <p:nvPr/>
        </p:nvSpPr>
        <p:spPr>
          <a:xfrm>
            <a:off x="2459736" y="4059936"/>
            <a:ext cx="3529584" cy="2121408"/>
          </a:xfrm>
          <a:prstGeom prst="roundRect">
            <a:avLst>
              <a:gd name="adj" fmla="val 3448"/>
            </a:avLst>
          </a:prstGeom>
          <a:solidFill>
            <a:srgbClr val="EEF2F8"/>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3" name="Shape 17"/>
          <p:cNvSpPr/>
          <p:nvPr/>
        </p:nvSpPr>
        <p:spPr>
          <a:xfrm>
            <a:off x="2660904" y="4279392"/>
            <a:ext cx="585216" cy="585216"/>
          </a:xfrm>
          <a:prstGeom prst="ellipse">
            <a:avLst/>
          </a:prstGeom>
          <a:solidFill>
            <a:srgbClr val="F0A91E"/>
          </a:solidFill>
          <a:ln/>
        </p:spPr>
        <p:txBody>
          <a:bodyPr/>
          <a:lstStyle/>
          <a:p>
            <a:endParaRPr lang="en-US"/>
          </a:p>
        </p:txBody>
      </p:sp>
      <p:pic>
        <p:nvPicPr>
          <p:cNvPr id="24" name="Image 4" descr="preencoded.png"/>
          <p:cNvPicPr>
            <a:picLocks noChangeAspect="1"/>
          </p:cNvPicPr>
          <p:nvPr/>
        </p:nvPicPr>
        <p:blipFill>
          <a:blip r:embed="rId7"/>
          <a:stretch>
            <a:fillRect/>
          </a:stretch>
        </p:blipFill>
        <p:spPr>
          <a:xfrm>
            <a:off x="2824764" y="4443252"/>
            <a:ext cx="257495" cy="257495"/>
          </a:xfrm>
          <a:prstGeom prst="rect">
            <a:avLst/>
          </a:prstGeom>
        </p:spPr>
      </p:pic>
      <p:sp>
        <p:nvSpPr>
          <p:cNvPr id="25" name="Text 18"/>
          <p:cNvSpPr/>
          <p:nvPr/>
        </p:nvSpPr>
        <p:spPr>
          <a:xfrm>
            <a:off x="3374136" y="4261104"/>
            <a:ext cx="2432304" cy="60350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Global Representation</a:t>
            </a:r>
            <a:endParaRPr lang="en-US" sz="1350" dirty="0"/>
          </a:p>
        </p:txBody>
      </p:sp>
      <p:sp>
        <p:nvSpPr>
          <p:cNvPr id="26" name="Text 19"/>
          <p:cNvSpPr/>
          <p:nvPr/>
        </p:nvSpPr>
        <p:spPr>
          <a:xfrm>
            <a:off x="2697480" y="4992624"/>
            <a:ext cx="3072384" cy="1042416"/>
          </a:xfrm>
          <a:prstGeom prst="rect">
            <a:avLst/>
          </a:prstGeom>
          <a:noFill/>
          <a:ln/>
        </p:spPr>
        <p:txBody>
          <a:bodyPr wrap="square" lIns="0" tIns="0" rIns="0" bIns="0" rtlCol="0" anchor="t"/>
          <a:lstStyle/>
          <a:p>
            <a:pPr marL="0" indent="0" algn="l">
              <a:lnSpc>
                <a:spcPct val="100000"/>
              </a:lnSpc>
              <a:buNone/>
            </a:pPr>
            <a:r>
              <a:rPr lang="en-US" sz="1100" dirty="0">
                <a:solidFill>
                  <a:srgbClr val="1C2433"/>
                </a:solidFill>
                <a:latin typeface="Calibri" pitchFamily="34" charset="0"/>
                <a:ea typeface="Calibri" pitchFamily="34" charset="-122"/>
                <a:cs typeface="Calibri" pitchFamily="34" charset="-120"/>
              </a:rPr>
              <a:t>Ensures African priorities inform international negotiations on digital governance and cooperation.</a:t>
            </a:r>
            <a:endParaRPr lang="en-US" sz="1100" dirty="0"/>
          </a:p>
        </p:txBody>
      </p:sp>
      <p:sp>
        <p:nvSpPr>
          <p:cNvPr id="27" name="Shape 20"/>
          <p:cNvSpPr/>
          <p:nvPr/>
        </p:nvSpPr>
        <p:spPr>
          <a:xfrm>
            <a:off x="6373368" y="4059936"/>
            <a:ext cx="3529584" cy="2121408"/>
          </a:xfrm>
          <a:prstGeom prst="roundRect">
            <a:avLst>
              <a:gd name="adj" fmla="val 3448"/>
            </a:avLst>
          </a:prstGeom>
          <a:solidFill>
            <a:srgbClr val="EEF2F8"/>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8" name="Shape 21"/>
          <p:cNvSpPr/>
          <p:nvPr/>
        </p:nvSpPr>
        <p:spPr>
          <a:xfrm>
            <a:off x="6574536" y="4279392"/>
            <a:ext cx="585216" cy="585216"/>
          </a:xfrm>
          <a:prstGeom prst="ellipse">
            <a:avLst/>
          </a:prstGeom>
          <a:solidFill>
            <a:srgbClr val="2E8B8B"/>
          </a:solidFill>
          <a:ln/>
        </p:spPr>
        <p:txBody>
          <a:bodyPr/>
          <a:lstStyle/>
          <a:p>
            <a:endParaRPr lang="en-US"/>
          </a:p>
        </p:txBody>
      </p:sp>
      <p:pic>
        <p:nvPicPr>
          <p:cNvPr id="29" name="Image 5" descr="preencoded.png"/>
          <p:cNvPicPr>
            <a:picLocks noChangeAspect="1"/>
          </p:cNvPicPr>
          <p:nvPr/>
        </p:nvPicPr>
        <p:blipFill>
          <a:blip r:embed="rId8"/>
          <a:stretch>
            <a:fillRect/>
          </a:stretch>
        </p:blipFill>
        <p:spPr>
          <a:xfrm>
            <a:off x="6738396" y="4443252"/>
            <a:ext cx="257495" cy="257495"/>
          </a:xfrm>
          <a:prstGeom prst="rect">
            <a:avLst/>
          </a:prstGeom>
        </p:spPr>
      </p:pic>
      <p:sp>
        <p:nvSpPr>
          <p:cNvPr id="30" name="Text 22"/>
          <p:cNvSpPr/>
          <p:nvPr/>
        </p:nvSpPr>
        <p:spPr>
          <a:xfrm>
            <a:off x="7287768" y="4261104"/>
            <a:ext cx="2432304" cy="60350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Monitoring &amp; Evaluation</a:t>
            </a:r>
            <a:endParaRPr lang="en-US" sz="1350" dirty="0"/>
          </a:p>
        </p:txBody>
      </p:sp>
      <p:sp>
        <p:nvSpPr>
          <p:cNvPr id="31" name="Text 23"/>
          <p:cNvSpPr/>
          <p:nvPr/>
        </p:nvSpPr>
        <p:spPr>
          <a:xfrm>
            <a:off x="6611112" y="4992624"/>
            <a:ext cx="3072384" cy="1042416"/>
          </a:xfrm>
          <a:prstGeom prst="rect">
            <a:avLst/>
          </a:prstGeom>
          <a:noFill/>
          <a:ln/>
        </p:spPr>
        <p:txBody>
          <a:bodyPr wrap="square" lIns="0" tIns="0" rIns="0" bIns="0" rtlCol="0" anchor="t"/>
          <a:lstStyle/>
          <a:p>
            <a:pPr marL="0" indent="0" algn="l">
              <a:lnSpc>
                <a:spcPct val="100000"/>
              </a:lnSpc>
              <a:buNone/>
            </a:pPr>
            <a:r>
              <a:rPr lang="en-US" sz="1100" dirty="0">
                <a:solidFill>
                  <a:srgbClr val="1C2433"/>
                </a:solidFill>
                <a:latin typeface="Calibri" pitchFamily="34" charset="0"/>
                <a:ea typeface="Calibri" pitchFamily="34" charset="-122"/>
                <a:cs typeface="Calibri" pitchFamily="34" charset="-120"/>
              </a:rPr>
              <a:t>Tracks progress on WSIS, the SDGs, the GDC, and Agenda 2063, and develops indicators and regional progress reports.</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ECA's Cross-cutting Initiatives &amp; Multi-pillar Effects</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7" name="Shape 4"/>
          <p:cNvSpPr/>
          <p:nvPr/>
        </p:nvSpPr>
        <p:spPr>
          <a:xfrm>
            <a:off x="6806587" y="3038960"/>
            <a:ext cx="713232" cy="713232"/>
          </a:xfrm>
          <a:prstGeom prst="roundRect">
            <a:avLst>
              <a:gd name="adj" fmla="val 12821"/>
            </a:avLst>
          </a:prstGeom>
          <a:solidFill>
            <a:srgbClr val="2E6CB5"/>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6992027" y="3224400"/>
            <a:ext cx="342351" cy="342351"/>
          </a:xfrm>
          <a:prstGeom prst="rect">
            <a:avLst/>
          </a:prstGeom>
        </p:spPr>
      </p:pic>
      <p:sp>
        <p:nvSpPr>
          <p:cNvPr id="10" name="Text 6"/>
          <p:cNvSpPr/>
          <p:nvPr/>
        </p:nvSpPr>
        <p:spPr>
          <a:xfrm>
            <a:off x="6806587" y="3898496"/>
            <a:ext cx="2119808" cy="658368"/>
          </a:xfrm>
          <a:prstGeom prst="rect">
            <a:avLst/>
          </a:prstGeom>
          <a:noFill/>
          <a:ln/>
        </p:spPr>
        <p:txBody>
          <a:bodyPr wrap="square" lIns="0" tIns="0" rIns="0" bIns="0" rtlCol="0" anchor="t"/>
          <a:lstStyle/>
          <a:p>
            <a:pPr marL="0" indent="0" algn="l">
              <a:lnSpc>
                <a:spcPct val="98000"/>
              </a:lnSpc>
              <a:buNone/>
            </a:pPr>
            <a:r>
              <a:rPr lang="en-US" sz="1350" b="1" dirty="0">
                <a:solidFill>
                  <a:srgbClr val="1F3A6E"/>
                </a:solidFill>
                <a:latin typeface="Calibri" pitchFamily="34" charset="0"/>
                <a:ea typeface="Calibri" pitchFamily="34" charset="-122"/>
                <a:cs typeface="Calibri" pitchFamily="34" charset="-120"/>
              </a:rPr>
              <a:t>AU Data Policy Framework</a:t>
            </a:r>
            <a:endParaRPr lang="en-US" sz="1350" dirty="0"/>
          </a:p>
        </p:txBody>
      </p:sp>
      <p:sp>
        <p:nvSpPr>
          <p:cNvPr id="12" name="Shape 8"/>
          <p:cNvSpPr/>
          <p:nvPr/>
        </p:nvSpPr>
        <p:spPr>
          <a:xfrm>
            <a:off x="6376819" y="1457048"/>
            <a:ext cx="2522144" cy="411480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3" name="Shape 9"/>
          <p:cNvSpPr/>
          <p:nvPr/>
        </p:nvSpPr>
        <p:spPr>
          <a:xfrm>
            <a:off x="6573517" y="1618488"/>
            <a:ext cx="713232" cy="713232"/>
          </a:xfrm>
          <a:prstGeom prst="roundRect">
            <a:avLst>
              <a:gd name="adj" fmla="val 12821"/>
            </a:avLst>
          </a:prstGeom>
          <a:solidFill>
            <a:srgbClr val="F0A91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6763427" y="1828101"/>
            <a:ext cx="342351" cy="342351"/>
          </a:xfrm>
          <a:prstGeom prst="rect">
            <a:avLst/>
          </a:prstGeom>
        </p:spPr>
      </p:pic>
      <p:sp>
        <p:nvSpPr>
          <p:cNvPr id="15" name="Text 10"/>
          <p:cNvSpPr/>
          <p:nvPr/>
        </p:nvSpPr>
        <p:spPr>
          <a:xfrm>
            <a:off x="8295459" y="1642661"/>
            <a:ext cx="457200" cy="329184"/>
          </a:xfrm>
          <a:prstGeom prst="rect">
            <a:avLst/>
          </a:prstGeom>
          <a:noFill/>
          <a:ln/>
        </p:spPr>
        <p:txBody>
          <a:bodyPr wrap="square" lIns="0" tIns="0" rIns="0" bIns="0" rtlCol="0" anchor="t"/>
          <a:lstStyle/>
          <a:p>
            <a:pPr marL="0" indent="0" algn="r">
              <a:buNone/>
            </a:pPr>
            <a:r>
              <a:rPr lang="en-US" sz="1300" b="1" dirty="0">
                <a:solidFill>
                  <a:srgbClr val="F0A91E"/>
                </a:solidFill>
                <a:latin typeface="Calibri" pitchFamily="34" charset="0"/>
                <a:ea typeface="Calibri" pitchFamily="34" charset="-122"/>
                <a:cs typeface="Calibri" pitchFamily="34" charset="-120"/>
              </a:rPr>
              <a:t>03</a:t>
            </a:r>
            <a:endParaRPr lang="en-US" sz="1300" dirty="0"/>
          </a:p>
        </p:txBody>
      </p:sp>
      <p:sp>
        <p:nvSpPr>
          <p:cNvPr id="16" name="Text 11"/>
          <p:cNvSpPr/>
          <p:nvPr/>
        </p:nvSpPr>
        <p:spPr>
          <a:xfrm>
            <a:off x="6459915" y="2557652"/>
            <a:ext cx="2119808" cy="658368"/>
          </a:xfrm>
          <a:prstGeom prst="rect">
            <a:avLst/>
          </a:prstGeom>
          <a:noFill/>
          <a:ln/>
        </p:spPr>
        <p:txBody>
          <a:bodyPr wrap="square" lIns="0" tIns="0" rIns="0" bIns="0" rtlCol="0" anchor="t"/>
          <a:lstStyle/>
          <a:p>
            <a:pPr marL="0" indent="0" algn="l">
              <a:lnSpc>
                <a:spcPct val="98000"/>
              </a:lnSpc>
              <a:buNone/>
            </a:pPr>
            <a:r>
              <a:rPr lang="en-US" sz="1350" b="1" dirty="0">
                <a:solidFill>
                  <a:srgbClr val="1F3A6E"/>
                </a:solidFill>
                <a:latin typeface="Calibri" pitchFamily="34" charset="0"/>
                <a:ea typeface="Calibri" pitchFamily="34" charset="-122"/>
                <a:cs typeface="Calibri" pitchFamily="34" charset="-120"/>
              </a:rPr>
              <a:t>AfCFTA Digital Trade Protocol</a:t>
            </a:r>
            <a:endParaRPr lang="en-US" sz="1350" dirty="0"/>
          </a:p>
        </p:txBody>
      </p:sp>
      <p:sp>
        <p:nvSpPr>
          <p:cNvPr id="17" name="Text 12"/>
          <p:cNvSpPr/>
          <p:nvPr/>
        </p:nvSpPr>
        <p:spPr>
          <a:xfrm>
            <a:off x="6510207" y="3212381"/>
            <a:ext cx="2083232" cy="2194560"/>
          </a:xfrm>
          <a:prstGeom prst="rect">
            <a:avLst/>
          </a:prstGeom>
          <a:noFill/>
          <a:ln/>
        </p:spPr>
        <p:txBody>
          <a:bodyPr wrap="square" lIns="0" tIns="0" rIns="0" bIns="0" rtlCol="0" anchor="t"/>
          <a:lstStyle/>
          <a:p>
            <a:pPr marL="0" indent="0" algn="l">
              <a:lnSpc>
                <a:spcPct val="104000"/>
              </a:lnSpc>
              <a:buNone/>
            </a:pPr>
            <a:r>
              <a:rPr lang="en-US" sz="1100" dirty="0">
                <a:solidFill>
                  <a:srgbClr val="1C2433"/>
                </a:solidFill>
                <a:latin typeface="Calibri" pitchFamily="34" charset="0"/>
                <a:ea typeface="Calibri" pitchFamily="34" charset="-122"/>
                <a:cs typeface="Calibri" pitchFamily="34" charset="-120"/>
              </a:rPr>
              <a:t>The African Trade Exchange (ATEX), built by ECA and Afreximbank with AU and AfCFTA Secretariat support, boosts trade. Part of the Africa Trade Gateway, it integrates with the Pan-African Payment and Settlement System for cross-border payments.</a:t>
            </a:r>
            <a:endParaRPr lang="en-US" sz="1100" dirty="0"/>
          </a:p>
        </p:txBody>
      </p:sp>
      <p:sp>
        <p:nvSpPr>
          <p:cNvPr id="24" name="Shape 18"/>
          <p:cNvSpPr/>
          <p:nvPr/>
        </p:nvSpPr>
        <p:spPr>
          <a:xfrm>
            <a:off x="9166631" y="1417320"/>
            <a:ext cx="2522144" cy="411480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5" name="Shape 19"/>
          <p:cNvSpPr/>
          <p:nvPr/>
        </p:nvSpPr>
        <p:spPr>
          <a:xfrm>
            <a:off x="9367799" y="1618488"/>
            <a:ext cx="713232" cy="713232"/>
          </a:xfrm>
          <a:prstGeom prst="roundRect">
            <a:avLst>
              <a:gd name="adj" fmla="val 12821"/>
            </a:avLst>
          </a:prstGeom>
          <a:solidFill>
            <a:srgbClr val="2E8B8B"/>
          </a:solidFill>
          <a:ln/>
        </p:spPr>
        <p:txBody>
          <a:bodyPr/>
          <a:lstStyle/>
          <a:p>
            <a:endParaRPr lang="en-US"/>
          </a:p>
        </p:txBody>
      </p:sp>
      <p:pic>
        <p:nvPicPr>
          <p:cNvPr id="26" name="Image 4" descr="preencoded.png"/>
          <p:cNvPicPr>
            <a:picLocks noChangeAspect="1"/>
          </p:cNvPicPr>
          <p:nvPr/>
        </p:nvPicPr>
        <p:blipFill>
          <a:blip r:embed="rId6"/>
          <a:stretch>
            <a:fillRect/>
          </a:stretch>
        </p:blipFill>
        <p:spPr>
          <a:xfrm>
            <a:off x="9553240" y="1803928"/>
            <a:ext cx="342351" cy="342351"/>
          </a:xfrm>
          <a:prstGeom prst="rect">
            <a:avLst/>
          </a:prstGeom>
        </p:spPr>
      </p:pic>
      <p:sp>
        <p:nvSpPr>
          <p:cNvPr id="27" name="Text 20"/>
          <p:cNvSpPr/>
          <p:nvPr/>
        </p:nvSpPr>
        <p:spPr>
          <a:xfrm>
            <a:off x="11085271" y="1618488"/>
            <a:ext cx="457200" cy="329184"/>
          </a:xfrm>
          <a:prstGeom prst="rect">
            <a:avLst/>
          </a:prstGeom>
          <a:noFill/>
          <a:ln/>
        </p:spPr>
        <p:txBody>
          <a:bodyPr wrap="square" lIns="0" tIns="0" rIns="0" bIns="0" rtlCol="0" anchor="t"/>
          <a:lstStyle/>
          <a:p>
            <a:pPr marL="0" indent="0" algn="r">
              <a:buNone/>
            </a:pPr>
            <a:r>
              <a:rPr lang="en-US" sz="1300" b="1" dirty="0">
                <a:solidFill>
                  <a:srgbClr val="2E8B8B"/>
                </a:solidFill>
                <a:latin typeface="Calibri" pitchFamily="34" charset="0"/>
                <a:ea typeface="Calibri" pitchFamily="34" charset="-122"/>
                <a:cs typeface="Calibri" pitchFamily="34" charset="-120"/>
              </a:rPr>
              <a:t>04</a:t>
            </a:r>
            <a:endParaRPr lang="en-US" sz="1300" dirty="0"/>
          </a:p>
        </p:txBody>
      </p:sp>
      <p:sp>
        <p:nvSpPr>
          <p:cNvPr id="28" name="Text 21"/>
          <p:cNvSpPr/>
          <p:nvPr/>
        </p:nvSpPr>
        <p:spPr>
          <a:xfrm>
            <a:off x="9367799" y="2478024"/>
            <a:ext cx="2119808" cy="658368"/>
          </a:xfrm>
          <a:prstGeom prst="rect">
            <a:avLst/>
          </a:prstGeom>
          <a:noFill/>
          <a:ln/>
        </p:spPr>
        <p:txBody>
          <a:bodyPr wrap="square" lIns="0" tIns="0" rIns="0" bIns="0" rtlCol="0" anchor="t"/>
          <a:lstStyle/>
          <a:p>
            <a:pPr marL="0" indent="0" algn="l">
              <a:lnSpc>
                <a:spcPct val="98000"/>
              </a:lnSpc>
              <a:buNone/>
            </a:pPr>
            <a:r>
              <a:rPr lang="en-US" sz="1350" b="1" dirty="0">
                <a:solidFill>
                  <a:srgbClr val="1F3A6E"/>
                </a:solidFill>
                <a:latin typeface="Calibri" pitchFamily="34" charset="0"/>
                <a:ea typeface="Calibri" pitchFamily="34" charset="-122"/>
                <a:cs typeface="Calibri" pitchFamily="34" charset="-120"/>
              </a:rPr>
              <a:t>Continental AI Strategy</a:t>
            </a:r>
            <a:endParaRPr lang="en-US" sz="1350" dirty="0"/>
          </a:p>
        </p:txBody>
      </p:sp>
      <p:sp>
        <p:nvSpPr>
          <p:cNvPr id="29" name="Text 22"/>
          <p:cNvSpPr/>
          <p:nvPr/>
        </p:nvSpPr>
        <p:spPr>
          <a:xfrm>
            <a:off x="9386087" y="3154680"/>
            <a:ext cx="2083232" cy="2194560"/>
          </a:xfrm>
          <a:prstGeom prst="rect">
            <a:avLst/>
          </a:prstGeom>
          <a:noFill/>
          <a:ln/>
        </p:spPr>
        <p:txBody>
          <a:bodyPr wrap="square" lIns="0" tIns="0" rIns="0" bIns="0" rtlCol="0" anchor="t"/>
          <a:lstStyle/>
          <a:p>
            <a:pPr marL="0" indent="0" algn="l">
              <a:lnSpc>
                <a:spcPct val="104000"/>
              </a:lnSpc>
              <a:buNone/>
            </a:pPr>
            <a:r>
              <a:rPr lang="en-US" sz="1100" dirty="0">
                <a:solidFill>
                  <a:srgbClr val="1C2433"/>
                </a:solidFill>
                <a:latin typeface="Calibri" pitchFamily="34" charset="0"/>
                <a:ea typeface="Calibri" pitchFamily="34" charset="-122"/>
                <a:cs typeface="Calibri" pitchFamily="34" charset="-120"/>
              </a:rPr>
              <a:t>Supports national AI strategies and capacity-building such as AI for Government Campus (with Google), national-scale e-learning for public servants. Convened the Regional Dialogue on AI Governance with UN ESCWA.</a:t>
            </a:r>
            <a:endParaRPr lang="en-US" sz="1100" dirty="0"/>
          </a:p>
        </p:txBody>
      </p:sp>
      <p:sp>
        <p:nvSpPr>
          <p:cNvPr id="31" name="Shape 13">
            <a:extLst>
              <a:ext uri="{FF2B5EF4-FFF2-40B4-BE49-F238E27FC236}">
                <a16:creationId xmlns:a16="http://schemas.microsoft.com/office/drawing/2014/main" id="{9698276C-4116-670E-FADA-407B1F93477C}"/>
              </a:ext>
            </a:extLst>
          </p:cNvPr>
          <p:cNvSpPr/>
          <p:nvPr/>
        </p:nvSpPr>
        <p:spPr>
          <a:xfrm>
            <a:off x="297142" y="1442019"/>
            <a:ext cx="2522144" cy="411480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33" name="Shape 14">
            <a:extLst>
              <a:ext uri="{FF2B5EF4-FFF2-40B4-BE49-F238E27FC236}">
                <a16:creationId xmlns:a16="http://schemas.microsoft.com/office/drawing/2014/main" id="{A544D48F-1941-22D0-480E-094ACE43E391}"/>
              </a:ext>
            </a:extLst>
          </p:cNvPr>
          <p:cNvSpPr/>
          <p:nvPr/>
        </p:nvSpPr>
        <p:spPr>
          <a:xfrm>
            <a:off x="498310" y="1643187"/>
            <a:ext cx="713232" cy="713232"/>
          </a:xfrm>
          <a:prstGeom prst="roundRect">
            <a:avLst>
              <a:gd name="adj" fmla="val 12821"/>
            </a:avLst>
          </a:prstGeom>
          <a:solidFill>
            <a:srgbClr val="E37222"/>
          </a:solidFill>
          <a:ln/>
        </p:spPr>
        <p:txBody>
          <a:bodyPr/>
          <a:lstStyle/>
          <a:p>
            <a:endParaRPr lang="en-US"/>
          </a:p>
        </p:txBody>
      </p:sp>
      <p:pic>
        <p:nvPicPr>
          <p:cNvPr id="35" name="Image 3" descr="preencoded.png">
            <a:extLst>
              <a:ext uri="{FF2B5EF4-FFF2-40B4-BE49-F238E27FC236}">
                <a16:creationId xmlns:a16="http://schemas.microsoft.com/office/drawing/2014/main" id="{DC05A1A3-0222-1E15-2389-70D97355857C}"/>
              </a:ext>
            </a:extLst>
          </p:cNvPr>
          <p:cNvPicPr>
            <a:picLocks noChangeAspect="1"/>
          </p:cNvPicPr>
          <p:nvPr/>
        </p:nvPicPr>
        <p:blipFill>
          <a:blip r:embed="rId7"/>
          <a:stretch>
            <a:fillRect/>
          </a:stretch>
        </p:blipFill>
        <p:spPr>
          <a:xfrm>
            <a:off x="683750" y="1828627"/>
            <a:ext cx="342351" cy="342351"/>
          </a:xfrm>
          <a:prstGeom prst="rect">
            <a:avLst/>
          </a:prstGeom>
        </p:spPr>
      </p:pic>
      <p:sp>
        <p:nvSpPr>
          <p:cNvPr id="37" name="Text 15">
            <a:extLst>
              <a:ext uri="{FF2B5EF4-FFF2-40B4-BE49-F238E27FC236}">
                <a16:creationId xmlns:a16="http://schemas.microsoft.com/office/drawing/2014/main" id="{80131BC8-F59F-CC60-BADA-9F2A60D578ED}"/>
              </a:ext>
            </a:extLst>
          </p:cNvPr>
          <p:cNvSpPr/>
          <p:nvPr/>
        </p:nvSpPr>
        <p:spPr>
          <a:xfrm>
            <a:off x="2215781" y="1643187"/>
            <a:ext cx="457200" cy="329184"/>
          </a:xfrm>
          <a:prstGeom prst="rect">
            <a:avLst/>
          </a:prstGeom>
          <a:noFill/>
          <a:ln/>
        </p:spPr>
        <p:txBody>
          <a:bodyPr wrap="square" lIns="0" tIns="0" rIns="0" bIns="0" rtlCol="0" anchor="t"/>
          <a:lstStyle/>
          <a:p>
            <a:pPr marL="0" indent="0" algn="r">
              <a:buNone/>
            </a:pPr>
            <a:r>
              <a:rPr lang="en-US" sz="1300" b="1" dirty="0">
                <a:solidFill>
                  <a:srgbClr val="E37222"/>
                </a:solidFill>
                <a:latin typeface="Calibri" pitchFamily="34" charset="0"/>
                <a:ea typeface="Calibri" pitchFamily="34" charset="-122"/>
                <a:cs typeface="Calibri" pitchFamily="34" charset="-120"/>
              </a:rPr>
              <a:t>01</a:t>
            </a:r>
            <a:endParaRPr lang="en-US" sz="1300" dirty="0"/>
          </a:p>
        </p:txBody>
      </p:sp>
      <p:sp>
        <p:nvSpPr>
          <p:cNvPr id="39" name="Text 16">
            <a:extLst>
              <a:ext uri="{FF2B5EF4-FFF2-40B4-BE49-F238E27FC236}">
                <a16:creationId xmlns:a16="http://schemas.microsoft.com/office/drawing/2014/main" id="{EB55F8E3-5036-A633-B6A0-329F23B8E2C5}"/>
              </a:ext>
            </a:extLst>
          </p:cNvPr>
          <p:cNvSpPr/>
          <p:nvPr/>
        </p:nvSpPr>
        <p:spPr>
          <a:xfrm>
            <a:off x="498310" y="2502723"/>
            <a:ext cx="2119808" cy="658368"/>
          </a:xfrm>
          <a:prstGeom prst="rect">
            <a:avLst/>
          </a:prstGeom>
          <a:noFill/>
          <a:ln/>
        </p:spPr>
        <p:txBody>
          <a:bodyPr wrap="square" lIns="0" tIns="0" rIns="0" bIns="0" rtlCol="0" anchor="t"/>
          <a:lstStyle/>
          <a:p>
            <a:pPr marL="0" indent="0" algn="l">
              <a:lnSpc>
                <a:spcPct val="98000"/>
              </a:lnSpc>
              <a:buNone/>
            </a:pPr>
            <a:r>
              <a:rPr lang="en-US" sz="1350" b="1" dirty="0">
                <a:solidFill>
                  <a:srgbClr val="1F3A6E"/>
                </a:solidFill>
                <a:latin typeface="Calibri" pitchFamily="34" charset="0"/>
                <a:ea typeface="Calibri" pitchFamily="34" charset="-122"/>
                <a:cs typeface="Calibri" pitchFamily="34" charset="-120"/>
              </a:rPr>
              <a:t>AU Digital Transformation Strategy</a:t>
            </a:r>
            <a:endParaRPr lang="en-US" sz="1350" dirty="0"/>
          </a:p>
        </p:txBody>
      </p:sp>
      <p:sp>
        <p:nvSpPr>
          <p:cNvPr id="41" name="Text 17">
            <a:extLst>
              <a:ext uri="{FF2B5EF4-FFF2-40B4-BE49-F238E27FC236}">
                <a16:creationId xmlns:a16="http://schemas.microsoft.com/office/drawing/2014/main" id="{849282DB-3223-62B8-7D85-C3A02F81CC21}"/>
              </a:ext>
            </a:extLst>
          </p:cNvPr>
          <p:cNvSpPr/>
          <p:nvPr/>
        </p:nvSpPr>
        <p:spPr>
          <a:xfrm>
            <a:off x="516598" y="3179379"/>
            <a:ext cx="2083232" cy="2194560"/>
          </a:xfrm>
          <a:prstGeom prst="rect">
            <a:avLst/>
          </a:prstGeom>
          <a:noFill/>
          <a:ln/>
        </p:spPr>
        <p:txBody>
          <a:bodyPr wrap="square" lIns="0" tIns="0" rIns="0" bIns="0" rtlCol="0" anchor="t"/>
          <a:lstStyle/>
          <a:p>
            <a:pPr marL="0" indent="0" algn="l">
              <a:lnSpc>
                <a:spcPct val="104000"/>
              </a:lnSpc>
              <a:buNone/>
            </a:pPr>
            <a:r>
              <a:rPr lang="en-US" sz="1100" dirty="0">
                <a:solidFill>
                  <a:srgbClr val="1C2433"/>
                </a:solidFill>
                <a:latin typeface="Calibri" pitchFamily="34" charset="0"/>
                <a:ea typeface="Calibri" pitchFamily="34" charset="-122"/>
                <a:cs typeface="Calibri" pitchFamily="34" charset="-120"/>
              </a:rPr>
              <a:t>Provides policy and technical assistance (e.g. Mauritius Fintech Strategy; Digital ID systems in Ethiopia, Gambia, Nigeria, Rwanda, Benin, Guinea). Promotes digital skills, cybersecurity and digital public infrastructure.</a:t>
            </a:r>
            <a:endParaRPr lang="en-US" sz="1100" dirty="0"/>
          </a:p>
        </p:txBody>
      </p:sp>
      <p:sp>
        <p:nvSpPr>
          <p:cNvPr id="55" name="Shape 3">
            <a:extLst>
              <a:ext uri="{FF2B5EF4-FFF2-40B4-BE49-F238E27FC236}">
                <a16:creationId xmlns:a16="http://schemas.microsoft.com/office/drawing/2014/main" id="{4521C572-9CE3-3460-231D-E0AC15C03DB1}"/>
              </a:ext>
            </a:extLst>
          </p:cNvPr>
          <p:cNvSpPr/>
          <p:nvPr/>
        </p:nvSpPr>
        <p:spPr>
          <a:xfrm>
            <a:off x="3257534" y="1399032"/>
            <a:ext cx="2522144" cy="411480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57" name="Shape 4">
            <a:extLst>
              <a:ext uri="{FF2B5EF4-FFF2-40B4-BE49-F238E27FC236}">
                <a16:creationId xmlns:a16="http://schemas.microsoft.com/office/drawing/2014/main" id="{44CFE2E8-8A80-699C-3E5B-1D0F5434A7BD}"/>
              </a:ext>
            </a:extLst>
          </p:cNvPr>
          <p:cNvSpPr/>
          <p:nvPr/>
        </p:nvSpPr>
        <p:spPr>
          <a:xfrm>
            <a:off x="3458702" y="1600200"/>
            <a:ext cx="713232" cy="713232"/>
          </a:xfrm>
          <a:prstGeom prst="roundRect">
            <a:avLst>
              <a:gd name="adj" fmla="val 12821"/>
            </a:avLst>
          </a:prstGeom>
          <a:solidFill>
            <a:srgbClr val="2E6CB5"/>
          </a:solidFill>
          <a:ln/>
        </p:spPr>
        <p:txBody>
          <a:bodyPr/>
          <a:lstStyle/>
          <a:p>
            <a:endParaRPr lang="en-US"/>
          </a:p>
        </p:txBody>
      </p:sp>
      <p:pic>
        <p:nvPicPr>
          <p:cNvPr id="59" name="Image 1" descr="preencoded.png">
            <a:extLst>
              <a:ext uri="{FF2B5EF4-FFF2-40B4-BE49-F238E27FC236}">
                <a16:creationId xmlns:a16="http://schemas.microsoft.com/office/drawing/2014/main" id="{C66E5083-69B9-7219-6081-F5561EB596C8}"/>
              </a:ext>
            </a:extLst>
          </p:cNvPr>
          <p:cNvPicPr>
            <a:picLocks noChangeAspect="1"/>
          </p:cNvPicPr>
          <p:nvPr/>
        </p:nvPicPr>
        <p:blipFill>
          <a:blip r:embed="rId4"/>
          <a:stretch>
            <a:fillRect/>
          </a:stretch>
        </p:blipFill>
        <p:spPr>
          <a:xfrm>
            <a:off x="3644142" y="1785640"/>
            <a:ext cx="342351" cy="342351"/>
          </a:xfrm>
          <a:prstGeom prst="rect">
            <a:avLst/>
          </a:prstGeom>
        </p:spPr>
      </p:pic>
      <p:sp>
        <p:nvSpPr>
          <p:cNvPr id="61" name="Text 5">
            <a:extLst>
              <a:ext uri="{FF2B5EF4-FFF2-40B4-BE49-F238E27FC236}">
                <a16:creationId xmlns:a16="http://schemas.microsoft.com/office/drawing/2014/main" id="{EDF1375C-3C3E-D580-F14F-D789558C864C}"/>
              </a:ext>
            </a:extLst>
          </p:cNvPr>
          <p:cNvSpPr/>
          <p:nvPr/>
        </p:nvSpPr>
        <p:spPr>
          <a:xfrm>
            <a:off x="5176174" y="1600200"/>
            <a:ext cx="457200" cy="329184"/>
          </a:xfrm>
          <a:prstGeom prst="rect">
            <a:avLst/>
          </a:prstGeom>
          <a:noFill/>
          <a:ln/>
        </p:spPr>
        <p:txBody>
          <a:bodyPr wrap="square" lIns="0" tIns="0" rIns="0" bIns="0" rtlCol="0" anchor="t"/>
          <a:lstStyle/>
          <a:p>
            <a:pPr marL="0" indent="0" algn="r">
              <a:buNone/>
            </a:pPr>
            <a:r>
              <a:rPr lang="en-US" sz="1300" b="1" dirty="0">
                <a:solidFill>
                  <a:srgbClr val="2E6CB5"/>
                </a:solidFill>
                <a:latin typeface="Calibri" pitchFamily="34" charset="0"/>
                <a:ea typeface="Calibri" pitchFamily="34" charset="-122"/>
                <a:cs typeface="Calibri" pitchFamily="34" charset="-120"/>
              </a:rPr>
              <a:t>02</a:t>
            </a:r>
            <a:endParaRPr lang="en-US" sz="1300" dirty="0"/>
          </a:p>
        </p:txBody>
      </p:sp>
      <p:sp>
        <p:nvSpPr>
          <p:cNvPr id="63" name="Text 6">
            <a:extLst>
              <a:ext uri="{FF2B5EF4-FFF2-40B4-BE49-F238E27FC236}">
                <a16:creationId xmlns:a16="http://schemas.microsoft.com/office/drawing/2014/main" id="{B81153D6-752F-3A75-53A7-0E892CFDCDE2}"/>
              </a:ext>
            </a:extLst>
          </p:cNvPr>
          <p:cNvSpPr/>
          <p:nvPr/>
        </p:nvSpPr>
        <p:spPr>
          <a:xfrm>
            <a:off x="3458702" y="2459736"/>
            <a:ext cx="2119808" cy="658368"/>
          </a:xfrm>
          <a:prstGeom prst="rect">
            <a:avLst/>
          </a:prstGeom>
          <a:noFill/>
          <a:ln/>
        </p:spPr>
        <p:txBody>
          <a:bodyPr wrap="square" lIns="0" tIns="0" rIns="0" bIns="0" rtlCol="0" anchor="t"/>
          <a:lstStyle/>
          <a:p>
            <a:pPr marL="0" indent="0" algn="l">
              <a:lnSpc>
                <a:spcPct val="98000"/>
              </a:lnSpc>
              <a:buNone/>
            </a:pPr>
            <a:r>
              <a:rPr lang="en-US" sz="1350" b="1" dirty="0">
                <a:solidFill>
                  <a:srgbClr val="1F3A6E"/>
                </a:solidFill>
                <a:latin typeface="Calibri" pitchFamily="34" charset="0"/>
                <a:ea typeface="Calibri" pitchFamily="34" charset="-122"/>
                <a:cs typeface="Calibri" pitchFamily="34" charset="-120"/>
              </a:rPr>
              <a:t>AU Data Policy Framework</a:t>
            </a:r>
            <a:endParaRPr lang="en-US" sz="1350" dirty="0"/>
          </a:p>
        </p:txBody>
      </p:sp>
      <p:sp>
        <p:nvSpPr>
          <p:cNvPr id="65" name="Text 7">
            <a:extLst>
              <a:ext uri="{FF2B5EF4-FFF2-40B4-BE49-F238E27FC236}">
                <a16:creationId xmlns:a16="http://schemas.microsoft.com/office/drawing/2014/main" id="{086ACA65-76AF-AA39-C0B9-57E9F9849AA1}"/>
              </a:ext>
            </a:extLst>
          </p:cNvPr>
          <p:cNvSpPr/>
          <p:nvPr/>
        </p:nvSpPr>
        <p:spPr>
          <a:xfrm>
            <a:off x="3476990" y="3136392"/>
            <a:ext cx="2083232" cy="2194560"/>
          </a:xfrm>
          <a:prstGeom prst="rect">
            <a:avLst/>
          </a:prstGeom>
          <a:noFill/>
          <a:ln/>
        </p:spPr>
        <p:txBody>
          <a:bodyPr wrap="square" lIns="0" tIns="0" rIns="0" bIns="0" rtlCol="0" anchor="t"/>
          <a:lstStyle/>
          <a:p>
            <a:pPr marL="0" indent="0" algn="l">
              <a:lnSpc>
                <a:spcPct val="104000"/>
              </a:lnSpc>
              <a:buNone/>
            </a:pPr>
            <a:r>
              <a:rPr lang="en-US" sz="1100" dirty="0">
                <a:solidFill>
                  <a:srgbClr val="1C2433"/>
                </a:solidFill>
                <a:latin typeface="Calibri" pitchFamily="34" charset="0"/>
                <a:ea typeface="Calibri" pitchFamily="34" charset="-122"/>
                <a:cs typeface="Calibri" pitchFamily="34" charset="-120"/>
              </a:rPr>
              <a:t>Supports national data governance strategies. Delivered for Burundi, DRC, Mozambique and Tanzania; currently supporting Chad, the Republic of Guinea, Uganda and the Congo.</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5274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12000"/>
          </a:blip>
          <a:stretch>
            <a:fillRect/>
          </a:stretch>
        </p:blipFill>
        <p:spPr>
          <a:xfrm>
            <a:off x="8686800" y="2743200"/>
            <a:ext cx="4023360" cy="4023360"/>
          </a:xfrm>
          <a:prstGeom prst="rect">
            <a:avLst/>
          </a:prstGeom>
        </p:spPr>
      </p:pic>
      <p:sp>
        <p:nvSpPr>
          <p:cNvPr id="3" name="Shape 0"/>
          <p:cNvSpPr/>
          <p:nvPr/>
        </p:nvSpPr>
        <p:spPr>
          <a:xfrm>
            <a:off x="822960" y="2148840"/>
            <a:ext cx="960120" cy="960120"/>
          </a:xfrm>
          <a:prstGeom prst="roundRect">
            <a:avLst>
              <a:gd name="adj" fmla="val 11429"/>
            </a:avLst>
          </a:prstGeom>
          <a:solidFill>
            <a:srgbClr val="E37222"/>
          </a:solidFill>
          <a:ln/>
        </p:spPr>
        <p:txBody>
          <a:bodyPr/>
          <a:lstStyle/>
          <a:p>
            <a:endParaRPr lang="en-US"/>
          </a:p>
        </p:txBody>
      </p:sp>
      <p:pic>
        <p:nvPicPr>
          <p:cNvPr id="4" name="Image 1" descr="preencoded.png"/>
          <p:cNvPicPr>
            <a:picLocks noChangeAspect="1"/>
          </p:cNvPicPr>
          <p:nvPr/>
        </p:nvPicPr>
        <p:blipFill>
          <a:blip r:embed="rId3"/>
          <a:stretch>
            <a:fillRect/>
          </a:stretch>
        </p:blipFill>
        <p:spPr>
          <a:xfrm>
            <a:off x="1072591" y="2398471"/>
            <a:ext cx="460858" cy="460858"/>
          </a:xfrm>
          <a:prstGeom prst="rect">
            <a:avLst/>
          </a:prstGeom>
        </p:spPr>
      </p:pic>
      <p:sp>
        <p:nvSpPr>
          <p:cNvPr id="5" name="Text 1"/>
          <p:cNvSpPr/>
          <p:nvPr/>
        </p:nvSpPr>
        <p:spPr>
          <a:xfrm>
            <a:off x="841248" y="3310128"/>
            <a:ext cx="10058400" cy="310896"/>
          </a:xfrm>
          <a:prstGeom prst="rect">
            <a:avLst/>
          </a:prstGeom>
          <a:noFill/>
          <a:ln/>
        </p:spPr>
        <p:txBody>
          <a:bodyPr wrap="square" lIns="0" tIns="0" rIns="0" bIns="0" rtlCol="0" anchor="ctr"/>
          <a:lstStyle/>
          <a:p>
            <a:pPr marL="0" indent="0" algn="l">
              <a:buNone/>
            </a:pPr>
            <a:r>
              <a:rPr lang="en-US" sz="1300" b="1" kern="0" spc="300" dirty="0">
                <a:solidFill>
                  <a:srgbClr val="E37222"/>
                </a:solidFill>
                <a:latin typeface="Calibri" pitchFamily="34" charset="0"/>
                <a:ea typeface="Calibri" pitchFamily="34" charset="-122"/>
                <a:cs typeface="Calibri" pitchFamily="34" charset="-120"/>
              </a:rPr>
              <a:t>PART FOUR</a:t>
            </a:r>
            <a:endParaRPr lang="en-US" sz="1300" dirty="0"/>
          </a:p>
        </p:txBody>
      </p:sp>
      <p:sp>
        <p:nvSpPr>
          <p:cNvPr id="6" name="Text 2"/>
          <p:cNvSpPr/>
          <p:nvPr/>
        </p:nvSpPr>
        <p:spPr>
          <a:xfrm>
            <a:off x="822960" y="3621024"/>
            <a:ext cx="10424160" cy="868680"/>
          </a:xfrm>
          <a:prstGeom prst="rect">
            <a:avLst/>
          </a:prstGeom>
          <a:noFill/>
          <a:ln/>
        </p:spPr>
        <p:txBody>
          <a:bodyPr wrap="square" lIns="0" tIns="0" rIns="0" bIns="0" rtlCol="0" anchor="ctr"/>
          <a:lstStyle/>
          <a:p>
            <a:pPr marL="0" indent="0" algn="l">
              <a:buNone/>
            </a:pPr>
            <a:r>
              <a:rPr lang="en-US" sz="3300" b="1" dirty="0">
                <a:solidFill>
                  <a:srgbClr val="FFFFFF"/>
                </a:solidFill>
                <a:latin typeface="Calibri" pitchFamily="34" charset="0"/>
                <a:ea typeface="Calibri" pitchFamily="34" charset="-122"/>
                <a:cs typeface="Calibri" pitchFamily="34" charset="-120"/>
              </a:rPr>
              <a:t>Challenges &amp; Policy Actions</a:t>
            </a:r>
            <a:endParaRPr lang="en-US" sz="3300" dirty="0"/>
          </a:p>
        </p:txBody>
      </p:sp>
      <p:sp>
        <p:nvSpPr>
          <p:cNvPr id="7" name="Text 3"/>
          <p:cNvSpPr/>
          <p:nvPr/>
        </p:nvSpPr>
        <p:spPr>
          <a:xfrm>
            <a:off x="841248" y="4526280"/>
            <a:ext cx="10241280" cy="640080"/>
          </a:xfrm>
          <a:prstGeom prst="rect">
            <a:avLst/>
          </a:prstGeom>
          <a:noFill/>
          <a:ln/>
        </p:spPr>
        <p:txBody>
          <a:bodyPr wrap="square" lIns="0" tIns="0" rIns="0" bIns="0" rtlCol="0" anchor="ctr"/>
          <a:lstStyle/>
          <a:p>
            <a:pPr marL="0" indent="0" algn="l">
              <a:lnSpc>
                <a:spcPct val="105000"/>
              </a:lnSpc>
              <a:buNone/>
            </a:pPr>
            <a:r>
              <a:rPr lang="en-US" sz="1450" dirty="0">
                <a:solidFill>
                  <a:srgbClr val="AEBDD6"/>
                </a:solidFill>
                <a:latin typeface="Calibri" pitchFamily="34" charset="0"/>
                <a:ea typeface="Calibri" pitchFamily="34" charset="-122"/>
                <a:cs typeface="Calibri" pitchFamily="34" charset="-120"/>
              </a:rPr>
              <a:t>The cross-cutting barriers to implementation, and the actions recommended to address them.</a:t>
            </a:r>
            <a:endParaRPr lang="en-US" sz="1450" dirty="0"/>
          </a:p>
        </p:txBody>
      </p:sp>
      <p:pic>
        <p:nvPicPr>
          <p:cNvPr id="8" name="Image 2" descr="/tmp/footer.png"/>
          <p:cNvPicPr>
            <a:picLocks noChangeAspect="1"/>
          </p:cNvPicPr>
          <p:nvPr/>
        </p:nvPicPr>
        <p:blipFill>
          <a:blip r:embed="rId4"/>
          <a:stretch>
            <a:fillRect/>
          </a:stretch>
        </p:blipFill>
        <p:spPr>
          <a:xfrm>
            <a:off x="0" y="6565392"/>
            <a:ext cx="12191695" cy="2926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Cross-cutting Challenges &amp; Policy Actions</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6" name="Text 3"/>
          <p:cNvSpPr/>
          <p:nvPr/>
        </p:nvSpPr>
        <p:spPr>
          <a:xfrm>
            <a:off x="502920" y="1097280"/>
            <a:ext cx="5852160" cy="329184"/>
          </a:xfrm>
          <a:prstGeom prst="rect">
            <a:avLst/>
          </a:prstGeom>
          <a:noFill/>
          <a:ln/>
        </p:spPr>
        <p:txBody>
          <a:bodyPr wrap="square" lIns="0" tIns="0" rIns="0" bIns="0" rtlCol="0" anchor="ctr"/>
          <a:lstStyle/>
          <a:p>
            <a:pPr marL="0" indent="0" algn="l">
              <a:buNone/>
            </a:pPr>
            <a:r>
              <a:rPr lang="en-US" sz="1350" b="1" dirty="0">
                <a:solidFill>
                  <a:srgbClr val="1F3A6E"/>
                </a:solidFill>
                <a:latin typeface="Calibri" pitchFamily="34" charset="0"/>
                <a:ea typeface="Calibri" pitchFamily="34" charset="-122"/>
                <a:cs typeface="Calibri" pitchFamily="34" charset="-120"/>
              </a:rPr>
              <a:t>Implementation challenges</a:t>
            </a:r>
            <a:endParaRPr lang="en-US" sz="1350" dirty="0"/>
          </a:p>
        </p:txBody>
      </p:sp>
      <p:sp>
        <p:nvSpPr>
          <p:cNvPr id="7" name="Shape 4"/>
          <p:cNvSpPr/>
          <p:nvPr/>
        </p:nvSpPr>
        <p:spPr>
          <a:xfrm>
            <a:off x="502920" y="151790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8" name="Shape 5"/>
          <p:cNvSpPr/>
          <p:nvPr/>
        </p:nvSpPr>
        <p:spPr>
          <a:xfrm>
            <a:off x="649224" y="1792224"/>
            <a:ext cx="365760" cy="365760"/>
          </a:xfrm>
          <a:prstGeom prst="ellipse">
            <a:avLst/>
          </a:prstGeom>
          <a:solidFill>
            <a:srgbClr val="F0A91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751637" y="1894637"/>
            <a:ext cx="160934" cy="160934"/>
          </a:xfrm>
          <a:prstGeom prst="rect">
            <a:avLst/>
          </a:prstGeom>
        </p:spPr>
      </p:pic>
      <p:sp>
        <p:nvSpPr>
          <p:cNvPr id="10" name="Text 6"/>
          <p:cNvSpPr/>
          <p:nvPr/>
        </p:nvSpPr>
        <p:spPr>
          <a:xfrm>
            <a:off x="1106424" y="159105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Persistent connectivity gap; limited financing and investment</a:t>
            </a:r>
            <a:endParaRPr lang="en-US" sz="1030" dirty="0"/>
          </a:p>
        </p:txBody>
      </p:sp>
      <p:sp>
        <p:nvSpPr>
          <p:cNvPr id="11" name="Shape 7"/>
          <p:cNvSpPr/>
          <p:nvPr/>
        </p:nvSpPr>
        <p:spPr>
          <a:xfrm>
            <a:off x="3493008" y="151790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12" name="Shape 8"/>
          <p:cNvSpPr/>
          <p:nvPr/>
        </p:nvSpPr>
        <p:spPr>
          <a:xfrm>
            <a:off x="3639312" y="1792224"/>
            <a:ext cx="365760" cy="365760"/>
          </a:xfrm>
          <a:prstGeom prst="ellipse">
            <a:avLst/>
          </a:prstGeom>
          <a:solidFill>
            <a:srgbClr val="2E6CB5"/>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3741725" y="1894637"/>
            <a:ext cx="160934" cy="160934"/>
          </a:xfrm>
          <a:prstGeom prst="rect">
            <a:avLst/>
          </a:prstGeom>
        </p:spPr>
      </p:pic>
      <p:sp>
        <p:nvSpPr>
          <p:cNvPr id="14" name="Text 9"/>
          <p:cNvSpPr/>
          <p:nvPr/>
        </p:nvSpPr>
        <p:spPr>
          <a:xfrm>
            <a:off x="4096512" y="159105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Digital infrastructure deficit</a:t>
            </a:r>
            <a:endParaRPr lang="en-US" sz="1030" dirty="0"/>
          </a:p>
        </p:txBody>
      </p:sp>
      <p:sp>
        <p:nvSpPr>
          <p:cNvPr id="15" name="Shape 10"/>
          <p:cNvSpPr/>
          <p:nvPr/>
        </p:nvSpPr>
        <p:spPr>
          <a:xfrm>
            <a:off x="502920" y="261518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16" name="Shape 11"/>
          <p:cNvSpPr/>
          <p:nvPr/>
        </p:nvSpPr>
        <p:spPr>
          <a:xfrm>
            <a:off x="649224" y="2889504"/>
            <a:ext cx="365760" cy="365760"/>
          </a:xfrm>
          <a:prstGeom prst="ellipse">
            <a:avLst/>
          </a:prstGeom>
          <a:solidFill>
            <a:srgbClr val="E37222"/>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751637" y="2991917"/>
            <a:ext cx="160934" cy="160934"/>
          </a:xfrm>
          <a:prstGeom prst="rect">
            <a:avLst/>
          </a:prstGeom>
        </p:spPr>
      </p:pic>
      <p:sp>
        <p:nvSpPr>
          <p:cNvPr id="18" name="Text 12"/>
          <p:cNvSpPr/>
          <p:nvPr/>
        </p:nvSpPr>
        <p:spPr>
          <a:xfrm>
            <a:off x="1106424" y="268833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Digital skills and capacity gaps</a:t>
            </a:r>
            <a:endParaRPr lang="en-US" sz="1030" dirty="0"/>
          </a:p>
        </p:txBody>
      </p:sp>
      <p:sp>
        <p:nvSpPr>
          <p:cNvPr id="19" name="Shape 13"/>
          <p:cNvSpPr/>
          <p:nvPr/>
        </p:nvSpPr>
        <p:spPr>
          <a:xfrm>
            <a:off x="3493008" y="261518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20" name="Shape 14"/>
          <p:cNvSpPr/>
          <p:nvPr/>
        </p:nvSpPr>
        <p:spPr>
          <a:xfrm>
            <a:off x="3639312" y="2889504"/>
            <a:ext cx="365760" cy="365760"/>
          </a:xfrm>
          <a:prstGeom prst="ellipse">
            <a:avLst/>
          </a:prstGeom>
          <a:solidFill>
            <a:srgbClr val="8A929E"/>
          </a:solidFill>
          <a:ln/>
        </p:spPr>
        <p:txBody>
          <a:bodyPr/>
          <a:lstStyle/>
          <a:p>
            <a:endParaRPr lang="en-US"/>
          </a:p>
        </p:txBody>
      </p:sp>
      <p:pic>
        <p:nvPicPr>
          <p:cNvPr id="21" name="Image 4" descr="preencoded.png"/>
          <p:cNvPicPr>
            <a:picLocks noChangeAspect="1"/>
          </p:cNvPicPr>
          <p:nvPr/>
        </p:nvPicPr>
        <p:blipFill>
          <a:blip r:embed="rId7"/>
          <a:stretch>
            <a:fillRect/>
          </a:stretch>
        </p:blipFill>
        <p:spPr>
          <a:xfrm>
            <a:off x="3741725" y="2991917"/>
            <a:ext cx="160934" cy="160934"/>
          </a:xfrm>
          <a:prstGeom prst="rect">
            <a:avLst/>
          </a:prstGeom>
        </p:spPr>
      </p:pic>
      <p:sp>
        <p:nvSpPr>
          <p:cNvPr id="22" name="Text 15"/>
          <p:cNvSpPr/>
          <p:nvPr/>
        </p:nvSpPr>
        <p:spPr>
          <a:xfrm>
            <a:off x="4096512" y="268833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Weak policy and regulatory harmonization</a:t>
            </a:r>
            <a:endParaRPr lang="en-US" sz="1030" dirty="0"/>
          </a:p>
        </p:txBody>
      </p:sp>
      <p:sp>
        <p:nvSpPr>
          <p:cNvPr id="23" name="Shape 16"/>
          <p:cNvSpPr/>
          <p:nvPr/>
        </p:nvSpPr>
        <p:spPr>
          <a:xfrm>
            <a:off x="502920" y="371246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24" name="Shape 17"/>
          <p:cNvSpPr/>
          <p:nvPr/>
        </p:nvSpPr>
        <p:spPr>
          <a:xfrm>
            <a:off x="649224" y="3986784"/>
            <a:ext cx="365760" cy="365760"/>
          </a:xfrm>
          <a:prstGeom prst="ellipse">
            <a:avLst/>
          </a:prstGeom>
          <a:solidFill>
            <a:srgbClr val="F0A91E"/>
          </a:solidFill>
          <a:ln/>
        </p:spPr>
        <p:txBody>
          <a:bodyPr/>
          <a:lstStyle/>
          <a:p>
            <a:endParaRPr lang="en-US"/>
          </a:p>
        </p:txBody>
      </p:sp>
      <p:pic>
        <p:nvPicPr>
          <p:cNvPr id="25" name="Image 5" descr="preencoded.png"/>
          <p:cNvPicPr>
            <a:picLocks noChangeAspect="1"/>
          </p:cNvPicPr>
          <p:nvPr/>
        </p:nvPicPr>
        <p:blipFill>
          <a:blip r:embed="rId8"/>
          <a:stretch>
            <a:fillRect/>
          </a:stretch>
        </p:blipFill>
        <p:spPr>
          <a:xfrm>
            <a:off x="751637" y="4089197"/>
            <a:ext cx="160934" cy="160934"/>
          </a:xfrm>
          <a:prstGeom prst="rect">
            <a:avLst/>
          </a:prstGeom>
        </p:spPr>
      </p:pic>
      <p:sp>
        <p:nvSpPr>
          <p:cNvPr id="26" name="Text 18"/>
          <p:cNvSpPr/>
          <p:nvPr/>
        </p:nvSpPr>
        <p:spPr>
          <a:xfrm>
            <a:off x="1106424" y="378561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Data governance and digital sovereignty challenges</a:t>
            </a:r>
            <a:endParaRPr lang="en-US" sz="1030" dirty="0"/>
          </a:p>
        </p:txBody>
      </p:sp>
      <p:sp>
        <p:nvSpPr>
          <p:cNvPr id="27" name="Shape 19"/>
          <p:cNvSpPr/>
          <p:nvPr/>
        </p:nvSpPr>
        <p:spPr>
          <a:xfrm>
            <a:off x="3493008" y="371246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28" name="Shape 20"/>
          <p:cNvSpPr/>
          <p:nvPr/>
        </p:nvSpPr>
        <p:spPr>
          <a:xfrm>
            <a:off x="3639312" y="3986784"/>
            <a:ext cx="365760" cy="365760"/>
          </a:xfrm>
          <a:prstGeom prst="ellipse">
            <a:avLst/>
          </a:prstGeom>
          <a:solidFill>
            <a:srgbClr val="2E8B8B"/>
          </a:solidFill>
          <a:ln/>
        </p:spPr>
        <p:txBody>
          <a:bodyPr/>
          <a:lstStyle/>
          <a:p>
            <a:endParaRPr lang="en-US"/>
          </a:p>
        </p:txBody>
      </p:sp>
      <p:pic>
        <p:nvPicPr>
          <p:cNvPr id="29" name="Image 6" descr="preencoded.png"/>
          <p:cNvPicPr>
            <a:picLocks noChangeAspect="1"/>
          </p:cNvPicPr>
          <p:nvPr/>
        </p:nvPicPr>
        <p:blipFill>
          <a:blip r:embed="rId9"/>
          <a:stretch>
            <a:fillRect/>
          </a:stretch>
        </p:blipFill>
        <p:spPr>
          <a:xfrm>
            <a:off x="3741725" y="4089197"/>
            <a:ext cx="160934" cy="160934"/>
          </a:xfrm>
          <a:prstGeom prst="rect">
            <a:avLst/>
          </a:prstGeom>
        </p:spPr>
      </p:pic>
      <p:sp>
        <p:nvSpPr>
          <p:cNvPr id="30" name="Text 21"/>
          <p:cNvSpPr/>
          <p:nvPr/>
        </p:nvSpPr>
        <p:spPr>
          <a:xfrm>
            <a:off x="4096512" y="378561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Artificial intelligence governance challenges</a:t>
            </a:r>
            <a:endParaRPr lang="en-US" sz="1030" dirty="0"/>
          </a:p>
        </p:txBody>
      </p:sp>
      <p:sp>
        <p:nvSpPr>
          <p:cNvPr id="31" name="Shape 22"/>
          <p:cNvSpPr/>
          <p:nvPr/>
        </p:nvSpPr>
        <p:spPr>
          <a:xfrm>
            <a:off x="502920" y="480974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32" name="Shape 23"/>
          <p:cNvSpPr/>
          <p:nvPr/>
        </p:nvSpPr>
        <p:spPr>
          <a:xfrm>
            <a:off x="649224" y="5084064"/>
            <a:ext cx="365760" cy="365760"/>
          </a:xfrm>
          <a:prstGeom prst="ellipse">
            <a:avLst/>
          </a:prstGeom>
          <a:solidFill>
            <a:srgbClr val="8A929E"/>
          </a:solidFill>
          <a:ln/>
        </p:spPr>
        <p:txBody>
          <a:bodyPr/>
          <a:lstStyle/>
          <a:p>
            <a:endParaRPr lang="en-US"/>
          </a:p>
        </p:txBody>
      </p:sp>
      <p:pic>
        <p:nvPicPr>
          <p:cNvPr id="33" name="Image 7" descr="preencoded.png"/>
          <p:cNvPicPr>
            <a:picLocks noChangeAspect="1"/>
          </p:cNvPicPr>
          <p:nvPr/>
        </p:nvPicPr>
        <p:blipFill>
          <a:blip r:embed="rId10"/>
          <a:stretch>
            <a:fillRect/>
          </a:stretch>
        </p:blipFill>
        <p:spPr>
          <a:xfrm>
            <a:off x="751637" y="5186477"/>
            <a:ext cx="160934" cy="160934"/>
          </a:xfrm>
          <a:prstGeom prst="rect">
            <a:avLst/>
          </a:prstGeom>
        </p:spPr>
      </p:pic>
      <p:sp>
        <p:nvSpPr>
          <p:cNvPr id="34" name="Text 24"/>
          <p:cNvSpPr/>
          <p:nvPr/>
        </p:nvSpPr>
        <p:spPr>
          <a:xfrm>
            <a:off x="1106424" y="488289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Weak monitoring and data systems</a:t>
            </a:r>
            <a:endParaRPr lang="en-US" sz="1030" dirty="0"/>
          </a:p>
        </p:txBody>
      </p:sp>
      <p:sp>
        <p:nvSpPr>
          <p:cNvPr id="35" name="Shape 25"/>
          <p:cNvSpPr/>
          <p:nvPr/>
        </p:nvSpPr>
        <p:spPr>
          <a:xfrm>
            <a:off x="3493008" y="4809744"/>
            <a:ext cx="2788920" cy="914400"/>
          </a:xfrm>
          <a:prstGeom prst="roundRect">
            <a:avLst>
              <a:gd name="adj" fmla="val 7000"/>
            </a:avLst>
          </a:prstGeom>
          <a:solidFill>
            <a:srgbClr val="EEF2F8"/>
          </a:solidFill>
          <a:ln w="12700">
            <a:solidFill>
              <a:srgbClr val="DBE2EC"/>
            </a:solidFill>
            <a:prstDash val="solid"/>
          </a:ln>
        </p:spPr>
        <p:txBody>
          <a:bodyPr/>
          <a:lstStyle/>
          <a:p>
            <a:endParaRPr lang="en-US"/>
          </a:p>
        </p:txBody>
      </p:sp>
      <p:sp>
        <p:nvSpPr>
          <p:cNvPr id="36" name="Shape 26"/>
          <p:cNvSpPr/>
          <p:nvPr/>
        </p:nvSpPr>
        <p:spPr>
          <a:xfrm>
            <a:off x="3639312" y="5084064"/>
            <a:ext cx="365760" cy="365760"/>
          </a:xfrm>
          <a:prstGeom prst="ellipse">
            <a:avLst/>
          </a:prstGeom>
          <a:solidFill>
            <a:srgbClr val="1F3A6E"/>
          </a:solidFill>
          <a:ln/>
        </p:spPr>
        <p:txBody>
          <a:bodyPr/>
          <a:lstStyle/>
          <a:p>
            <a:endParaRPr lang="en-US"/>
          </a:p>
        </p:txBody>
      </p:sp>
      <p:pic>
        <p:nvPicPr>
          <p:cNvPr id="37" name="Image 8" descr="preencoded.png"/>
          <p:cNvPicPr>
            <a:picLocks noChangeAspect="1"/>
          </p:cNvPicPr>
          <p:nvPr/>
        </p:nvPicPr>
        <p:blipFill>
          <a:blip r:embed="rId11"/>
          <a:stretch>
            <a:fillRect/>
          </a:stretch>
        </p:blipFill>
        <p:spPr>
          <a:xfrm>
            <a:off x="3741725" y="5186477"/>
            <a:ext cx="160934" cy="160934"/>
          </a:xfrm>
          <a:prstGeom prst="rect">
            <a:avLst/>
          </a:prstGeom>
        </p:spPr>
      </p:pic>
      <p:sp>
        <p:nvSpPr>
          <p:cNvPr id="38" name="Text 27"/>
          <p:cNvSpPr/>
          <p:nvPr/>
        </p:nvSpPr>
        <p:spPr>
          <a:xfrm>
            <a:off x="4096512" y="4882896"/>
            <a:ext cx="2075688" cy="768096"/>
          </a:xfrm>
          <a:prstGeom prst="rect">
            <a:avLst/>
          </a:prstGeom>
          <a:noFill/>
          <a:ln/>
        </p:spPr>
        <p:txBody>
          <a:bodyPr wrap="square" lIns="0" tIns="0" rIns="0" bIns="0" rtlCol="0" anchor="ctr"/>
          <a:lstStyle/>
          <a:p>
            <a:pPr marL="0" indent="0" algn="l">
              <a:lnSpc>
                <a:spcPct val="95000"/>
              </a:lnSpc>
              <a:buNone/>
            </a:pPr>
            <a:r>
              <a:rPr lang="en-US" sz="1030" b="1" dirty="0">
                <a:solidFill>
                  <a:srgbClr val="1C2433"/>
                </a:solidFill>
                <a:latin typeface="Calibri" pitchFamily="34" charset="0"/>
                <a:ea typeface="Calibri" pitchFamily="34" charset="-122"/>
                <a:cs typeface="Calibri" pitchFamily="34" charset="-120"/>
              </a:rPr>
              <a:t>Institutional coordination challenges</a:t>
            </a:r>
            <a:endParaRPr lang="en-US" sz="1030" dirty="0"/>
          </a:p>
        </p:txBody>
      </p:sp>
      <p:sp>
        <p:nvSpPr>
          <p:cNvPr id="39" name="Shape 28"/>
          <p:cNvSpPr/>
          <p:nvPr/>
        </p:nvSpPr>
        <p:spPr>
          <a:xfrm>
            <a:off x="6355080" y="1097280"/>
            <a:ext cx="5330952" cy="5212080"/>
          </a:xfrm>
          <a:prstGeom prst="roundRect">
            <a:avLst>
              <a:gd name="adj" fmla="val 1404"/>
            </a:avLst>
          </a:prstGeom>
          <a:solidFill>
            <a:srgbClr val="1F3A6E"/>
          </a:solidFill>
          <a:ln/>
          <a:effectLst>
            <a:outerShdw blurRad="127000" dist="50800" dir="5400000" algn="bl" rotWithShape="0">
              <a:srgbClr val="000000">
                <a:alpha val="18000"/>
              </a:srgbClr>
            </a:outerShdw>
          </a:effectLst>
        </p:spPr>
        <p:txBody>
          <a:bodyPr/>
          <a:lstStyle/>
          <a:p>
            <a:endParaRPr lang="en-US"/>
          </a:p>
        </p:txBody>
      </p:sp>
      <p:sp>
        <p:nvSpPr>
          <p:cNvPr id="40" name="Text 29"/>
          <p:cNvSpPr/>
          <p:nvPr/>
        </p:nvSpPr>
        <p:spPr>
          <a:xfrm>
            <a:off x="6665976" y="1335024"/>
            <a:ext cx="4782312" cy="365760"/>
          </a:xfrm>
          <a:prstGeom prst="rect">
            <a:avLst/>
          </a:prstGeom>
          <a:noFill/>
          <a:ln/>
        </p:spPr>
        <p:txBody>
          <a:bodyPr wrap="square" lIns="0" tIns="0" rIns="0" bIns="0" rtlCol="0" anchor="ctr"/>
          <a:lstStyle/>
          <a:p>
            <a:pPr marL="0" indent="0" algn="l">
              <a:buNone/>
            </a:pPr>
            <a:r>
              <a:rPr lang="en-US" sz="1500" b="1" dirty="0">
                <a:solidFill>
                  <a:srgbClr val="FFFFFF"/>
                </a:solidFill>
                <a:latin typeface="Calibri" pitchFamily="34" charset="0"/>
                <a:ea typeface="Calibri" pitchFamily="34" charset="-122"/>
                <a:cs typeface="Calibri" pitchFamily="34" charset="-120"/>
              </a:rPr>
              <a:t>Policy actions</a:t>
            </a:r>
            <a:endParaRPr lang="en-US" sz="1500" dirty="0"/>
          </a:p>
        </p:txBody>
      </p:sp>
      <p:sp>
        <p:nvSpPr>
          <p:cNvPr id="41" name="Text 30"/>
          <p:cNvSpPr/>
          <p:nvPr/>
        </p:nvSpPr>
        <p:spPr>
          <a:xfrm>
            <a:off x="6665976" y="1719072"/>
            <a:ext cx="4782312" cy="310896"/>
          </a:xfrm>
          <a:prstGeom prst="rect">
            <a:avLst/>
          </a:prstGeom>
          <a:noFill/>
          <a:ln/>
        </p:spPr>
        <p:txBody>
          <a:bodyPr wrap="square" lIns="0" tIns="0" rIns="0" bIns="0" rtlCol="0" anchor="ctr"/>
          <a:lstStyle/>
          <a:p>
            <a:pPr marL="0" indent="0" algn="l">
              <a:buNone/>
            </a:pPr>
            <a:r>
              <a:rPr lang="en-US" sz="1100" i="1" dirty="0">
                <a:solidFill>
                  <a:srgbClr val="CFE0F5"/>
                </a:solidFill>
                <a:latin typeface="Calibri" pitchFamily="34" charset="0"/>
                <a:ea typeface="Calibri" pitchFamily="34" charset="-122"/>
                <a:cs typeface="Calibri" pitchFamily="34" charset="-120"/>
              </a:rPr>
              <a:t>African countries and stakeholders are advised to:</a:t>
            </a:r>
            <a:endParaRPr lang="en-US" sz="1100" dirty="0"/>
          </a:p>
        </p:txBody>
      </p:sp>
      <p:sp>
        <p:nvSpPr>
          <p:cNvPr id="42" name="Text 31"/>
          <p:cNvSpPr/>
          <p:nvPr/>
        </p:nvSpPr>
        <p:spPr>
          <a:xfrm>
            <a:off x="6720840" y="2157984"/>
            <a:ext cx="4654296" cy="3931920"/>
          </a:xfrm>
          <a:prstGeom prst="rect">
            <a:avLst/>
          </a:prstGeom>
          <a:noFill/>
          <a:ln/>
        </p:spPr>
        <p:txBody>
          <a:bodyPr wrap="square" lIns="0" tIns="0" rIns="0" bIns="0" rtlCol="0" anchor="t"/>
          <a:lstStyle/>
          <a:p>
            <a:pPr marL="342900" indent="-342900" algn="l">
              <a:lnSpc>
                <a:spcPct val="102000"/>
              </a:lnSpc>
              <a:spcAft>
                <a:spcPts val="900"/>
              </a:spcAft>
              <a:buSzPct val="100000"/>
              <a:buFont typeface="+mj-lt"/>
              <a:buAutoNum type="arabicPeriod"/>
            </a:pPr>
            <a:r>
              <a:rPr lang="en-US" sz="1160" dirty="0">
                <a:solidFill>
                  <a:srgbClr val="FFFFFF"/>
                </a:solidFill>
                <a:latin typeface="Calibri" pitchFamily="34" charset="0"/>
                <a:ea typeface="Calibri" pitchFamily="34" charset="-122"/>
                <a:cs typeface="Calibri" pitchFamily="34" charset="-120"/>
              </a:rPr>
              <a:t>Mobilize sustainable and innovative financing.</a:t>
            </a:r>
            <a:endParaRPr lang="en-US" sz="1160" dirty="0"/>
          </a:p>
          <a:p>
            <a:pPr marL="342900" indent="-342900" algn="l">
              <a:lnSpc>
                <a:spcPct val="102000"/>
              </a:lnSpc>
              <a:spcAft>
                <a:spcPts val="900"/>
              </a:spcAft>
              <a:buSzPct val="100000"/>
              <a:buFont typeface="+mj-lt"/>
              <a:buAutoNum type="arabicPeriod"/>
            </a:pPr>
            <a:r>
              <a:rPr lang="en-US" sz="1160" dirty="0">
                <a:solidFill>
                  <a:srgbClr val="FFFFFF"/>
                </a:solidFill>
                <a:latin typeface="Calibri" pitchFamily="34" charset="0"/>
                <a:ea typeface="Calibri" pitchFamily="34" charset="-122"/>
                <a:cs typeface="Calibri" pitchFamily="34" charset="-120"/>
              </a:rPr>
              <a:t>Scale up digital skills: digital literacy, STEM education, AI, cybersecurity, and workforce reskilling.</a:t>
            </a:r>
            <a:endParaRPr lang="en-US" sz="1160" dirty="0"/>
          </a:p>
          <a:p>
            <a:pPr marL="342900" indent="-342900" algn="l">
              <a:lnSpc>
                <a:spcPct val="102000"/>
              </a:lnSpc>
              <a:spcAft>
                <a:spcPts val="900"/>
              </a:spcAft>
              <a:buSzPct val="100000"/>
              <a:buFont typeface="+mj-lt"/>
              <a:buAutoNum type="arabicPeriod"/>
            </a:pPr>
            <a:r>
              <a:rPr lang="en-US" sz="1160" dirty="0">
                <a:solidFill>
                  <a:srgbClr val="FFFFFF"/>
                </a:solidFill>
                <a:latin typeface="Calibri" pitchFamily="34" charset="0"/>
                <a:ea typeface="Calibri" pitchFamily="34" charset="-122"/>
                <a:cs typeface="Calibri" pitchFamily="34" charset="-120"/>
              </a:rPr>
              <a:t>Enhance data governance and AI readiness by adopting robust data protection frameworks.</a:t>
            </a:r>
            <a:endParaRPr lang="en-US" sz="1160" dirty="0"/>
          </a:p>
          <a:p>
            <a:pPr marL="342900" indent="-342900" algn="l">
              <a:lnSpc>
                <a:spcPct val="102000"/>
              </a:lnSpc>
              <a:spcAft>
                <a:spcPts val="900"/>
              </a:spcAft>
              <a:buSzPct val="100000"/>
              <a:buFont typeface="+mj-lt"/>
              <a:buAutoNum type="arabicPeriod"/>
            </a:pPr>
            <a:r>
              <a:rPr lang="en-US" sz="1160" dirty="0">
                <a:solidFill>
                  <a:srgbClr val="FFFFFF"/>
                </a:solidFill>
                <a:latin typeface="Calibri" pitchFamily="34" charset="0"/>
                <a:ea typeface="Calibri" pitchFamily="34" charset="-122"/>
                <a:cs typeface="Calibri" pitchFamily="34" charset="-120"/>
              </a:rPr>
              <a:t>Foster regional collaboration among the AU, UNECA, Regional Economic Communities, governments, the private sector, academia and civil society.</a:t>
            </a:r>
            <a:endParaRPr lang="en-US" sz="1160" dirty="0"/>
          </a:p>
          <a:p>
            <a:pPr marL="342900" indent="-342900" algn="l">
              <a:lnSpc>
                <a:spcPct val="102000"/>
              </a:lnSpc>
              <a:spcAft>
                <a:spcPts val="900"/>
              </a:spcAft>
              <a:buSzPct val="100000"/>
              <a:buFont typeface="+mj-lt"/>
              <a:buAutoNum type="arabicPeriod"/>
            </a:pPr>
            <a:r>
              <a:rPr lang="en-US" sz="1160" dirty="0">
                <a:solidFill>
                  <a:srgbClr val="FFFFFF"/>
                </a:solidFill>
                <a:latin typeface="Calibri" pitchFamily="34" charset="0"/>
                <a:ea typeface="Calibri" pitchFamily="34" charset="-122"/>
                <a:cs typeface="Calibri" pitchFamily="34" charset="-120"/>
              </a:rPr>
              <a:t>Improve monitoring and accountability with harmonized indicators and evidence-based systems tracking WSIS+20, the African Digital Compact, Agenda 2063, the SDGs, and the GDC.</a:t>
            </a:r>
            <a:endParaRPr lang="en-US" sz="116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914400" y="2743200"/>
            <a:ext cx="10332720" cy="914400"/>
          </a:xfrm>
          <a:prstGeom prst="rect">
            <a:avLst/>
          </a:prstGeom>
          <a:noFill/>
          <a:ln/>
        </p:spPr>
        <p:txBody>
          <a:bodyPr wrap="square" lIns="0" tIns="0" rIns="0" bIns="0" rtlCol="0" anchor="ctr"/>
          <a:lstStyle/>
          <a:p>
            <a:pPr marL="0" indent="0" algn="l">
              <a:buNone/>
            </a:pPr>
            <a:r>
              <a:rPr lang="en-US" sz="4600" b="1" dirty="0">
                <a:solidFill>
                  <a:srgbClr val="1F3A6E"/>
                </a:solidFill>
                <a:latin typeface="Calibri" pitchFamily="34" charset="0"/>
                <a:ea typeface="Calibri" pitchFamily="34" charset="-122"/>
                <a:cs typeface="Calibri" pitchFamily="34" charset="-120"/>
              </a:rPr>
              <a:t>Thank you</a:t>
            </a:r>
            <a:endParaRPr lang="en-US" sz="4600" dirty="0"/>
          </a:p>
        </p:txBody>
      </p:sp>
      <p:sp>
        <p:nvSpPr>
          <p:cNvPr id="3" name="Text 1"/>
          <p:cNvSpPr/>
          <p:nvPr/>
        </p:nvSpPr>
        <p:spPr>
          <a:xfrm>
            <a:off x="914400" y="3703320"/>
            <a:ext cx="10332720" cy="411480"/>
          </a:xfrm>
          <a:prstGeom prst="rect">
            <a:avLst/>
          </a:prstGeom>
          <a:noFill/>
          <a:ln/>
        </p:spPr>
        <p:txBody>
          <a:bodyPr wrap="square" lIns="0" tIns="0" rIns="0" bIns="0" rtlCol="0" anchor="ctr"/>
          <a:lstStyle/>
          <a:p>
            <a:pPr marL="0" indent="0" algn="l">
              <a:buNone/>
            </a:pPr>
            <a:r>
              <a:rPr lang="en-US" sz="1500" dirty="0">
                <a:solidFill>
                  <a:srgbClr val="55617A"/>
                </a:solidFill>
                <a:latin typeface="Calibri" pitchFamily="34" charset="0"/>
                <a:ea typeface="Calibri" pitchFamily="34" charset="-122"/>
                <a:cs typeface="Calibri" pitchFamily="34" charset="-120"/>
              </a:rPr>
              <a:t>UN Economic Commission for Africa   |   www.uneca.org</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5274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12000"/>
          </a:blip>
          <a:stretch>
            <a:fillRect/>
          </a:stretch>
        </p:blipFill>
        <p:spPr>
          <a:xfrm>
            <a:off x="8686800" y="2743200"/>
            <a:ext cx="4023360" cy="4023360"/>
          </a:xfrm>
          <a:prstGeom prst="rect">
            <a:avLst/>
          </a:prstGeom>
        </p:spPr>
      </p:pic>
      <p:sp>
        <p:nvSpPr>
          <p:cNvPr id="3" name="Shape 0"/>
          <p:cNvSpPr/>
          <p:nvPr/>
        </p:nvSpPr>
        <p:spPr>
          <a:xfrm>
            <a:off x="822960" y="2148840"/>
            <a:ext cx="960120" cy="960120"/>
          </a:xfrm>
          <a:prstGeom prst="roundRect">
            <a:avLst>
              <a:gd name="adj" fmla="val 11429"/>
            </a:avLst>
          </a:prstGeom>
          <a:solidFill>
            <a:srgbClr val="F0A91E"/>
          </a:solidFill>
          <a:ln/>
        </p:spPr>
        <p:txBody>
          <a:bodyPr/>
          <a:lstStyle/>
          <a:p>
            <a:endParaRPr lang="en-US"/>
          </a:p>
        </p:txBody>
      </p:sp>
      <p:pic>
        <p:nvPicPr>
          <p:cNvPr id="4" name="Image 1" descr="preencoded.png"/>
          <p:cNvPicPr>
            <a:picLocks noChangeAspect="1"/>
          </p:cNvPicPr>
          <p:nvPr/>
        </p:nvPicPr>
        <p:blipFill>
          <a:blip r:embed="rId3"/>
          <a:stretch>
            <a:fillRect/>
          </a:stretch>
        </p:blipFill>
        <p:spPr>
          <a:xfrm>
            <a:off x="1072591" y="2398471"/>
            <a:ext cx="460858" cy="460858"/>
          </a:xfrm>
          <a:prstGeom prst="rect">
            <a:avLst/>
          </a:prstGeom>
        </p:spPr>
      </p:pic>
      <p:sp>
        <p:nvSpPr>
          <p:cNvPr id="5" name="Text 1"/>
          <p:cNvSpPr/>
          <p:nvPr/>
        </p:nvSpPr>
        <p:spPr>
          <a:xfrm>
            <a:off x="841248" y="3310128"/>
            <a:ext cx="10058400" cy="310896"/>
          </a:xfrm>
          <a:prstGeom prst="rect">
            <a:avLst/>
          </a:prstGeom>
          <a:noFill/>
          <a:ln/>
        </p:spPr>
        <p:txBody>
          <a:bodyPr wrap="square" lIns="0" tIns="0" rIns="0" bIns="0" rtlCol="0" anchor="ctr"/>
          <a:lstStyle/>
          <a:p>
            <a:pPr marL="0" indent="0" algn="l">
              <a:buNone/>
            </a:pPr>
            <a:r>
              <a:rPr lang="en-US" sz="1300" b="1" kern="0" spc="300" dirty="0">
                <a:solidFill>
                  <a:srgbClr val="F0A91E"/>
                </a:solidFill>
                <a:latin typeface="Calibri" pitchFamily="34" charset="0"/>
                <a:ea typeface="Calibri" pitchFamily="34" charset="-122"/>
                <a:cs typeface="Calibri" pitchFamily="34" charset="-120"/>
              </a:rPr>
              <a:t>PART ONE</a:t>
            </a:r>
            <a:endParaRPr lang="en-US" sz="1300" dirty="0"/>
          </a:p>
        </p:txBody>
      </p:sp>
      <p:sp>
        <p:nvSpPr>
          <p:cNvPr id="6" name="Text 2"/>
          <p:cNvSpPr/>
          <p:nvPr/>
        </p:nvSpPr>
        <p:spPr>
          <a:xfrm>
            <a:off x="822960" y="3621024"/>
            <a:ext cx="10424160" cy="868680"/>
          </a:xfrm>
          <a:prstGeom prst="rect">
            <a:avLst/>
          </a:prstGeom>
          <a:noFill/>
          <a:ln/>
        </p:spPr>
        <p:txBody>
          <a:bodyPr wrap="square" lIns="0" tIns="0" rIns="0" bIns="0" rtlCol="0" anchor="ctr"/>
          <a:lstStyle/>
          <a:p>
            <a:pPr marL="0" indent="0" algn="l">
              <a:buNone/>
            </a:pPr>
            <a:r>
              <a:rPr lang="en-US" sz="3300" b="1" dirty="0">
                <a:solidFill>
                  <a:srgbClr val="FFFFFF"/>
                </a:solidFill>
                <a:latin typeface="Calibri" pitchFamily="34" charset="0"/>
                <a:ea typeface="Calibri" pitchFamily="34" charset="-122"/>
                <a:cs typeface="Calibri" pitchFamily="34" charset="-120"/>
              </a:rPr>
              <a:t>Africa's Nine Thematic Pillars</a:t>
            </a:r>
            <a:endParaRPr lang="en-US" sz="3300" dirty="0"/>
          </a:p>
        </p:txBody>
      </p:sp>
      <p:sp>
        <p:nvSpPr>
          <p:cNvPr id="7" name="Text 3"/>
          <p:cNvSpPr/>
          <p:nvPr/>
        </p:nvSpPr>
        <p:spPr>
          <a:xfrm>
            <a:off x="841248" y="4526280"/>
            <a:ext cx="10241280" cy="640080"/>
          </a:xfrm>
          <a:prstGeom prst="rect">
            <a:avLst/>
          </a:prstGeom>
          <a:noFill/>
          <a:ln/>
        </p:spPr>
        <p:txBody>
          <a:bodyPr wrap="square" lIns="0" tIns="0" rIns="0" bIns="0" rtlCol="0" anchor="ctr"/>
          <a:lstStyle/>
          <a:p>
            <a:pPr marL="0" indent="0" algn="l">
              <a:lnSpc>
                <a:spcPct val="105000"/>
              </a:lnSpc>
              <a:buNone/>
            </a:pPr>
            <a:r>
              <a:rPr lang="en-US" sz="1450" dirty="0">
                <a:solidFill>
                  <a:srgbClr val="AEBDD6"/>
                </a:solidFill>
                <a:latin typeface="Calibri" pitchFamily="34" charset="0"/>
                <a:ea typeface="Calibri" pitchFamily="34" charset="-122"/>
                <a:cs typeface="Calibri" pitchFamily="34" charset="-120"/>
              </a:rPr>
              <a:t>Africa's common position for WSIS+20, aligned with the African Digital Compact, the Global Digital Compact, and Agenda 2063.</a:t>
            </a:r>
            <a:endParaRPr lang="en-US" sz="1450" dirty="0"/>
          </a:p>
        </p:txBody>
      </p:sp>
      <p:pic>
        <p:nvPicPr>
          <p:cNvPr id="8" name="Image 2" descr="/tmp/footer.png"/>
          <p:cNvPicPr>
            <a:picLocks noChangeAspect="1"/>
          </p:cNvPicPr>
          <p:nvPr/>
        </p:nvPicPr>
        <p:blipFill>
          <a:blip r:embed="rId4"/>
          <a:stretch>
            <a:fillRect/>
          </a:stretch>
        </p:blipFill>
        <p:spPr>
          <a:xfrm>
            <a:off x="0" y="6565392"/>
            <a:ext cx="12191695" cy="2926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Africa's Nine Thematic Implementation Pillars  (1–5)</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6" name="Text 3"/>
          <p:cNvSpPr/>
          <p:nvPr/>
        </p:nvSpPr>
        <p:spPr>
          <a:xfrm>
            <a:off x="502920" y="1005840"/>
            <a:ext cx="11155680" cy="310896"/>
          </a:xfrm>
          <a:prstGeom prst="rect">
            <a:avLst/>
          </a:prstGeom>
          <a:noFill/>
          <a:ln/>
        </p:spPr>
        <p:txBody>
          <a:bodyPr wrap="square" lIns="0" tIns="0" rIns="0" bIns="0" rtlCol="0" anchor="ctr"/>
          <a:lstStyle/>
          <a:p>
            <a:pPr marL="0" indent="0" algn="l">
              <a:buNone/>
            </a:pPr>
            <a:r>
              <a:rPr lang="en-US" sz="1150" i="1" dirty="0">
                <a:solidFill>
                  <a:srgbClr val="55617A"/>
                </a:solidFill>
                <a:latin typeface="Calibri" pitchFamily="34" charset="0"/>
                <a:ea typeface="Calibri" pitchFamily="34" charset="-122"/>
                <a:cs typeface="Calibri" pitchFamily="34" charset="-120"/>
              </a:rPr>
              <a:t>WSIS theme paired with the African implementation context for each pillar.</a:t>
            </a:r>
            <a:endParaRPr lang="en-US" sz="1150" dirty="0"/>
          </a:p>
        </p:txBody>
      </p:sp>
      <p:sp>
        <p:nvSpPr>
          <p:cNvPr id="7" name="Shape 4"/>
          <p:cNvSpPr/>
          <p:nvPr/>
        </p:nvSpPr>
        <p:spPr>
          <a:xfrm>
            <a:off x="502920"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8" name="Shape 5"/>
          <p:cNvSpPr/>
          <p:nvPr/>
        </p:nvSpPr>
        <p:spPr>
          <a:xfrm>
            <a:off x="685800" y="1554480"/>
            <a:ext cx="603504" cy="603504"/>
          </a:xfrm>
          <a:prstGeom prst="roundRect">
            <a:avLst>
              <a:gd name="adj" fmla="val 13636"/>
            </a:avLst>
          </a:prstGeom>
          <a:solidFill>
            <a:srgbClr val="2E6CB5"/>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842711" y="1711391"/>
            <a:ext cx="289682" cy="289682"/>
          </a:xfrm>
          <a:prstGeom prst="rect">
            <a:avLst/>
          </a:prstGeom>
        </p:spPr>
      </p:pic>
      <p:sp>
        <p:nvSpPr>
          <p:cNvPr id="10" name="Text 6"/>
          <p:cNvSpPr/>
          <p:nvPr/>
        </p:nvSpPr>
        <p:spPr>
          <a:xfrm>
            <a:off x="3353714" y="1536192"/>
            <a:ext cx="457200" cy="310896"/>
          </a:xfrm>
          <a:prstGeom prst="rect">
            <a:avLst/>
          </a:prstGeom>
          <a:noFill/>
          <a:ln/>
        </p:spPr>
        <p:txBody>
          <a:bodyPr wrap="square" lIns="0" tIns="0" rIns="0" bIns="0" rtlCol="0" anchor="t"/>
          <a:lstStyle/>
          <a:p>
            <a:pPr marL="0" indent="0" algn="r">
              <a:buNone/>
            </a:pPr>
            <a:r>
              <a:rPr lang="en-US" sz="1200" b="1" dirty="0">
                <a:solidFill>
                  <a:srgbClr val="2E6CB5"/>
                </a:solidFill>
                <a:latin typeface="Calibri" pitchFamily="34" charset="0"/>
                <a:ea typeface="Calibri" pitchFamily="34" charset="-122"/>
                <a:cs typeface="Calibri" pitchFamily="34" charset="-120"/>
              </a:rPr>
              <a:t>01</a:t>
            </a:r>
            <a:endParaRPr lang="en-US" sz="1200" dirty="0"/>
          </a:p>
        </p:txBody>
      </p:sp>
      <p:sp>
        <p:nvSpPr>
          <p:cNvPr id="11" name="Text 7"/>
          <p:cNvSpPr/>
          <p:nvPr/>
        </p:nvSpPr>
        <p:spPr>
          <a:xfrm>
            <a:off x="1417320"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Universal Inclusion, Connectivity &amp; Energy</a:t>
            </a:r>
            <a:endParaRPr lang="en-US" sz="1250" dirty="0"/>
          </a:p>
        </p:txBody>
      </p:sp>
      <p:sp>
        <p:nvSpPr>
          <p:cNvPr id="12" name="Shape 8"/>
          <p:cNvSpPr/>
          <p:nvPr/>
        </p:nvSpPr>
        <p:spPr>
          <a:xfrm>
            <a:off x="704088" y="2249424"/>
            <a:ext cx="3051962" cy="0"/>
          </a:xfrm>
          <a:prstGeom prst="line">
            <a:avLst/>
          </a:prstGeom>
          <a:noFill/>
          <a:ln w="12700">
            <a:solidFill>
              <a:srgbClr val="E2E8F2"/>
            </a:solidFill>
            <a:prstDash val="solid"/>
          </a:ln>
        </p:spPr>
        <p:txBody>
          <a:bodyPr/>
          <a:lstStyle/>
          <a:p>
            <a:endParaRPr lang="en-US"/>
          </a:p>
        </p:txBody>
      </p:sp>
      <p:sp>
        <p:nvSpPr>
          <p:cNvPr id="13" name="Text 9"/>
          <p:cNvSpPr/>
          <p:nvPr/>
        </p:nvSpPr>
        <p:spPr>
          <a:xfrm>
            <a:off x="704088"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2E6CB5"/>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Meaningful and affordable connectivity as central; infrastructure resilience.</a:t>
            </a:r>
            <a:endParaRPr lang="en-US" sz="850" dirty="0"/>
          </a:p>
        </p:txBody>
      </p:sp>
      <p:sp>
        <p:nvSpPr>
          <p:cNvPr id="14" name="Text 10"/>
          <p:cNvSpPr/>
          <p:nvPr/>
        </p:nvSpPr>
        <p:spPr>
          <a:xfrm>
            <a:off x="704088"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Focus on meaningful use, affordability, and the reliability of the power–connectivity nexus.</a:t>
            </a:r>
            <a:endParaRPr lang="en-US" sz="850" dirty="0"/>
          </a:p>
        </p:txBody>
      </p:sp>
      <p:sp>
        <p:nvSpPr>
          <p:cNvPr id="15" name="Shape 11"/>
          <p:cNvSpPr/>
          <p:nvPr/>
        </p:nvSpPr>
        <p:spPr>
          <a:xfrm>
            <a:off x="4368698"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6" name="Shape 12"/>
          <p:cNvSpPr/>
          <p:nvPr/>
        </p:nvSpPr>
        <p:spPr>
          <a:xfrm>
            <a:off x="4551578" y="1554480"/>
            <a:ext cx="603504" cy="603504"/>
          </a:xfrm>
          <a:prstGeom prst="roundRect">
            <a:avLst>
              <a:gd name="adj" fmla="val 13636"/>
            </a:avLst>
          </a:prstGeom>
          <a:solidFill>
            <a:srgbClr val="E37222"/>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4708489" y="1711391"/>
            <a:ext cx="289682" cy="289682"/>
          </a:xfrm>
          <a:prstGeom prst="rect">
            <a:avLst/>
          </a:prstGeom>
        </p:spPr>
      </p:pic>
      <p:sp>
        <p:nvSpPr>
          <p:cNvPr id="18" name="Text 13"/>
          <p:cNvSpPr/>
          <p:nvPr/>
        </p:nvSpPr>
        <p:spPr>
          <a:xfrm>
            <a:off x="7219493" y="1536192"/>
            <a:ext cx="457200" cy="310896"/>
          </a:xfrm>
          <a:prstGeom prst="rect">
            <a:avLst/>
          </a:prstGeom>
          <a:noFill/>
          <a:ln/>
        </p:spPr>
        <p:txBody>
          <a:bodyPr wrap="square" lIns="0" tIns="0" rIns="0" bIns="0" rtlCol="0" anchor="t"/>
          <a:lstStyle/>
          <a:p>
            <a:pPr marL="0" indent="0" algn="r">
              <a:buNone/>
            </a:pPr>
            <a:r>
              <a:rPr lang="en-US" sz="1200" b="1" dirty="0">
                <a:solidFill>
                  <a:srgbClr val="E37222"/>
                </a:solidFill>
                <a:latin typeface="Calibri" pitchFamily="34" charset="0"/>
                <a:ea typeface="Calibri" pitchFamily="34" charset="-122"/>
                <a:cs typeface="Calibri" pitchFamily="34" charset="-120"/>
              </a:rPr>
              <a:t>02</a:t>
            </a:r>
            <a:endParaRPr lang="en-US" sz="1200" dirty="0"/>
          </a:p>
        </p:txBody>
      </p:sp>
      <p:sp>
        <p:nvSpPr>
          <p:cNvPr id="19" name="Text 14"/>
          <p:cNvSpPr/>
          <p:nvPr/>
        </p:nvSpPr>
        <p:spPr>
          <a:xfrm>
            <a:off x="5283098"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Digital Economy &amp; Digital Public Infrastructure</a:t>
            </a:r>
            <a:endParaRPr lang="en-US" sz="1250" dirty="0"/>
          </a:p>
        </p:txBody>
      </p:sp>
      <p:sp>
        <p:nvSpPr>
          <p:cNvPr id="20" name="Shape 15"/>
          <p:cNvSpPr/>
          <p:nvPr/>
        </p:nvSpPr>
        <p:spPr>
          <a:xfrm>
            <a:off x="4569866" y="2249424"/>
            <a:ext cx="3051962" cy="0"/>
          </a:xfrm>
          <a:prstGeom prst="line">
            <a:avLst/>
          </a:prstGeom>
          <a:noFill/>
          <a:ln w="12700">
            <a:solidFill>
              <a:srgbClr val="E2E8F2"/>
            </a:solidFill>
            <a:prstDash val="solid"/>
          </a:ln>
        </p:spPr>
        <p:txBody>
          <a:bodyPr/>
          <a:lstStyle/>
          <a:p>
            <a:endParaRPr lang="en-US"/>
          </a:p>
        </p:txBody>
      </p:sp>
      <p:sp>
        <p:nvSpPr>
          <p:cNvPr id="21" name="Text 16"/>
          <p:cNvSpPr/>
          <p:nvPr/>
        </p:nvSpPr>
        <p:spPr>
          <a:xfrm>
            <a:off x="4569866"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E37222"/>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Digitalization as a growth driver, for trade and public service delivery.</a:t>
            </a:r>
            <a:endParaRPr lang="en-US" sz="850" dirty="0"/>
          </a:p>
        </p:txBody>
      </p:sp>
      <p:sp>
        <p:nvSpPr>
          <p:cNvPr id="22" name="Text 17"/>
          <p:cNvSpPr/>
          <p:nvPr/>
        </p:nvSpPr>
        <p:spPr>
          <a:xfrm>
            <a:off x="4569866"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Translates the agenda through a DPI lens: digital ID, payments, data exchanges, service rails.</a:t>
            </a:r>
            <a:endParaRPr lang="en-US" sz="850" dirty="0"/>
          </a:p>
        </p:txBody>
      </p:sp>
      <p:sp>
        <p:nvSpPr>
          <p:cNvPr id="23" name="Shape 18"/>
          <p:cNvSpPr/>
          <p:nvPr/>
        </p:nvSpPr>
        <p:spPr>
          <a:xfrm>
            <a:off x="8234477"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4" name="Shape 19"/>
          <p:cNvSpPr/>
          <p:nvPr/>
        </p:nvSpPr>
        <p:spPr>
          <a:xfrm>
            <a:off x="8417357" y="1554480"/>
            <a:ext cx="603504" cy="603504"/>
          </a:xfrm>
          <a:prstGeom prst="roundRect">
            <a:avLst>
              <a:gd name="adj" fmla="val 13636"/>
            </a:avLst>
          </a:prstGeom>
          <a:solidFill>
            <a:srgbClr val="8A929E"/>
          </a:solidFill>
          <a:ln/>
        </p:spPr>
        <p:txBody>
          <a:bodyPr/>
          <a:lstStyle/>
          <a:p>
            <a:endParaRPr lang="en-US"/>
          </a:p>
        </p:txBody>
      </p:sp>
      <p:pic>
        <p:nvPicPr>
          <p:cNvPr id="25" name="Image 3" descr="preencoded.png"/>
          <p:cNvPicPr>
            <a:picLocks noChangeAspect="1"/>
          </p:cNvPicPr>
          <p:nvPr/>
        </p:nvPicPr>
        <p:blipFill>
          <a:blip r:embed="rId6"/>
          <a:stretch>
            <a:fillRect/>
          </a:stretch>
        </p:blipFill>
        <p:spPr>
          <a:xfrm>
            <a:off x="8574268" y="1711391"/>
            <a:ext cx="289682" cy="289682"/>
          </a:xfrm>
          <a:prstGeom prst="rect">
            <a:avLst/>
          </a:prstGeom>
        </p:spPr>
      </p:pic>
      <p:sp>
        <p:nvSpPr>
          <p:cNvPr id="26" name="Text 20"/>
          <p:cNvSpPr/>
          <p:nvPr/>
        </p:nvSpPr>
        <p:spPr>
          <a:xfrm>
            <a:off x="11085271" y="1536192"/>
            <a:ext cx="457200" cy="310896"/>
          </a:xfrm>
          <a:prstGeom prst="rect">
            <a:avLst/>
          </a:prstGeom>
          <a:noFill/>
          <a:ln/>
        </p:spPr>
        <p:txBody>
          <a:bodyPr wrap="square" lIns="0" tIns="0" rIns="0" bIns="0" rtlCol="0" anchor="t"/>
          <a:lstStyle/>
          <a:p>
            <a:pPr marL="0" indent="0" algn="r">
              <a:buNone/>
            </a:pPr>
            <a:r>
              <a:rPr lang="en-US" sz="1200" b="1" dirty="0">
                <a:solidFill>
                  <a:srgbClr val="8A929E"/>
                </a:solidFill>
                <a:latin typeface="Calibri" pitchFamily="34" charset="0"/>
                <a:ea typeface="Calibri" pitchFamily="34" charset="-122"/>
                <a:cs typeface="Calibri" pitchFamily="34" charset="-120"/>
              </a:rPr>
              <a:t>03</a:t>
            </a:r>
            <a:endParaRPr lang="en-US" sz="1200" dirty="0"/>
          </a:p>
        </p:txBody>
      </p:sp>
      <p:sp>
        <p:nvSpPr>
          <p:cNvPr id="27" name="Text 21"/>
          <p:cNvSpPr/>
          <p:nvPr/>
        </p:nvSpPr>
        <p:spPr>
          <a:xfrm>
            <a:off x="9148877"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Social &amp; Environmental Sustainability</a:t>
            </a:r>
            <a:endParaRPr lang="en-US" sz="1250" dirty="0"/>
          </a:p>
        </p:txBody>
      </p:sp>
      <p:sp>
        <p:nvSpPr>
          <p:cNvPr id="28" name="Shape 22"/>
          <p:cNvSpPr/>
          <p:nvPr/>
        </p:nvSpPr>
        <p:spPr>
          <a:xfrm>
            <a:off x="8435645" y="2249424"/>
            <a:ext cx="3051962" cy="0"/>
          </a:xfrm>
          <a:prstGeom prst="line">
            <a:avLst/>
          </a:prstGeom>
          <a:noFill/>
          <a:ln w="12700">
            <a:solidFill>
              <a:srgbClr val="E2E8F2"/>
            </a:solidFill>
            <a:prstDash val="solid"/>
          </a:ln>
        </p:spPr>
        <p:txBody>
          <a:bodyPr/>
          <a:lstStyle/>
          <a:p>
            <a:endParaRPr lang="en-US"/>
          </a:p>
        </p:txBody>
      </p:sp>
      <p:sp>
        <p:nvSpPr>
          <p:cNvPr id="29" name="Text 23"/>
          <p:cNvSpPr/>
          <p:nvPr/>
        </p:nvSpPr>
        <p:spPr>
          <a:xfrm>
            <a:off x="8435645"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8A929E"/>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ICT development supports sustainable outcomes; addresses the wider environmental footprint.</a:t>
            </a:r>
            <a:endParaRPr lang="en-US" sz="850" dirty="0"/>
          </a:p>
        </p:txBody>
      </p:sp>
      <p:sp>
        <p:nvSpPr>
          <p:cNvPr id="30" name="Text 24"/>
          <p:cNvSpPr/>
          <p:nvPr/>
        </p:nvSpPr>
        <p:spPr>
          <a:xfrm>
            <a:off x="8435645"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Includes e-waste, circular economy pathways, and social consequences.</a:t>
            </a:r>
            <a:endParaRPr lang="en-US" sz="850" dirty="0"/>
          </a:p>
        </p:txBody>
      </p:sp>
      <p:sp>
        <p:nvSpPr>
          <p:cNvPr id="31" name="Shape 25"/>
          <p:cNvSpPr/>
          <p:nvPr/>
        </p:nvSpPr>
        <p:spPr>
          <a:xfrm>
            <a:off x="502920" y="4005072"/>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32" name="Shape 26"/>
          <p:cNvSpPr/>
          <p:nvPr/>
        </p:nvSpPr>
        <p:spPr>
          <a:xfrm>
            <a:off x="685800" y="4187952"/>
            <a:ext cx="603504" cy="603504"/>
          </a:xfrm>
          <a:prstGeom prst="roundRect">
            <a:avLst>
              <a:gd name="adj" fmla="val 13636"/>
            </a:avLst>
          </a:prstGeom>
          <a:solidFill>
            <a:srgbClr val="F0A91E"/>
          </a:solidFill>
          <a:ln/>
        </p:spPr>
        <p:txBody>
          <a:bodyPr/>
          <a:lstStyle/>
          <a:p>
            <a:endParaRPr lang="en-US"/>
          </a:p>
        </p:txBody>
      </p:sp>
      <p:pic>
        <p:nvPicPr>
          <p:cNvPr id="33" name="Image 4" descr="preencoded.png"/>
          <p:cNvPicPr>
            <a:picLocks noChangeAspect="1"/>
          </p:cNvPicPr>
          <p:nvPr/>
        </p:nvPicPr>
        <p:blipFill>
          <a:blip r:embed="rId7"/>
          <a:stretch>
            <a:fillRect/>
          </a:stretch>
        </p:blipFill>
        <p:spPr>
          <a:xfrm>
            <a:off x="842711" y="4344863"/>
            <a:ext cx="289682" cy="289682"/>
          </a:xfrm>
          <a:prstGeom prst="rect">
            <a:avLst/>
          </a:prstGeom>
        </p:spPr>
      </p:pic>
      <p:sp>
        <p:nvSpPr>
          <p:cNvPr id="34" name="Text 27"/>
          <p:cNvSpPr/>
          <p:nvPr/>
        </p:nvSpPr>
        <p:spPr>
          <a:xfrm>
            <a:off x="3353714" y="4169664"/>
            <a:ext cx="457200" cy="310896"/>
          </a:xfrm>
          <a:prstGeom prst="rect">
            <a:avLst/>
          </a:prstGeom>
          <a:noFill/>
          <a:ln/>
        </p:spPr>
        <p:txBody>
          <a:bodyPr wrap="square" lIns="0" tIns="0" rIns="0" bIns="0" rtlCol="0" anchor="t"/>
          <a:lstStyle/>
          <a:p>
            <a:pPr marL="0" indent="0" algn="r">
              <a:buNone/>
            </a:pPr>
            <a:r>
              <a:rPr lang="en-US" sz="1200" b="1" dirty="0">
                <a:solidFill>
                  <a:srgbClr val="F0A91E"/>
                </a:solidFill>
                <a:latin typeface="Calibri" pitchFamily="34" charset="0"/>
                <a:ea typeface="Calibri" pitchFamily="34" charset="-122"/>
                <a:cs typeface="Calibri" pitchFamily="34" charset="-120"/>
              </a:rPr>
              <a:t>04</a:t>
            </a:r>
            <a:endParaRPr lang="en-US" sz="1200" dirty="0"/>
          </a:p>
        </p:txBody>
      </p:sp>
      <p:sp>
        <p:nvSpPr>
          <p:cNvPr id="35" name="Text 28"/>
          <p:cNvSpPr/>
          <p:nvPr/>
        </p:nvSpPr>
        <p:spPr>
          <a:xfrm>
            <a:off x="1417320" y="4151376"/>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Enabling Environment &amp; Digital Sovereignty</a:t>
            </a:r>
            <a:endParaRPr lang="en-US" sz="1250" dirty="0"/>
          </a:p>
        </p:txBody>
      </p:sp>
      <p:sp>
        <p:nvSpPr>
          <p:cNvPr id="36" name="Shape 29"/>
          <p:cNvSpPr/>
          <p:nvPr/>
        </p:nvSpPr>
        <p:spPr>
          <a:xfrm>
            <a:off x="704088" y="4882896"/>
            <a:ext cx="3051962" cy="0"/>
          </a:xfrm>
          <a:prstGeom prst="line">
            <a:avLst/>
          </a:prstGeom>
          <a:noFill/>
          <a:ln w="12700">
            <a:solidFill>
              <a:srgbClr val="E2E8F2"/>
            </a:solidFill>
            <a:prstDash val="solid"/>
          </a:ln>
        </p:spPr>
        <p:txBody>
          <a:bodyPr/>
          <a:lstStyle/>
          <a:p>
            <a:endParaRPr lang="en-US"/>
          </a:p>
        </p:txBody>
      </p:sp>
      <p:sp>
        <p:nvSpPr>
          <p:cNvPr id="37" name="Text 30"/>
          <p:cNvSpPr/>
          <p:nvPr/>
        </p:nvSpPr>
        <p:spPr>
          <a:xfrm>
            <a:off x="704088" y="4974336"/>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F0A91E"/>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Enabling governance, rule of law, trust, accountability; regulatory coherence.</a:t>
            </a:r>
            <a:endParaRPr lang="en-US" sz="850" dirty="0"/>
          </a:p>
        </p:txBody>
      </p:sp>
      <p:sp>
        <p:nvSpPr>
          <p:cNvPr id="38" name="Text 31"/>
          <p:cNvSpPr/>
          <p:nvPr/>
        </p:nvSpPr>
        <p:spPr>
          <a:xfrm>
            <a:off x="704088" y="5742432"/>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Sovereignty over data, content, infrastructure, policy space; especially localization and dependence.</a:t>
            </a:r>
            <a:endParaRPr lang="en-US" sz="850" dirty="0"/>
          </a:p>
        </p:txBody>
      </p:sp>
      <p:sp>
        <p:nvSpPr>
          <p:cNvPr id="39" name="Shape 32"/>
          <p:cNvSpPr/>
          <p:nvPr/>
        </p:nvSpPr>
        <p:spPr>
          <a:xfrm>
            <a:off x="4368698" y="4005072"/>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40" name="Shape 33"/>
          <p:cNvSpPr/>
          <p:nvPr/>
        </p:nvSpPr>
        <p:spPr>
          <a:xfrm>
            <a:off x="4551578" y="4187952"/>
            <a:ext cx="603504" cy="603504"/>
          </a:xfrm>
          <a:prstGeom prst="roundRect">
            <a:avLst>
              <a:gd name="adj" fmla="val 13636"/>
            </a:avLst>
          </a:prstGeom>
          <a:solidFill>
            <a:srgbClr val="2E6CB5"/>
          </a:solidFill>
          <a:ln/>
        </p:spPr>
        <p:txBody>
          <a:bodyPr/>
          <a:lstStyle/>
          <a:p>
            <a:endParaRPr lang="en-US"/>
          </a:p>
        </p:txBody>
      </p:sp>
      <p:pic>
        <p:nvPicPr>
          <p:cNvPr id="41" name="Image 5" descr="preencoded.png"/>
          <p:cNvPicPr>
            <a:picLocks noChangeAspect="1"/>
          </p:cNvPicPr>
          <p:nvPr/>
        </p:nvPicPr>
        <p:blipFill>
          <a:blip r:embed="rId8"/>
          <a:stretch>
            <a:fillRect/>
          </a:stretch>
        </p:blipFill>
        <p:spPr>
          <a:xfrm>
            <a:off x="4708489" y="4344863"/>
            <a:ext cx="289682" cy="289682"/>
          </a:xfrm>
          <a:prstGeom prst="rect">
            <a:avLst/>
          </a:prstGeom>
        </p:spPr>
      </p:pic>
      <p:sp>
        <p:nvSpPr>
          <p:cNvPr id="42" name="Text 34"/>
          <p:cNvSpPr/>
          <p:nvPr/>
        </p:nvSpPr>
        <p:spPr>
          <a:xfrm>
            <a:off x="7219493" y="4169664"/>
            <a:ext cx="457200" cy="310896"/>
          </a:xfrm>
          <a:prstGeom prst="rect">
            <a:avLst/>
          </a:prstGeom>
          <a:noFill/>
          <a:ln/>
        </p:spPr>
        <p:txBody>
          <a:bodyPr wrap="square" lIns="0" tIns="0" rIns="0" bIns="0" rtlCol="0" anchor="t"/>
          <a:lstStyle/>
          <a:p>
            <a:pPr marL="0" indent="0" algn="r">
              <a:buNone/>
            </a:pPr>
            <a:r>
              <a:rPr lang="en-US" sz="1200" b="1" dirty="0">
                <a:solidFill>
                  <a:srgbClr val="2E6CB5"/>
                </a:solidFill>
                <a:latin typeface="Calibri" pitchFamily="34" charset="0"/>
                <a:ea typeface="Calibri" pitchFamily="34" charset="-122"/>
                <a:cs typeface="Calibri" pitchFamily="34" charset="-120"/>
              </a:rPr>
              <a:t>05</a:t>
            </a:r>
            <a:endParaRPr lang="en-US" sz="1200" dirty="0"/>
          </a:p>
        </p:txBody>
      </p:sp>
      <p:sp>
        <p:nvSpPr>
          <p:cNvPr id="43" name="Text 35"/>
          <p:cNvSpPr/>
          <p:nvPr/>
        </p:nvSpPr>
        <p:spPr>
          <a:xfrm>
            <a:off x="5283098" y="4151376"/>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Security, Trust &amp; Human Rights</a:t>
            </a:r>
            <a:endParaRPr lang="en-US" sz="1250" dirty="0"/>
          </a:p>
        </p:txBody>
      </p:sp>
      <p:sp>
        <p:nvSpPr>
          <p:cNvPr id="44" name="Shape 36"/>
          <p:cNvSpPr/>
          <p:nvPr/>
        </p:nvSpPr>
        <p:spPr>
          <a:xfrm>
            <a:off x="4569866" y="4882896"/>
            <a:ext cx="3051962" cy="0"/>
          </a:xfrm>
          <a:prstGeom prst="line">
            <a:avLst/>
          </a:prstGeom>
          <a:noFill/>
          <a:ln w="12700">
            <a:solidFill>
              <a:srgbClr val="E2E8F2"/>
            </a:solidFill>
            <a:prstDash val="solid"/>
          </a:ln>
        </p:spPr>
        <p:txBody>
          <a:bodyPr/>
          <a:lstStyle/>
          <a:p>
            <a:endParaRPr lang="en-US"/>
          </a:p>
        </p:txBody>
      </p:sp>
      <p:sp>
        <p:nvSpPr>
          <p:cNvPr id="45" name="Text 37"/>
          <p:cNvSpPr/>
          <p:nvPr/>
        </p:nvSpPr>
        <p:spPr>
          <a:xfrm>
            <a:off x="4569866" y="4974336"/>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2E6CB5"/>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Anchors the agenda in human rights, privacy, expression; cybersecurity and online harms.</a:t>
            </a:r>
            <a:endParaRPr lang="en-US" sz="850" dirty="0"/>
          </a:p>
        </p:txBody>
      </p:sp>
      <p:sp>
        <p:nvSpPr>
          <p:cNvPr id="46" name="Text 38"/>
          <p:cNvSpPr/>
          <p:nvPr/>
        </p:nvSpPr>
        <p:spPr>
          <a:xfrm>
            <a:off x="4569866" y="5742432"/>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Need for safe, trusted, rights-respecting spaces, especially for public services and AI.</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Africa's Nine Thematic Implementation Pillars  (6–9)</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6" name="Text 3"/>
          <p:cNvSpPr/>
          <p:nvPr/>
        </p:nvSpPr>
        <p:spPr>
          <a:xfrm>
            <a:off x="502920" y="1005840"/>
            <a:ext cx="11155680" cy="310896"/>
          </a:xfrm>
          <a:prstGeom prst="rect">
            <a:avLst/>
          </a:prstGeom>
          <a:noFill/>
          <a:ln/>
        </p:spPr>
        <p:txBody>
          <a:bodyPr wrap="square" lIns="0" tIns="0" rIns="0" bIns="0" rtlCol="0" anchor="ctr"/>
          <a:lstStyle/>
          <a:p>
            <a:pPr marL="0" indent="0" algn="l">
              <a:buNone/>
            </a:pPr>
            <a:r>
              <a:rPr lang="en-US" sz="1150" i="1" dirty="0">
                <a:solidFill>
                  <a:srgbClr val="55617A"/>
                </a:solidFill>
                <a:latin typeface="Calibri" pitchFamily="34" charset="0"/>
                <a:ea typeface="Calibri" pitchFamily="34" charset="-122"/>
                <a:cs typeface="Calibri" pitchFamily="34" charset="-120"/>
              </a:rPr>
              <a:t>WSIS theme paired with the African implementation context for each pillar.</a:t>
            </a:r>
            <a:endParaRPr lang="en-US" sz="1150" dirty="0"/>
          </a:p>
        </p:txBody>
      </p:sp>
      <p:sp>
        <p:nvSpPr>
          <p:cNvPr id="7" name="Shape 4"/>
          <p:cNvSpPr/>
          <p:nvPr/>
        </p:nvSpPr>
        <p:spPr>
          <a:xfrm>
            <a:off x="502920"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8" name="Shape 5"/>
          <p:cNvSpPr/>
          <p:nvPr/>
        </p:nvSpPr>
        <p:spPr>
          <a:xfrm>
            <a:off x="685800" y="1554480"/>
            <a:ext cx="603504" cy="603504"/>
          </a:xfrm>
          <a:prstGeom prst="roundRect">
            <a:avLst>
              <a:gd name="adj" fmla="val 13636"/>
            </a:avLst>
          </a:prstGeom>
          <a:solidFill>
            <a:srgbClr val="E37222"/>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842711" y="1711391"/>
            <a:ext cx="289682" cy="289682"/>
          </a:xfrm>
          <a:prstGeom prst="rect">
            <a:avLst/>
          </a:prstGeom>
        </p:spPr>
      </p:pic>
      <p:sp>
        <p:nvSpPr>
          <p:cNvPr id="10" name="Text 6"/>
          <p:cNvSpPr/>
          <p:nvPr/>
        </p:nvSpPr>
        <p:spPr>
          <a:xfrm>
            <a:off x="3353714" y="1536192"/>
            <a:ext cx="457200" cy="310896"/>
          </a:xfrm>
          <a:prstGeom prst="rect">
            <a:avLst/>
          </a:prstGeom>
          <a:noFill/>
          <a:ln/>
        </p:spPr>
        <p:txBody>
          <a:bodyPr wrap="square" lIns="0" tIns="0" rIns="0" bIns="0" rtlCol="0" anchor="t"/>
          <a:lstStyle/>
          <a:p>
            <a:pPr marL="0" indent="0" algn="r">
              <a:buNone/>
            </a:pPr>
            <a:r>
              <a:rPr lang="en-US" sz="1200" b="1" dirty="0">
                <a:solidFill>
                  <a:srgbClr val="E37222"/>
                </a:solidFill>
                <a:latin typeface="Calibri" pitchFamily="34" charset="0"/>
                <a:ea typeface="Calibri" pitchFamily="34" charset="-122"/>
                <a:cs typeface="Calibri" pitchFamily="34" charset="-120"/>
              </a:rPr>
              <a:t>06</a:t>
            </a:r>
            <a:endParaRPr lang="en-US" sz="1200" dirty="0"/>
          </a:p>
        </p:txBody>
      </p:sp>
      <p:sp>
        <p:nvSpPr>
          <p:cNvPr id="11" name="Text 7"/>
          <p:cNvSpPr/>
          <p:nvPr/>
        </p:nvSpPr>
        <p:spPr>
          <a:xfrm>
            <a:off x="1417320"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Capacity Development &amp; Digital Skills</a:t>
            </a:r>
            <a:endParaRPr lang="en-US" sz="1250" dirty="0"/>
          </a:p>
        </p:txBody>
      </p:sp>
      <p:sp>
        <p:nvSpPr>
          <p:cNvPr id="12" name="Shape 8"/>
          <p:cNvSpPr/>
          <p:nvPr/>
        </p:nvSpPr>
        <p:spPr>
          <a:xfrm>
            <a:off x="704088" y="2249424"/>
            <a:ext cx="3051962" cy="0"/>
          </a:xfrm>
          <a:prstGeom prst="line">
            <a:avLst/>
          </a:prstGeom>
          <a:noFill/>
          <a:ln w="12700">
            <a:solidFill>
              <a:srgbClr val="E2E8F2"/>
            </a:solidFill>
            <a:prstDash val="solid"/>
          </a:ln>
        </p:spPr>
        <p:txBody>
          <a:bodyPr/>
          <a:lstStyle/>
          <a:p>
            <a:endParaRPr lang="en-US"/>
          </a:p>
        </p:txBody>
      </p:sp>
      <p:sp>
        <p:nvSpPr>
          <p:cNvPr id="13" name="Text 9"/>
          <p:cNvSpPr/>
          <p:nvPr/>
        </p:nvSpPr>
        <p:spPr>
          <a:xfrm>
            <a:off x="704088"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E37222"/>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Prioritizes capacity, technology and knowledge transfer; literacy to advanced skills.</a:t>
            </a:r>
            <a:endParaRPr lang="en-US" sz="850" dirty="0"/>
          </a:p>
        </p:txBody>
      </p:sp>
      <p:sp>
        <p:nvSpPr>
          <p:cNvPr id="14" name="Text 10"/>
          <p:cNvSpPr/>
          <p:nvPr/>
        </p:nvSpPr>
        <p:spPr>
          <a:xfrm>
            <a:off x="704088"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Closing the skills gap at scale: from basic digital literacy to AI-ready talent.</a:t>
            </a:r>
            <a:endParaRPr lang="en-US" sz="850" dirty="0"/>
          </a:p>
        </p:txBody>
      </p:sp>
      <p:sp>
        <p:nvSpPr>
          <p:cNvPr id="15" name="Shape 11"/>
          <p:cNvSpPr/>
          <p:nvPr/>
        </p:nvSpPr>
        <p:spPr>
          <a:xfrm>
            <a:off x="4368698"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6" name="Shape 12"/>
          <p:cNvSpPr/>
          <p:nvPr/>
        </p:nvSpPr>
        <p:spPr>
          <a:xfrm>
            <a:off x="4551578" y="1554480"/>
            <a:ext cx="603504" cy="603504"/>
          </a:xfrm>
          <a:prstGeom prst="roundRect">
            <a:avLst>
              <a:gd name="adj" fmla="val 13636"/>
            </a:avLst>
          </a:prstGeom>
          <a:solidFill>
            <a:srgbClr val="2E8B8B"/>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4708489" y="1711391"/>
            <a:ext cx="289682" cy="289682"/>
          </a:xfrm>
          <a:prstGeom prst="rect">
            <a:avLst/>
          </a:prstGeom>
        </p:spPr>
      </p:pic>
      <p:sp>
        <p:nvSpPr>
          <p:cNvPr id="18" name="Text 13"/>
          <p:cNvSpPr/>
          <p:nvPr/>
        </p:nvSpPr>
        <p:spPr>
          <a:xfrm>
            <a:off x="7219493" y="1536192"/>
            <a:ext cx="457200" cy="310896"/>
          </a:xfrm>
          <a:prstGeom prst="rect">
            <a:avLst/>
          </a:prstGeom>
          <a:noFill/>
          <a:ln/>
        </p:spPr>
        <p:txBody>
          <a:bodyPr wrap="square" lIns="0" tIns="0" rIns="0" bIns="0" rtlCol="0" anchor="t"/>
          <a:lstStyle/>
          <a:p>
            <a:pPr marL="0" indent="0" algn="r">
              <a:buNone/>
            </a:pPr>
            <a:r>
              <a:rPr lang="en-US" sz="1200" b="1" dirty="0">
                <a:solidFill>
                  <a:srgbClr val="2E8B8B"/>
                </a:solidFill>
                <a:latin typeface="Calibri" pitchFamily="34" charset="0"/>
                <a:ea typeface="Calibri" pitchFamily="34" charset="-122"/>
                <a:cs typeface="Calibri" pitchFamily="34" charset="-120"/>
              </a:rPr>
              <a:t>07</a:t>
            </a:r>
            <a:endParaRPr lang="en-US" sz="1200" dirty="0"/>
          </a:p>
        </p:txBody>
      </p:sp>
      <p:sp>
        <p:nvSpPr>
          <p:cNvPr id="19" name="Text 14"/>
          <p:cNvSpPr/>
          <p:nvPr/>
        </p:nvSpPr>
        <p:spPr>
          <a:xfrm>
            <a:off x="5283098"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Artificial Intelligence (AI)</a:t>
            </a:r>
            <a:endParaRPr lang="en-US" sz="1250" dirty="0"/>
          </a:p>
        </p:txBody>
      </p:sp>
      <p:sp>
        <p:nvSpPr>
          <p:cNvPr id="20" name="Shape 15"/>
          <p:cNvSpPr/>
          <p:nvPr/>
        </p:nvSpPr>
        <p:spPr>
          <a:xfrm>
            <a:off x="4569866" y="2249424"/>
            <a:ext cx="3051962" cy="0"/>
          </a:xfrm>
          <a:prstGeom prst="line">
            <a:avLst/>
          </a:prstGeom>
          <a:noFill/>
          <a:ln w="12700">
            <a:solidFill>
              <a:srgbClr val="E2E8F2"/>
            </a:solidFill>
            <a:prstDash val="solid"/>
          </a:ln>
        </p:spPr>
        <p:txBody>
          <a:bodyPr/>
          <a:lstStyle/>
          <a:p>
            <a:endParaRPr lang="en-US"/>
          </a:p>
        </p:txBody>
      </p:sp>
      <p:sp>
        <p:nvSpPr>
          <p:cNvPr id="21" name="Text 16"/>
          <p:cNvSpPr/>
          <p:nvPr/>
        </p:nvSpPr>
        <p:spPr>
          <a:xfrm>
            <a:off x="4569866"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2E8B8B"/>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Transformative force for the digital economy and labour; ethical, transparent, accountable approaches.</a:t>
            </a:r>
            <a:endParaRPr lang="en-US" sz="850" dirty="0"/>
          </a:p>
        </p:txBody>
      </p:sp>
      <p:sp>
        <p:nvSpPr>
          <p:cNvPr id="22" name="Text 17"/>
          <p:cNvSpPr/>
          <p:nvPr/>
        </p:nvSpPr>
        <p:spPr>
          <a:xfrm>
            <a:off x="4569866"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New frontier; extends WSIS into the AI era while guarding against exclusion, bias and misuse.</a:t>
            </a:r>
            <a:endParaRPr lang="en-US" sz="850" dirty="0"/>
          </a:p>
        </p:txBody>
      </p:sp>
      <p:sp>
        <p:nvSpPr>
          <p:cNvPr id="23" name="Shape 18"/>
          <p:cNvSpPr/>
          <p:nvPr/>
        </p:nvSpPr>
        <p:spPr>
          <a:xfrm>
            <a:off x="8234477" y="1371600"/>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4" name="Shape 19"/>
          <p:cNvSpPr/>
          <p:nvPr/>
        </p:nvSpPr>
        <p:spPr>
          <a:xfrm>
            <a:off x="8417357" y="1554480"/>
            <a:ext cx="603504" cy="603504"/>
          </a:xfrm>
          <a:prstGeom prst="roundRect">
            <a:avLst>
              <a:gd name="adj" fmla="val 13636"/>
            </a:avLst>
          </a:prstGeom>
          <a:solidFill>
            <a:srgbClr val="F0A91E"/>
          </a:solidFill>
          <a:ln/>
        </p:spPr>
        <p:txBody>
          <a:bodyPr/>
          <a:lstStyle/>
          <a:p>
            <a:endParaRPr lang="en-US"/>
          </a:p>
        </p:txBody>
      </p:sp>
      <p:pic>
        <p:nvPicPr>
          <p:cNvPr id="25" name="Image 3" descr="preencoded.png"/>
          <p:cNvPicPr>
            <a:picLocks noChangeAspect="1"/>
          </p:cNvPicPr>
          <p:nvPr/>
        </p:nvPicPr>
        <p:blipFill>
          <a:blip r:embed="rId6"/>
          <a:stretch>
            <a:fillRect/>
          </a:stretch>
        </p:blipFill>
        <p:spPr>
          <a:xfrm>
            <a:off x="8574268" y="1711391"/>
            <a:ext cx="289682" cy="289682"/>
          </a:xfrm>
          <a:prstGeom prst="rect">
            <a:avLst/>
          </a:prstGeom>
        </p:spPr>
      </p:pic>
      <p:sp>
        <p:nvSpPr>
          <p:cNvPr id="26" name="Text 20"/>
          <p:cNvSpPr/>
          <p:nvPr/>
        </p:nvSpPr>
        <p:spPr>
          <a:xfrm>
            <a:off x="11085271" y="1536192"/>
            <a:ext cx="457200" cy="310896"/>
          </a:xfrm>
          <a:prstGeom prst="rect">
            <a:avLst/>
          </a:prstGeom>
          <a:noFill/>
          <a:ln/>
        </p:spPr>
        <p:txBody>
          <a:bodyPr wrap="square" lIns="0" tIns="0" rIns="0" bIns="0" rtlCol="0" anchor="t"/>
          <a:lstStyle/>
          <a:p>
            <a:pPr marL="0" indent="0" algn="r">
              <a:buNone/>
            </a:pPr>
            <a:r>
              <a:rPr lang="en-US" sz="1200" b="1" dirty="0">
                <a:solidFill>
                  <a:srgbClr val="F0A91E"/>
                </a:solidFill>
                <a:latin typeface="Calibri" pitchFamily="34" charset="0"/>
                <a:ea typeface="Calibri" pitchFamily="34" charset="-122"/>
                <a:cs typeface="Calibri" pitchFamily="34" charset="-120"/>
              </a:rPr>
              <a:t>08</a:t>
            </a:r>
            <a:endParaRPr lang="en-US" sz="1200" dirty="0"/>
          </a:p>
        </p:txBody>
      </p:sp>
      <p:sp>
        <p:nvSpPr>
          <p:cNvPr id="27" name="Text 21"/>
          <p:cNvSpPr/>
          <p:nvPr/>
        </p:nvSpPr>
        <p:spPr>
          <a:xfrm>
            <a:off x="9148877" y="1517904"/>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Linguistic Diversity &amp; Local Content</a:t>
            </a:r>
            <a:endParaRPr lang="en-US" sz="1250" dirty="0"/>
          </a:p>
        </p:txBody>
      </p:sp>
      <p:sp>
        <p:nvSpPr>
          <p:cNvPr id="28" name="Shape 22"/>
          <p:cNvSpPr/>
          <p:nvPr/>
        </p:nvSpPr>
        <p:spPr>
          <a:xfrm>
            <a:off x="8435645" y="2249424"/>
            <a:ext cx="3051962" cy="0"/>
          </a:xfrm>
          <a:prstGeom prst="line">
            <a:avLst/>
          </a:prstGeom>
          <a:noFill/>
          <a:ln w="12700">
            <a:solidFill>
              <a:srgbClr val="E2E8F2"/>
            </a:solidFill>
            <a:prstDash val="solid"/>
          </a:ln>
        </p:spPr>
        <p:txBody>
          <a:bodyPr/>
          <a:lstStyle/>
          <a:p>
            <a:endParaRPr lang="en-US"/>
          </a:p>
        </p:txBody>
      </p:sp>
      <p:sp>
        <p:nvSpPr>
          <p:cNvPr id="29" name="Text 23"/>
          <p:cNvSpPr/>
          <p:nvPr/>
        </p:nvSpPr>
        <p:spPr>
          <a:xfrm>
            <a:off x="8435645" y="2340864"/>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F0A91E"/>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Cultural diversity, multilingualism, inclusive content and services; supports local participation.</a:t>
            </a:r>
            <a:endParaRPr lang="en-US" sz="850" dirty="0"/>
          </a:p>
        </p:txBody>
      </p:sp>
      <p:sp>
        <p:nvSpPr>
          <p:cNvPr id="30" name="Text 24"/>
          <p:cNvSpPr/>
          <p:nvPr/>
        </p:nvSpPr>
        <p:spPr>
          <a:xfrm>
            <a:off x="8435645" y="3108960"/>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Mandate for linguistic inclusion, local content production, and enhanced digital participation.</a:t>
            </a:r>
            <a:endParaRPr lang="en-US" sz="850" dirty="0"/>
          </a:p>
        </p:txBody>
      </p:sp>
      <p:sp>
        <p:nvSpPr>
          <p:cNvPr id="31" name="Shape 25"/>
          <p:cNvSpPr/>
          <p:nvPr/>
        </p:nvSpPr>
        <p:spPr>
          <a:xfrm>
            <a:off x="502920" y="4005072"/>
            <a:ext cx="3454298" cy="2395728"/>
          </a:xfrm>
          <a:prstGeom prst="roundRect">
            <a:avLst>
              <a:gd name="adj" fmla="val 3053"/>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32" name="Shape 26"/>
          <p:cNvSpPr/>
          <p:nvPr/>
        </p:nvSpPr>
        <p:spPr>
          <a:xfrm>
            <a:off x="685800" y="4187952"/>
            <a:ext cx="603504" cy="603504"/>
          </a:xfrm>
          <a:prstGeom prst="roundRect">
            <a:avLst>
              <a:gd name="adj" fmla="val 13636"/>
            </a:avLst>
          </a:prstGeom>
          <a:solidFill>
            <a:srgbClr val="8A929E"/>
          </a:solidFill>
          <a:ln/>
        </p:spPr>
        <p:txBody>
          <a:bodyPr/>
          <a:lstStyle/>
          <a:p>
            <a:endParaRPr lang="en-US"/>
          </a:p>
        </p:txBody>
      </p:sp>
      <p:pic>
        <p:nvPicPr>
          <p:cNvPr id="33" name="Image 4" descr="preencoded.png"/>
          <p:cNvPicPr>
            <a:picLocks noChangeAspect="1"/>
          </p:cNvPicPr>
          <p:nvPr/>
        </p:nvPicPr>
        <p:blipFill>
          <a:blip r:embed="rId7"/>
          <a:stretch>
            <a:fillRect/>
          </a:stretch>
        </p:blipFill>
        <p:spPr>
          <a:xfrm>
            <a:off x="842711" y="4344863"/>
            <a:ext cx="289682" cy="289682"/>
          </a:xfrm>
          <a:prstGeom prst="rect">
            <a:avLst/>
          </a:prstGeom>
        </p:spPr>
      </p:pic>
      <p:sp>
        <p:nvSpPr>
          <p:cNvPr id="34" name="Text 27"/>
          <p:cNvSpPr/>
          <p:nvPr/>
        </p:nvSpPr>
        <p:spPr>
          <a:xfrm>
            <a:off x="3353714" y="4169664"/>
            <a:ext cx="457200" cy="310896"/>
          </a:xfrm>
          <a:prstGeom prst="rect">
            <a:avLst/>
          </a:prstGeom>
          <a:noFill/>
          <a:ln/>
        </p:spPr>
        <p:txBody>
          <a:bodyPr wrap="square" lIns="0" tIns="0" rIns="0" bIns="0" rtlCol="0" anchor="t"/>
          <a:lstStyle/>
          <a:p>
            <a:pPr marL="0" indent="0" algn="r">
              <a:buNone/>
            </a:pPr>
            <a:r>
              <a:rPr lang="en-US" sz="1200" b="1" dirty="0">
                <a:solidFill>
                  <a:srgbClr val="8A929E"/>
                </a:solidFill>
                <a:latin typeface="Calibri" pitchFamily="34" charset="0"/>
                <a:ea typeface="Calibri" pitchFamily="34" charset="-122"/>
                <a:cs typeface="Calibri" pitchFamily="34" charset="-120"/>
              </a:rPr>
              <a:t>09</a:t>
            </a:r>
            <a:endParaRPr lang="en-US" sz="1200" dirty="0"/>
          </a:p>
        </p:txBody>
      </p:sp>
      <p:sp>
        <p:nvSpPr>
          <p:cNvPr id="35" name="Text 28"/>
          <p:cNvSpPr/>
          <p:nvPr/>
        </p:nvSpPr>
        <p:spPr>
          <a:xfrm>
            <a:off x="1417320" y="4151376"/>
            <a:ext cx="1936394" cy="676656"/>
          </a:xfrm>
          <a:prstGeom prst="rect">
            <a:avLst/>
          </a:prstGeom>
          <a:noFill/>
          <a:ln/>
        </p:spPr>
        <p:txBody>
          <a:bodyPr wrap="square" lIns="0" tIns="0" rIns="0" bIns="0" rtlCol="0" anchor="ctr"/>
          <a:lstStyle/>
          <a:p>
            <a:pPr marL="0" indent="0" algn="l">
              <a:buNone/>
            </a:pPr>
            <a:r>
              <a:rPr lang="en-US" sz="1250" b="1" dirty="0">
                <a:solidFill>
                  <a:srgbClr val="1F3A6E"/>
                </a:solidFill>
                <a:latin typeface="Calibri" pitchFamily="34" charset="0"/>
                <a:ea typeface="Calibri" pitchFamily="34" charset="-122"/>
                <a:cs typeface="Calibri" pitchFamily="34" charset="-120"/>
              </a:rPr>
              <a:t>Monitoring, Evaluation &amp; Follow-up</a:t>
            </a:r>
            <a:endParaRPr lang="en-US" sz="1250" dirty="0"/>
          </a:p>
        </p:txBody>
      </p:sp>
      <p:sp>
        <p:nvSpPr>
          <p:cNvPr id="36" name="Shape 29"/>
          <p:cNvSpPr/>
          <p:nvPr/>
        </p:nvSpPr>
        <p:spPr>
          <a:xfrm>
            <a:off x="704088" y="4882896"/>
            <a:ext cx="3051962" cy="0"/>
          </a:xfrm>
          <a:prstGeom prst="line">
            <a:avLst/>
          </a:prstGeom>
          <a:noFill/>
          <a:ln w="12700">
            <a:solidFill>
              <a:srgbClr val="E2E8F2"/>
            </a:solidFill>
            <a:prstDash val="solid"/>
          </a:ln>
        </p:spPr>
        <p:txBody>
          <a:bodyPr/>
          <a:lstStyle/>
          <a:p>
            <a:endParaRPr lang="en-US"/>
          </a:p>
        </p:txBody>
      </p:sp>
      <p:sp>
        <p:nvSpPr>
          <p:cNvPr id="37" name="Text 30"/>
          <p:cNvSpPr/>
          <p:nvPr/>
        </p:nvSpPr>
        <p:spPr>
          <a:xfrm>
            <a:off x="704088" y="4974336"/>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8A929E"/>
                </a:solidFill>
                <a:latin typeface="Calibri" pitchFamily="34" charset="0"/>
                <a:ea typeface="Calibri" pitchFamily="34" charset="-122"/>
                <a:cs typeface="Calibri" pitchFamily="34" charset="-120"/>
              </a:rPr>
              <a:t>WSIS theme   </a:t>
            </a:r>
            <a:r>
              <a:rPr lang="en-US" sz="1030" dirty="0">
                <a:solidFill>
                  <a:srgbClr val="1C2433"/>
                </a:solidFill>
                <a:latin typeface="Calibri" pitchFamily="34" charset="0"/>
                <a:ea typeface="Calibri" pitchFamily="34" charset="-122"/>
                <a:cs typeface="Calibri" pitchFamily="34" charset="-120"/>
              </a:rPr>
              <a:t>Accountability, implementation review, better evidence to track progress; demand-side surveys.</a:t>
            </a:r>
            <a:endParaRPr lang="en-US" sz="850" dirty="0"/>
          </a:p>
        </p:txBody>
      </p:sp>
      <p:sp>
        <p:nvSpPr>
          <p:cNvPr id="38" name="Text 31"/>
          <p:cNvSpPr/>
          <p:nvPr/>
        </p:nvSpPr>
        <p:spPr>
          <a:xfrm>
            <a:off x="704088" y="5742432"/>
            <a:ext cx="3051962" cy="749808"/>
          </a:xfrm>
          <a:prstGeom prst="rect">
            <a:avLst/>
          </a:prstGeom>
          <a:noFill/>
          <a:ln/>
        </p:spPr>
        <p:txBody>
          <a:bodyPr wrap="square" lIns="0" tIns="0" rIns="0" bIns="0" rtlCol="0" anchor="t"/>
          <a:lstStyle/>
          <a:p>
            <a:pPr marL="0" indent="0" algn="l">
              <a:lnSpc>
                <a:spcPct val="96000"/>
              </a:lnSpc>
              <a:buNone/>
            </a:pPr>
            <a:r>
              <a:rPr lang="en-US" sz="850" b="1" dirty="0">
                <a:solidFill>
                  <a:srgbClr val="55617A"/>
                </a:solidFill>
                <a:latin typeface="Calibri" pitchFamily="34" charset="0"/>
                <a:ea typeface="Calibri" pitchFamily="34" charset="-122"/>
                <a:cs typeface="Calibri" pitchFamily="34" charset="-120"/>
              </a:rPr>
              <a:t>African context   </a:t>
            </a:r>
            <a:r>
              <a:rPr lang="en-US" sz="1030" dirty="0">
                <a:solidFill>
                  <a:srgbClr val="55617A"/>
                </a:solidFill>
                <a:latin typeface="Calibri" pitchFamily="34" charset="0"/>
                <a:ea typeface="Calibri" pitchFamily="34" charset="-122"/>
                <a:cs typeface="Calibri" pitchFamily="34" charset="-120"/>
              </a:rPr>
              <a:t>Underpins the measurement architecture; shift from supply-side to demand-driven indicators.</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5274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12000"/>
          </a:blip>
          <a:stretch>
            <a:fillRect/>
          </a:stretch>
        </p:blipFill>
        <p:spPr>
          <a:xfrm>
            <a:off x="8686800" y="2743200"/>
            <a:ext cx="4023360" cy="4023360"/>
          </a:xfrm>
          <a:prstGeom prst="rect">
            <a:avLst/>
          </a:prstGeom>
        </p:spPr>
      </p:pic>
      <p:sp>
        <p:nvSpPr>
          <p:cNvPr id="3" name="Shape 0"/>
          <p:cNvSpPr/>
          <p:nvPr/>
        </p:nvSpPr>
        <p:spPr>
          <a:xfrm>
            <a:off x="822960" y="2148840"/>
            <a:ext cx="960120" cy="960120"/>
          </a:xfrm>
          <a:prstGeom prst="roundRect">
            <a:avLst>
              <a:gd name="adj" fmla="val 11429"/>
            </a:avLst>
          </a:prstGeom>
          <a:solidFill>
            <a:srgbClr val="2E8B8B"/>
          </a:solidFill>
          <a:ln/>
        </p:spPr>
        <p:txBody>
          <a:bodyPr/>
          <a:lstStyle/>
          <a:p>
            <a:endParaRPr lang="en-US"/>
          </a:p>
        </p:txBody>
      </p:sp>
      <p:pic>
        <p:nvPicPr>
          <p:cNvPr id="4" name="Image 1" descr="preencoded.png"/>
          <p:cNvPicPr>
            <a:picLocks noChangeAspect="1"/>
          </p:cNvPicPr>
          <p:nvPr/>
        </p:nvPicPr>
        <p:blipFill>
          <a:blip r:embed="rId3"/>
          <a:stretch>
            <a:fillRect/>
          </a:stretch>
        </p:blipFill>
        <p:spPr>
          <a:xfrm>
            <a:off x="1072591" y="2398471"/>
            <a:ext cx="460858" cy="460858"/>
          </a:xfrm>
          <a:prstGeom prst="rect">
            <a:avLst/>
          </a:prstGeom>
        </p:spPr>
      </p:pic>
      <p:sp>
        <p:nvSpPr>
          <p:cNvPr id="5" name="Text 1"/>
          <p:cNvSpPr/>
          <p:nvPr/>
        </p:nvSpPr>
        <p:spPr>
          <a:xfrm>
            <a:off x="841248" y="3310128"/>
            <a:ext cx="10058400" cy="310896"/>
          </a:xfrm>
          <a:prstGeom prst="rect">
            <a:avLst/>
          </a:prstGeom>
          <a:noFill/>
          <a:ln/>
        </p:spPr>
        <p:txBody>
          <a:bodyPr wrap="square" lIns="0" tIns="0" rIns="0" bIns="0" rtlCol="0" anchor="ctr"/>
          <a:lstStyle/>
          <a:p>
            <a:pPr marL="0" indent="0" algn="l">
              <a:buNone/>
            </a:pPr>
            <a:r>
              <a:rPr lang="en-US" sz="1300" b="1" kern="0" spc="300" dirty="0">
                <a:solidFill>
                  <a:srgbClr val="2E8B8B"/>
                </a:solidFill>
                <a:latin typeface="Calibri" pitchFamily="34" charset="0"/>
                <a:ea typeface="Calibri" pitchFamily="34" charset="-122"/>
                <a:cs typeface="Calibri" pitchFamily="34" charset="-120"/>
              </a:rPr>
              <a:t>PART TWO</a:t>
            </a:r>
            <a:endParaRPr lang="en-US" sz="1300" dirty="0"/>
          </a:p>
        </p:txBody>
      </p:sp>
      <p:sp>
        <p:nvSpPr>
          <p:cNvPr id="6" name="Text 2"/>
          <p:cNvSpPr/>
          <p:nvPr/>
        </p:nvSpPr>
        <p:spPr>
          <a:xfrm>
            <a:off x="822960" y="3621024"/>
            <a:ext cx="10424160" cy="868680"/>
          </a:xfrm>
          <a:prstGeom prst="rect">
            <a:avLst/>
          </a:prstGeom>
          <a:noFill/>
          <a:ln/>
        </p:spPr>
        <p:txBody>
          <a:bodyPr wrap="square" lIns="0" tIns="0" rIns="0" bIns="0" rtlCol="0" anchor="ctr"/>
          <a:lstStyle/>
          <a:p>
            <a:pPr marL="0" indent="0" algn="l">
              <a:buNone/>
            </a:pPr>
            <a:r>
              <a:rPr lang="en-US" sz="3300" b="1" dirty="0">
                <a:solidFill>
                  <a:srgbClr val="FFFFFF"/>
                </a:solidFill>
                <a:latin typeface="Calibri" pitchFamily="34" charset="0"/>
                <a:ea typeface="Calibri" pitchFamily="34" charset="-122"/>
                <a:cs typeface="Calibri" pitchFamily="34" charset="-120"/>
              </a:rPr>
              <a:t>Mapping the Frameworks</a:t>
            </a:r>
            <a:endParaRPr lang="en-US" sz="3300" dirty="0"/>
          </a:p>
        </p:txBody>
      </p:sp>
      <p:sp>
        <p:nvSpPr>
          <p:cNvPr id="7" name="Text 3"/>
          <p:cNvSpPr/>
          <p:nvPr/>
        </p:nvSpPr>
        <p:spPr>
          <a:xfrm>
            <a:off x="841248" y="4526280"/>
            <a:ext cx="10241280" cy="640080"/>
          </a:xfrm>
          <a:prstGeom prst="rect">
            <a:avLst/>
          </a:prstGeom>
          <a:noFill/>
          <a:ln/>
        </p:spPr>
        <p:txBody>
          <a:bodyPr wrap="square" lIns="0" tIns="0" rIns="0" bIns="0" rtlCol="0" anchor="ctr"/>
          <a:lstStyle/>
          <a:p>
            <a:pPr marL="0" indent="0" algn="l">
              <a:lnSpc>
                <a:spcPct val="105000"/>
              </a:lnSpc>
              <a:buNone/>
            </a:pPr>
            <a:r>
              <a:rPr lang="en-US" sz="1450" dirty="0">
                <a:solidFill>
                  <a:srgbClr val="AEBDD6"/>
                </a:solidFill>
                <a:latin typeface="Calibri" pitchFamily="34" charset="0"/>
                <a:ea typeface="Calibri" pitchFamily="34" charset="-122"/>
                <a:cs typeface="Calibri" pitchFamily="34" charset="-120"/>
              </a:rPr>
              <a:t>How Africa's nine pillars connect to the WSIS Action Lines, the SDGs, and the Global Digital Compact.</a:t>
            </a:r>
            <a:endParaRPr lang="en-US" sz="1450" dirty="0"/>
          </a:p>
        </p:txBody>
      </p:sp>
      <p:pic>
        <p:nvPicPr>
          <p:cNvPr id="8" name="Image 2" descr="/tmp/footer.png"/>
          <p:cNvPicPr>
            <a:picLocks noChangeAspect="1"/>
          </p:cNvPicPr>
          <p:nvPr/>
        </p:nvPicPr>
        <p:blipFill>
          <a:blip r:embed="rId4"/>
          <a:stretch>
            <a:fillRect/>
          </a:stretch>
        </p:blipFill>
        <p:spPr>
          <a:xfrm>
            <a:off x="0" y="6565392"/>
            <a:ext cx="12191695" cy="2926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WSIS – SDG – GDC – Africa Linkages  (Pillars 1–5)</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02920" y="1417320"/>
          <a:ext cx="11183112" cy="4498848"/>
        </p:xfrm>
        <a:graphic>
          <a:graphicData uri="http://schemas.openxmlformats.org/drawingml/2006/table">
            <a:tbl>
              <a:tblPr/>
              <a:tblGrid>
                <a:gridCol w="301752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291840">
                  <a:extLst>
                    <a:ext uri="{9D8B030D-6E8A-4147-A177-3AD203B41FA5}">
                      <a16:colId xmlns:a16="http://schemas.microsoft.com/office/drawing/2014/main" val="20002"/>
                    </a:ext>
                  </a:extLst>
                </a:gridCol>
                <a:gridCol w="1673352">
                  <a:extLst>
                    <a:ext uri="{9D8B030D-6E8A-4147-A177-3AD203B41FA5}">
                      <a16:colId xmlns:a16="http://schemas.microsoft.com/office/drawing/2014/main" val="20003"/>
                    </a:ext>
                  </a:extLst>
                </a:gridCol>
              </a:tblGrid>
              <a:tr h="749808">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Africa Thematic Pillar</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WSIS Action Line(s)</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Linked SDG(s)</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GDC Objective</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extLst>
                  <a:ext uri="{0D108BD9-81ED-4DB2-BD59-A6C34878D82A}">
                    <a16:rowId xmlns:a16="http://schemas.microsoft.com/office/drawing/2014/main" val="10000"/>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1. Universal Inclusion, Connectivity &amp; Energy</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C1: ICT Infrastructure</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7 (Affordable &amp; Clean Energy); SDG 9 (Industry, Innovation &amp; Infrastructure)</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Universal meaningful connectivity</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2. Digital Economy &amp; Digital Public Infrastructure</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C2: Information Infrastructure; C7: ICT Applications (e-gov, e-business)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8 (Decent Work &amp; Growth); SDG 17 (Partnerships)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Digital public goods; digital economy &amp; innovation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extLst>
                  <a:ext uri="{0D108BD9-81ED-4DB2-BD59-A6C34878D82A}">
                    <a16:rowId xmlns:a16="http://schemas.microsoft.com/office/drawing/2014/main" val="10002"/>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3. Social &amp; Environmental Sustainability</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C4: Cultural Diversity; C7: ICT Applications (e-environment, e-agriculture)</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11 (Sustainable Cities); SDG 12 (Responsible Consumption); SDG 13 (Climate Action)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Sustainability &amp; inclusion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4. Enabling Environment &amp; Digital Sovereignty</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C6: Enabling Environment; C9: International &amp; Regional Cooperation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16 (Peace, Justice &amp; Institutions); SDG 17 (Partnerships)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Governance &amp; sovereignty</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extLst>
                  <a:ext uri="{0D108BD9-81ED-4DB2-BD59-A6C34878D82A}">
                    <a16:rowId xmlns:a16="http://schemas.microsoft.com/office/drawing/2014/main" val="10004"/>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5. Security, Trust &amp; Human Rights</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C5: Media; C8: Ethical Dimensions; C11: International &amp; Regional Cooperation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5 (Gender Equality); SDG 16 (Peace, Justice &amp; Institutions)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Cybersecurity &amp; resilience; human rights online</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WSIS – SDG – GDC – Africa Linkages  (Pillars 6–9)</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02920" y="1417320"/>
          <a:ext cx="11183112" cy="3749040"/>
        </p:xfrm>
        <a:graphic>
          <a:graphicData uri="http://schemas.openxmlformats.org/drawingml/2006/table">
            <a:tbl>
              <a:tblPr/>
              <a:tblGrid>
                <a:gridCol w="301752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291840">
                  <a:extLst>
                    <a:ext uri="{9D8B030D-6E8A-4147-A177-3AD203B41FA5}">
                      <a16:colId xmlns:a16="http://schemas.microsoft.com/office/drawing/2014/main" val="20002"/>
                    </a:ext>
                  </a:extLst>
                </a:gridCol>
                <a:gridCol w="1673352">
                  <a:extLst>
                    <a:ext uri="{9D8B030D-6E8A-4147-A177-3AD203B41FA5}">
                      <a16:colId xmlns:a16="http://schemas.microsoft.com/office/drawing/2014/main" val="20003"/>
                    </a:ext>
                  </a:extLst>
                </a:gridCol>
              </a:tblGrid>
              <a:tr h="749808">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Africa Thematic Pillar</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WSIS Action Line(s)</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Linked SDG(s)</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tc>
                  <a:txBody>
                    <a:bodyPr/>
                    <a:lstStyle/>
                    <a:p>
                      <a:pPr marL="0" indent="0" algn="l">
                        <a:buNone/>
                      </a:pPr>
                      <a:r>
                        <a:rPr lang="en-US" sz="1150" b="1" dirty="0">
                          <a:solidFill>
                            <a:srgbClr val="FFFFFF"/>
                          </a:solidFill>
                          <a:latin typeface="Calibri" pitchFamily="34" charset="0"/>
                          <a:ea typeface="Calibri" pitchFamily="34" charset="-122"/>
                          <a:cs typeface="Calibri" pitchFamily="34" charset="-120"/>
                        </a:rPr>
                        <a:t>GDC Objective</a:t>
                      </a:r>
                      <a:endParaRPr lang="en-US" sz="1150" dirty="0">
                        <a:latin typeface="Calibri" charset="0"/>
                        <a:ea typeface="Calibri" charset="0"/>
                        <a:cs typeface="Calibri" charset="0"/>
                      </a:endParaRPr>
                    </a:p>
                  </a:txBody>
                  <a:tcPr marL="76200" marR="76200" marT="50800" marB="508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1F3A6E"/>
                    </a:solidFill>
                  </a:tcPr>
                </a:tc>
                <a:extLst>
                  <a:ext uri="{0D108BD9-81ED-4DB2-BD59-A6C34878D82A}">
                    <a16:rowId xmlns:a16="http://schemas.microsoft.com/office/drawing/2014/main" val="10000"/>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6. Capacity Development &amp; Digital Skills</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C3: Access to Information &amp; Knowledge (Capacity Building); C7: ICT Applications (e-learning)</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4 (Quality Education); SDG 8 (Decent Work &amp; Growth)</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Digital inclusion &amp; skills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7. Artificial Intelligence (AI)</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Extended C7: ICT Applications (e-science, innovation)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9 (Industry, Innovation &amp; Infrastructure); SDG 17 (Partnerships)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Innovation; responsible AI</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extLst>
                  <a:ext uri="{0D108BD9-81ED-4DB2-BD59-A6C34878D82A}">
                    <a16:rowId xmlns:a16="http://schemas.microsoft.com/office/drawing/2014/main" val="10002"/>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8. Linguistic Diversity &amp; Local Content</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C4: Cultural Diversity &amp; Identity</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10 (Reduced Inequalities); SDG 11 (Sustainable Cities)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Local content; linguistic inclusion</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49808">
                <a:tc>
                  <a:txBody>
                    <a:bodyPr/>
                    <a:lstStyle/>
                    <a:p>
                      <a:pPr marL="0" indent="0" algn="l">
                        <a:buNone/>
                      </a:pPr>
                      <a:r>
                        <a:rPr lang="en-US" sz="1100" b="1" dirty="0">
                          <a:solidFill>
                            <a:srgbClr val="1F3A6E"/>
                          </a:solidFill>
                          <a:latin typeface="Calibri" pitchFamily="34" charset="0"/>
                          <a:ea typeface="Calibri" pitchFamily="34" charset="-122"/>
                          <a:cs typeface="Calibri" pitchFamily="34" charset="-120"/>
                        </a:rPr>
                        <a:t>9. Monitoring, Evaluation &amp; Follow-up</a:t>
                      </a:r>
                      <a:endParaRPr lang="en-US" sz="110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C10: ICT Indicators &amp; Measurement</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SDG 17 (Partnerships)</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tc>
                  <a:txBody>
                    <a:bodyPr/>
                    <a:lstStyle/>
                    <a:p>
                      <a:pPr marL="0" indent="0" algn="l">
                        <a:buNone/>
                      </a:pPr>
                      <a:r>
                        <a:rPr lang="en-US" sz="1050" dirty="0">
                          <a:solidFill>
                            <a:srgbClr val="1C2433"/>
                          </a:solidFill>
                          <a:latin typeface="Calibri" pitchFamily="34" charset="0"/>
                          <a:ea typeface="Calibri" pitchFamily="34" charset="-122"/>
                          <a:cs typeface="Calibri" pitchFamily="34" charset="-120"/>
                        </a:rPr>
                        <a:t>Evidence-based monitoring</a:t>
                      </a:r>
                      <a:endParaRPr lang="en-US" sz="1050" dirty="0">
                        <a:latin typeface="Calibri" charset="0"/>
                        <a:ea typeface="Calibri" charset="0"/>
                        <a:cs typeface="Calibri" charset="0"/>
                      </a:endParaRPr>
                    </a:p>
                  </a:txBody>
                  <a:tcPr marL="76200" marR="76200" marT="63500" marB="63500" anchor="ctr">
                    <a:lnL w="9525" cap="flat" cmpd="sng" algn="ctr">
                      <a:solidFill>
                        <a:srgbClr val="DBE2EC"/>
                      </a:solidFill>
                      <a:prstDash val="solid"/>
                      <a:round/>
                      <a:headEnd type="none" w="med" len="med"/>
                      <a:tailEnd type="none" w="med" len="med"/>
                    </a:lnL>
                    <a:lnR w="9525" cap="flat" cmpd="sng" algn="ctr">
                      <a:solidFill>
                        <a:srgbClr val="DBE2EC"/>
                      </a:solidFill>
                      <a:prstDash val="solid"/>
                      <a:round/>
                      <a:headEnd type="none" w="med" len="med"/>
                      <a:tailEnd type="none" w="med" len="med"/>
                    </a:lnR>
                    <a:lnT w="9525" cap="flat" cmpd="sng" algn="ctr">
                      <a:solidFill>
                        <a:srgbClr val="DBE2EC"/>
                      </a:solidFill>
                      <a:prstDash val="solid"/>
                      <a:round/>
                      <a:headEnd type="none" w="med" len="med"/>
                      <a:tailEnd type="none" w="med" len="med"/>
                    </a:lnT>
                    <a:lnB w="9525" cap="flat" cmpd="sng" algn="ctr">
                      <a:solidFill>
                        <a:srgbClr val="DBE2EC"/>
                      </a:solidFill>
                      <a:prstDash val="solid"/>
                      <a:round/>
                      <a:headEnd type="none" w="med" len="med"/>
                      <a:tailEnd type="none" w="med" len="med"/>
                    </a:lnB>
                    <a:solidFill>
                      <a:srgbClr val="F4F7FB"/>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5274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12000"/>
          </a:blip>
          <a:stretch>
            <a:fillRect/>
          </a:stretch>
        </p:blipFill>
        <p:spPr>
          <a:xfrm>
            <a:off x="8686800" y="2743200"/>
            <a:ext cx="4023360" cy="4023360"/>
          </a:xfrm>
          <a:prstGeom prst="rect">
            <a:avLst/>
          </a:prstGeom>
        </p:spPr>
      </p:pic>
      <p:sp>
        <p:nvSpPr>
          <p:cNvPr id="3" name="Shape 0"/>
          <p:cNvSpPr/>
          <p:nvPr/>
        </p:nvSpPr>
        <p:spPr>
          <a:xfrm>
            <a:off x="822960" y="2148840"/>
            <a:ext cx="960120" cy="960120"/>
          </a:xfrm>
          <a:prstGeom prst="roundRect">
            <a:avLst>
              <a:gd name="adj" fmla="val 11429"/>
            </a:avLst>
          </a:prstGeom>
          <a:solidFill>
            <a:srgbClr val="2E6CB5"/>
          </a:solidFill>
          <a:ln/>
        </p:spPr>
        <p:txBody>
          <a:bodyPr/>
          <a:lstStyle/>
          <a:p>
            <a:endParaRPr lang="en-US"/>
          </a:p>
        </p:txBody>
      </p:sp>
      <p:pic>
        <p:nvPicPr>
          <p:cNvPr id="4" name="Image 1" descr="preencoded.png"/>
          <p:cNvPicPr>
            <a:picLocks noChangeAspect="1"/>
          </p:cNvPicPr>
          <p:nvPr/>
        </p:nvPicPr>
        <p:blipFill>
          <a:blip r:embed="rId3"/>
          <a:stretch>
            <a:fillRect/>
          </a:stretch>
        </p:blipFill>
        <p:spPr>
          <a:xfrm>
            <a:off x="1072591" y="2398471"/>
            <a:ext cx="460858" cy="460858"/>
          </a:xfrm>
          <a:prstGeom prst="rect">
            <a:avLst/>
          </a:prstGeom>
        </p:spPr>
      </p:pic>
      <p:sp>
        <p:nvSpPr>
          <p:cNvPr id="5" name="Text 1"/>
          <p:cNvSpPr/>
          <p:nvPr/>
        </p:nvSpPr>
        <p:spPr>
          <a:xfrm>
            <a:off x="841248" y="3310128"/>
            <a:ext cx="10058400" cy="310896"/>
          </a:xfrm>
          <a:prstGeom prst="rect">
            <a:avLst/>
          </a:prstGeom>
          <a:noFill/>
          <a:ln/>
        </p:spPr>
        <p:txBody>
          <a:bodyPr wrap="square" lIns="0" tIns="0" rIns="0" bIns="0" rtlCol="0" anchor="ctr"/>
          <a:lstStyle/>
          <a:p>
            <a:pPr marL="0" indent="0" algn="l">
              <a:buNone/>
            </a:pPr>
            <a:r>
              <a:rPr lang="en-US" sz="1300" b="1" kern="0" spc="300" dirty="0">
                <a:solidFill>
                  <a:srgbClr val="2E6CB5"/>
                </a:solidFill>
                <a:latin typeface="Calibri" pitchFamily="34" charset="0"/>
                <a:ea typeface="Calibri" pitchFamily="34" charset="-122"/>
                <a:cs typeface="Calibri" pitchFamily="34" charset="-120"/>
              </a:rPr>
              <a:t>PART THREE</a:t>
            </a:r>
            <a:endParaRPr lang="en-US" sz="1300" dirty="0"/>
          </a:p>
        </p:txBody>
      </p:sp>
      <p:sp>
        <p:nvSpPr>
          <p:cNvPr id="6" name="Text 2"/>
          <p:cNvSpPr/>
          <p:nvPr/>
        </p:nvSpPr>
        <p:spPr>
          <a:xfrm>
            <a:off x="822960" y="3621024"/>
            <a:ext cx="10424160" cy="868680"/>
          </a:xfrm>
          <a:prstGeom prst="rect">
            <a:avLst/>
          </a:prstGeom>
          <a:noFill/>
          <a:ln/>
        </p:spPr>
        <p:txBody>
          <a:bodyPr wrap="square" lIns="0" tIns="0" rIns="0" bIns="0" rtlCol="0" anchor="ctr"/>
          <a:lstStyle/>
          <a:p>
            <a:pPr marL="0" indent="0" algn="l">
              <a:buNone/>
            </a:pPr>
            <a:r>
              <a:rPr lang="en-US" sz="3300" b="1" dirty="0">
                <a:solidFill>
                  <a:srgbClr val="FFFFFF"/>
                </a:solidFill>
                <a:latin typeface="Calibri" pitchFamily="34" charset="0"/>
                <a:ea typeface="Calibri" pitchFamily="34" charset="-122"/>
                <a:cs typeface="Calibri" pitchFamily="34" charset="-120"/>
              </a:rPr>
              <a:t>ECA's Role</a:t>
            </a:r>
            <a:endParaRPr lang="en-US" sz="3300" dirty="0"/>
          </a:p>
        </p:txBody>
      </p:sp>
      <p:sp>
        <p:nvSpPr>
          <p:cNvPr id="7" name="Text 3"/>
          <p:cNvSpPr/>
          <p:nvPr/>
        </p:nvSpPr>
        <p:spPr>
          <a:xfrm>
            <a:off x="841248" y="4526280"/>
            <a:ext cx="10241280" cy="640080"/>
          </a:xfrm>
          <a:prstGeom prst="rect">
            <a:avLst/>
          </a:prstGeom>
          <a:noFill/>
          <a:ln/>
        </p:spPr>
        <p:txBody>
          <a:bodyPr wrap="square" lIns="0" tIns="0" rIns="0" bIns="0" rtlCol="0" anchor="ctr"/>
          <a:lstStyle/>
          <a:p>
            <a:pPr marL="0" indent="0" algn="l">
              <a:lnSpc>
                <a:spcPct val="105000"/>
              </a:lnSpc>
              <a:buNone/>
            </a:pPr>
            <a:r>
              <a:rPr lang="en-US" sz="1450" dirty="0">
                <a:solidFill>
                  <a:srgbClr val="AEBDD6"/>
                </a:solidFill>
                <a:latin typeface="Calibri" pitchFamily="34" charset="0"/>
                <a:ea typeface="Calibri" pitchFamily="34" charset="-122"/>
                <a:cs typeface="Calibri" pitchFamily="34" charset="-120"/>
              </a:rPr>
              <a:t>Coordinating, supporting, representing, and monitoring WSIS+20 implementation across Member States.</a:t>
            </a:r>
            <a:endParaRPr lang="en-US" sz="1450" dirty="0"/>
          </a:p>
        </p:txBody>
      </p:sp>
      <p:pic>
        <p:nvPicPr>
          <p:cNvPr id="8" name="Image 2" descr="/tmp/footer.png"/>
          <p:cNvPicPr>
            <a:picLocks noChangeAspect="1"/>
          </p:cNvPicPr>
          <p:nvPr/>
        </p:nvPicPr>
        <p:blipFill>
          <a:blip r:embed="rId4"/>
          <a:stretch>
            <a:fillRect/>
          </a:stretch>
        </p:blipFill>
        <p:spPr>
          <a:xfrm>
            <a:off x="0" y="6565392"/>
            <a:ext cx="12191695" cy="2926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932688"/>
          </a:xfrm>
          <a:prstGeom prst="rect">
            <a:avLst/>
          </a:prstGeom>
          <a:solidFill>
            <a:srgbClr val="1F3A6E"/>
          </a:solidFill>
          <a:ln/>
        </p:spPr>
        <p:txBody>
          <a:bodyPr/>
          <a:lstStyle/>
          <a:p>
            <a:endParaRPr lang="en-US"/>
          </a:p>
        </p:txBody>
      </p:sp>
      <p:sp>
        <p:nvSpPr>
          <p:cNvPr id="3" name="Text 1"/>
          <p:cNvSpPr/>
          <p:nvPr/>
        </p:nvSpPr>
        <p:spPr>
          <a:xfrm>
            <a:off x="502920" y="109728"/>
            <a:ext cx="7315200" cy="237744"/>
          </a:xfrm>
          <a:prstGeom prst="rect">
            <a:avLst/>
          </a:prstGeom>
          <a:noFill/>
          <a:ln/>
        </p:spPr>
        <p:txBody>
          <a:bodyPr wrap="square" lIns="0" tIns="0" rIns="0" bIns="0" rtlCol="0" anchor="ctr"/>
          <a:lstStyle/>
          <a:p>
            <a:pPr marL="0" indent="0" algn="l">
              <a:buNone/>
            </a:pPr>
            <a:r>
              <a:rPr lang="en-US" sz="950" b="1" kern="0" spc="200" dirty="0">
                <a:solidFill>
                  <a:srgbClr val="AFC2E0"/>
                </a:solidFill>
                <a:latin typeface="Calibri" pitchFamily="34" charset="0"/>
                <a:ea typeface="Calibri" pitchFamily="34" charset="-122"/>
                <a:cs typeface="Calibri" pitchFamily="34" charset="-120"/>
              </a:rPr>
              <a:t>UN ECONOMIC COMMISSION FOR AFRICA</a:t>
            </a:r>
            <a:endParaRPr lang="en-US" sz="950" dirty="0"/>
          </a:p>
        </p:txBody>
      </p:sp>
      <p:sp>
        <p:nvSpPr>
          <p:cNvPr id="4" name="Text 2"/>
          <p:cNvSpPr/>
          <p:nvPr/>
        </p:nvSpPr>
        <p:spPr>
          <a:xfrm>
            <a:off x="502920" y="329184"/>
            <a:ext cx="11155680" cy="512064"/>
          </a:xfrm>
          <a:prstGeom prst="rect">
            <a:avLst/>
          </a:prstGeom>
          <a:noFill/>
          <a:ln/>
        </p:spPr>
        <p:txBody>
          <a:bodyPr wrap="square" lIns="0" tIns="0" rIns="0" bIns="0" rtlCol="0" anchor="ctr"/>
          <a:lstStyle/>
          <a:p>
            <a:pPr marL="0" indent="0" algn="l">
              <a:buNone/>
            </a:pPr>
            <a:r>
              <a:rPr lang="en-US" sz="2100" b="1" dirty="0">
                <a:solidFill>
                  <a:srgbClr val="FFFFFF"/>
                </a:solidFill>
                <a:latin typeface="Calibri" pitchFamily="34" charset="0"/>
                <a:ea typeface="Calibri" pitchFamily="34" charset="-122"/>
                <a:cs typeface="Calibri" pitchFamily="34" charset="-120"/>
              </a:rPr>
              <a:t>ECA's Role in Aligning the Frameworks</a:t>
            </a:r>
            <a:endParaRPr lang="en-US" sz="2100" dirty="0"/>
          </a:p>
        </p:txBody>
      </p:sp>
      <p:pic>
        <p:nvPicPr>
          <p:cNvPr id="5" name="Image 0" descr="/tmp/footer.png"/>
          <p:cNvPicPr>
            <a:picLocks noChangeAspect="1"/>
          </p:cNvPicPr>
          <p:nvPr/>
        </p:nvPicPr>
        <p:blipFill>
          <a:blip r:embed="rId3"/>
          <a:stretch>
            <a:fillRect/>
          </a:stretch>
        </p:blipFill>
        <p:spPr>
          <a:xfrm>
            <a:off x="0" y="6565392"/>
            <a:ext cx="12191695" cy="292608"/>
          </a:xfrm>
          <a:prstGeom prst="rect">
            <a:avLst/>
          </a:prstGeom>
        </p:spPr>
      </p:pic>
      <p:sp>
        <p:nvSpPr>
          <p:cNvPr id="6" name="Shape 3"/>
          <p:cNvSpPr/>
          <p:nvPr/>
        </p:nvSpPr>
        <p:spPr>
          <a:xfrm>
            <a:off x="502920" y="1554480"/>
            <a:ext cx="2522144" cy="402336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7" name="Shape 4"/>
          <p:cNvSpPr/>
          <p:nvPr/>
        </p:nvSpPr>
        <p:spPr>
          <a:xfrm>
            <a:off x="502920" y="1554480"/>
            <a:ext cx="2522144" cy="1371600"/>
          </a:xfrm>
          <a:prstGeom prst="roundRect">
            <a:avLst>
              <a:gd name="adj" fmla="val 5333"/>
            </a:avLst>
          </a:prstGeom>
          <a:solidFill>
            <a:srgbClr val="2E6CB5"/>
          </a:solidFill>
          <a:ln/>
        </p:spPr>
        <p:txBody>
          <a:bodyPr/>
          <a:lstStyle/>
          <a:p>
            <a:endParaRPr lang="en-US"/>
          </a:p>
        </p:txBody>
      </p:sp>
      <p:sp>
        <p:nvSpPr>
          <p:cNvPr id="8" name="Shape 5"/>
          <p:cNvSpPr/>
          <p:nvPr/>
        </p:nvSpPr>
        <p:spPr>
          <a:xfrm>
            <a:off x="502920" y="2240280"/>
            <a:ext cx="2522144" cy="685800"/>
          </a:xfrm>
          <a:prstGeom prst="rect">
            <a:avLst/>
          </a:prstGeom>
          <a:solidFill>
            <a:srgbClr val="2E6CB5"/>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1389088" y="1865376"/>
            <a:ext cx="749808" cy="749808"/>
          </a:xfrm>
          <a:prstGeom prst="rect">
            <a:avLst/>
          </a:prstGeom>
        </p:spPr>
      </p:pic>
      <p:sp>
        <p:nvSpPr>
          <p:cNvPr id="10" name="Text 6"/>
          <p:cNvSpPr/>
          <p:nvPr/>
        </p:nvSpPr>
        <p:spPr>
          <a:xfrm>
            <a:off x="649224" y="3035808"/>
            <a:ext cx="2229536" cy="603504"/>
          </a:xfrm>
          <a:prstGeom prst="rect">
            <a:avLst/>
          </a:prstGeom>
          <a:noFill/>
          <a:ln/>
        </p:spPr>
        <p:txBody>
          <a:bodyPr wrap="square" lIns="0" tIns="0" rIns="0" bIns="0" rtlCol="0" anchor="ctr"/>
          <a:lstStyle/>
          <a:p>
            <a:pPr marL="0" indent="0" algn="ctr">
              <a:buNone/>
            </a:pPr>
            <a:r>
              <a:rPr lang="en-US" sz="1350" b="1" dirty="0">
                <a:solidFill>
                  <a:srgbClr val="1F3A6E"/>
                </a:solidFill>
                <a:latin typeface="Calibri" pitchFamily="34" charset="0"/>
                <a:ea typeface="Calibri" pitchFamily="34" charset="-122"/>
                <a:cs typeface="Calibri" pitchFamily="34" charset="-120"/>
              </a:rPr>
              <a:t>WSIS Action Lines</a:t>
            </a:r>
            <a:endParaRPr lang="en-US" sz="1350" dirty="0"/>
          </a:p>
        </p:txBody>
      </p:sp>
      <p:sp>
        <p:nvSpPr>
          <p:cNvPr id="11" name="Text 7"/>
          <p:cNvSpPr/>
          <p:nvPr/>
        </p:nvSpPr>
        <p:spPr>
          <a:xfrm>
            <a:off x="722376" y="3694176"/>
            <a:ext cx="2083232" cy="1737360"/>
          </a:xfrm>
          <a:prstGeom prst="rect">
            <a:avLst/>
          </a:prstGeom>
          <a:noFill/>
          <a:ln/>
        </p:spPr>
        <p:txBody>
          <a:bodyPr wrap="square" lIns="0" tIns="0" rIns="0" bIns="0" rtlCol="0" anchor="t"/>
          <a:lstStyle/>
          <a:p>
            <a:pPr marL="0" indent="0" algn="l">
              <a:lnSpc>
                <a:spcPct val="105000"/>
              </a:lnSpc>
              <a:buNone/>
            </a:pPr>
            <a:r>
              <a:rPr lang="en-US" sz="1130" dirty="0">
                <a:solidFill>
                  <a:srgbClr val="1C2433"/>
                </a:solidFill>
                <a:latin typeface="Calibri" pitchFamily="34" charset="0"/>
                <a:ea typeface="Calibri" pitchFamily="34" charset="-122"/>
                <a:cs typeface="Calibri" pitchFamily="34" charset="-120"/>
              </a:rPr>
              <a:t>Coordinates regional implementation of the WSIS Action Lines, convenes African stakeholders, monitors progress, and translating WSIS commitments into national digital policies.</a:t>
            </a:r>
            <a:endParaRPr lang="en-US" sz="1130" dirty="0"/>
          </a:p>
        </p:txBody>
      </p:sp>
      <p:sp>
        <p:nvSpPr>
          <p:cNvPr id="12" name="Shape 8"/>
          <p:cNvSpPr/>
          <p:nvPr/>
        </p:nvSpPr>
        <p:spPr>
          <a:xfrm>
            <a:off x="3390824" y="1554480"/>
            <a:ext cx="2522144" cy="402336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3" name="Shape 9"/>
          <p:cNvSpPr/>
          <p:nvPr/>
        </p:nvSpPr>
        <p:spPr>
          <a:xfrm>
            <a:off x="3390824" y="1554480"/>
            <a:ext cx="2522144" cy="1371600"/>
          </a:xfrm>
          <a:prstGeom prst="roundRect">
            <a:avLst>
              <a:gd name="adj" fmla="val 5333"/>
            </a:avLst>
          </a:prstGeom>
          <a:solidFill>
            <a:srgbClr val="E37222"/>
          </a:solidFill>
          <a:ln/>
        </p:spPr>
        <p:txBody>
          <a:bodyPr/>
          <a:lstStyle/>
          <a:p>
            <a:endParaRPr lang="en-US"/>
          </a:p>
        </p:txBody>
      </p:sp>
      <p:sp>
        <p:nvSpPr>
          <p:cNvPr id="14" name="Shape 10"/>
          <p:cNvSpPr/>
          <p:nvPr/>
        </p:nvSpPr>
        <p:spPr>
          <a:xfrm>
            <a:off x="3390824" y="2240280"/>
            <a:ext cx="2522144" cy="685800"/>
          </a:xfrm>
          <a:prstGeom prst="rect">
            <a:avLst/>
          </a:prstGeom>
          <a:solidFill>
            <a:srgbClr val="E37222"/>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4276992" y="1865376"/>
            <a:ext cx="749808" cy="749808"/>
          </a:xfrm>
          <a:prstGeom prst="rect">
            <a:avLst/>
          </a:prstGeom>
        </p:spPr>
      </p:pic>
      <p:sp>
        <p:nvSpPr>
          <p:cNvPr id="16" name="Text 11"/>
          <p:cNvSpPr/>
          <p:nvPr/>
        </p:nvSpPr>
        <p:spPr>
          <a:xfrm>
            <a:off x="3537128" y="3035808"/>
            <a:ext cx="2229536" cy="603504"/>
          </a:xfrm>
          <a:prstGeom prst="rect">
            <a:avLst/>
          </a:prstGeom>
          <a:noFill/>
          <a:ln/>
        </p:spPr>
        <p:txBody>
          <a:bodyPr wrap="square" lIns="0" tIns="0" rIns="0" bIns="0" rtlCol="0" anchor="ctr"/>
          <a:lstStyle/>
          <a:p>
            <a:pPr marL="0" indent="0" algn="ctr">
              <a:buNone/>
            </a:pPr>
            <a:r>
              <a:rPr lang="en-US" sz="1350" b="1" dirty="0">
                <a:solidFill>
                  <a:srgbClr val="1F3A6E"/>
                </a:solidFill>
                <a:latin typeface="Calibri" pitchFamily="34" charset="0"/>
                <a:ea typeface="Calibri" pitchFamily="34" charset="-122"/>
                <a:cs typeface="Calibri" pitchFamily="34" charset="-120"/>
              </a:rPr>
              <a:t>Africa's Nine Pillars</a:t>
            </a:r>
            <a:endParaRPr lang="en-US" sz="1350" dirty="0"/>
          </a:p>
        </p:txBody>
      </p:sp>
      <p:sp>
        <p:nvSpPr>
          <p:cNvPr id="17" name="Text 12"/>
          <p:cNvSpPr/>
          <p:nvPr/>
        </p:nvSpPr>
        <p:spPr>
          <a:xfrm>
            <a:off x="3610280" y="3694176"/>
            <a:ext cx="2083232" cy="1737360"/>
          </a:xfrm>
          <a:prstGeom prst="rect">
            <a:avLst/>
          </a:prstGeom>
          <a:noFill/>
          <a:ln/>
        </p:spPr>
        <p:txBody>
          <a:bodyPr wrap="square" lIns="0" tIns="0" rIns="0" bIns="0" rtlCol="0" anchor="t"/>
          <a:lstStyle/>
          <a:p>
            <a:pPr marL="0" indent="0" algn="l">
              <a:lnSpc>
                <a:spcPct val="105000"/>
              </a:lnSpc>
              <a:buNone/>
            </a:pPr>
            <a:r>
              <a:rPr lang="en-US" sz="1130" dirty="0">
                <a:solidFill>
                  <a:srgbClr val="1C2433"/>
                </a:solidFill>
                <a:latin typeface="Calibri" pitchFamily="34" charset="0"/>
                <a:ea typeface="Calibri" pitchFamily="34" charset="-122"/>
                <a:cs typeface="Calibri" pitchFamily="34" charset="-120"/>
              </a:rPr>
              <a:t>Developed the pillars to contextualize the WSIS+20 Resolution for Africa, align regional priorities, and provide a common implementation framework across Member States.</a:t>
            </a:r>
            <a:endParaRPr lang="en-US" sz="1130" dirty="0"/>
          </a:p>
        </p:txBody>
      </p:sp>
      <p:sp>
        <p:nvSpPr>
          <p:cNvPr id="18" name="Shape 13"/>
          <p:cNvSpPr/>
          <p:nvPr/>
        </p:nvSpPr>
        <p:spPr>
          <a:xfrm>
            <a:off x="6278728" y="1554480"/>
            <a:ext cx="2522144" cy="402336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19" name="Shape 14"/>
          <p:cNvSpPr/>
          <p:nvPr/>
        </p:nvSpPr>
        <p:spPr>
          <a:xfrm>
            <a:off x="6278728" y="1554480"/>
            <a:ext cx="2522144" cy="1371600"/>
          </a:xfrm>
          <a:prstGeom prst="roundRect">
            <a:avLst>
              <a:gd name="adj" fmla="val 5333"/>
            </a:avLst>
          </a:prstGeom>
          <a:solidFill>
            <a:srgbClr val="8A929E"/>
          </a:solidFill>
          <a:ln/>
        </p:spPr>
        <p:txBody>
          <a:bodyPr/>
          <a:lstStyle/>
          <a:p>
            <a:endParaRPr lang="en-US"/>
          </a:p>
        </p:txBody>
      </p:sp>
      <p:sp>
        <p:nvSpPr>
          <p:cNvPr id="20" name="Shape 15"/>
          <p:cNvSpPr/>
          <p:nvPr/>
        </p:nvSpPr>
        <p:spPr>
          <a:xfrm>
            <a:off x="6278728" y="2240280"/>
            <a:ext cx="2522144" cy="685800"/>
          </a:xfrm>
          <a:prstGeom prst="rect">
            <a:avLst/>
          </a:prstGeom>
          <a:solidFill>
            <a:srgbClr val="8A929E"/>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7164896" y="1865376"/>
            <a:ext cx="749808" cy="749808"/>
          </a:xfrm>
          <a:prstGeom prst="rect">
            <a:avLst/>
          </a:prstGeom>
        </p:spPr>
      </p:pic>
      <p:sp>
        <p:nvSpPr>
          <p:cNvPr id="22" name="Text 16"/>
          <p:cNvSpPr/>
          <p:nvPr/>
        </p:nvSpPr>
        <p:spPr>
          <a:xfrm>
            <a:off x="6425032" y="3035808"/>
            <a:ext cx="2229536" cy="603504"/>
          </a:xfrm>
          <a:prstGeom prst="rect">
            <a:avLst/>
          </a:prstGeom>
          <a:noFill/>
          <a:ln/>
        </p:spPr>
        <p:txBody>
          <a:bodyPr wrap="square" lIns="0" tIns="0" rIns="0" bIns="0" rtlCol="0" anchor="ctr"/>
          <a:lstStyle/>
          <a:p>
            <a:pPr marL="0" indent="0" algn="ctr">
              <a:buNone/>
            </a:pPr>
            <a:r>
              <a:rPr lang="en-US" sz="1350" b="1" dirty="0">
                <a:solidFill>
                  <a:srgbClr val="1F3A6E"/>
                </a:solidFill>
                <a:latin typeface="Calibri" pitchFamily="34" charset="0"/>
                <a:ea typeface="Calibri" pitchFamily="34" charset="-122"/>
                <a:cs typeface="Calibri" pitchFamily="34" charset="-120"/>
              </a:rPr>
              <a:t>Sustainable Development Goals</a:t>
            </a:r>
            <a:endParaRPr lang="en-US" sz="1350" dirty="0"/>
          </a:p>
        </p:txBody>
      </p:sp>
      <p:sp>
        <p:nvSpPr>
          <p:cNvPr id="23" name="Text 17"/>
          <p:cNvSpPr/>
          <p:nvPr/>
        </p:nvSpPr>
        <p:spPr>
          <a:xfrm>
            <a:off x="6498184" y="3694176"/>
            <a:ext cx="2083232" cy="1737360"/>
          </a:xfrm>
          <a:prstGeom prst="rect">
            <a:avLst/>
          </a:prstGeom>
          <a:noFill/>
          <a:ln/>
        </p:spPr>
        <p:txBody>
          <a:bodyPr wrap="square" lIns="0" tIns="0" rIns="0" bIns="0" rtlCol="0" anchor="t"/>
          <a:lstStyle/>
          <a:p>
            <a:pPr marL="0" indent="0" algn="l">
              <a:lnSpc>
                <a:spcPct val="105000"/>
              </a:lnSpc>
              <a:buNone/>
            </a:pPr>
            <a:r>
              <a:rPr lang="en-US" sz="1130" dirty="0">
                <a:solidFill>
                  <a:srgbClr val="1C2433"/>
                </a:solidFill>
                <a:latin typeface="Calibri" pitchFamily="34" charset="0"/>
                <a:ea typeface="Calibri" pitchFamily="34" charset="-122"/>
                <a:cs typeface="Calibri" pitchFamily="34" charset="-120"/>
              </a:rPr>
              <a:t>Ensures digital transformation contributes directly to the SDGs by integrating digital policies into Africa's broader development agenda, including Agenda 2063.</a:t>
            </a:r>
            <a:endParaRPr lang="en-US" sz="1130" dirty="0"/>
          </a:p>
        </p:txBody>
      </p:sp>
      <p:sp>
        <p:nvSpPr>
          <p:cNvPr id="24" name="Shape 18"/>
          <p:cNvSpPr/>
          <p:nvPr/>
        </p:nvSpPr>
        <p:spPr>
          <a:xfrm>
            <a:off x="9166631" y="1554480"/>
            <a:ext cx="2522144" cy="4023360"/>
          </a:xfrm>
          <a:prstGeom prst="roundRect">
            <a:avLst>
              <a:gd name="adj" fmla="val 2900"/>
            </a:avLst>
          </a:prstGeom>
          <a:solidFill>
            <a:srgbClr val="FFFFFF"/>
          </a:solidFill>
          <a:ln w="12700">
            <a:solidFill>
              <a:srgbClr val="DBE2EC"/>
            </a:solidFill>
            <a:prstDash val="solid"/>
          </a:ln>
          <a:effectLst>
            <a:outerShdw blurRad="88900" dist="38100" dir="5400000" algn="bl" rotWithShape="0">
              <a:srgbClr val="8696B0">
                <a:alpha val="26000"/>
              </a:srgbClr>
            </a:outerShdw>
          </a:effectLst>
        </p:spPr>
        <p:txBody>
          <a:bodyPr/>
          <a:lstStyle/>
          <a:p>
            <a:endParaRPr lang="en-US"/>
          </a:p>
        </p:txBody>
      </p:sp>
      <p:sp>
        <p:nvSpPr>
          <p:cNvPr id="25" name="Shape 19"/>
          <p:cNvSpPr/>
          <p:nvPr/>
        </p:nvSpPr>
        <p:spPr>
          <a:xfrm>
            <a:off x="9166631" y="1554480"/>
            <a:ext cx="2522144" cy="1371600"/>
          </a:xfrm>
          <a:prstGeom prst="roundRect">
            <a:avLst>
              <a:gd name="adj" fmla="val 5333"/>
            </a:avLst>
          </a:prstGeom>
          <a:solidFill>
            <a:srgbClr val="F0A91E"/>
          </a:solidFill>
          <a:ln/>
        </p:spPr>
        <p:txBody>
          <a:bodyPr/>
          <a:lstStyle/>
          <a:p>
            <a:endParaRPr lang="en-US"/>
          </a:p>
        </p:txBody>
      </p:sp>
      <p:sp>
        <p:nvSpPr>
          <p:cNvPr id="26" name="Shape 20"/>
          <p:cNvSpPr/>
          <p:nvPr/>
        </p:nvSpPr>
        <p:spPr>
          <a:xfrm>
            <a:off x="9166631" y="2240280"/>
            <a:ext cx="2522144" cy="685800"/>
          </a:xfrm>
          <a:prstGeom prst="rect">
            <a:avLst/>
          </a:prstGeom>
          <a:solidFill>
            <a:srgbClr val="F0A91E"/>
          </a:solidFill>
          <a:ln/>
        </p:spPr>
        <p:txBody>
          <a:bodyPr/>
          <a:lstStyle/>
          <a:p>
            <a:endParaRPr lang="en-US"/>
          </a:p>
        </p:txBody>
      </p:sp>
      <p:pic>
        <p:nvPicPr>
          <p:cNvPr id="27" name="Image 4" descr="preencoded.png"/>
          <p:cNvPicPr>
            <a:picLocks noChangeAspect="1"/>
          </p:cNvPicPr>
          <p:nvPr/>
        </p:nvPicPr>
        <p:blipFill>
          <a:blip r:embed="rId7"/>
          <a:stretch>
            <a:fillRect/>
          </a:stretch>
        </p:blipFill>
        <p:spPr>
          <a:xfrm>
            <a:off x="10052799" y="1865376"/>
            <a:ext cx="749808" cy="749808"/>
          </a:xfrm>
          <a:prstGeom prst="rect">
            <a:avLst/>
          </a:prstGeom>
        </p:spPr>
      </p:pic>
      <p:sp>
        <p:nvSpPr>
          <p:cNvPr id="28" name="Text 21"/>
          <p:cNvSpPr/>
          <p:nvPr/>
        </p:nvSpPr>
        <p:spPr>
          <a:xfrm>
            <a:off x="9312935" y="3035808"/>
            <a:ext cx="2229536" cy="603504"/>
          </a:xfrm>
          <a:prstGeom prst="rect">
            <a:avLst/>
          </a:prstGeom>
          <a:noFill/>
          <a:ln/>
        </p:spPr>
        <p:txBody>
          <a:bodyPr wrap="square" lIns="0" tIns="0" rIns="0" bIns="0" rtlCol="0" anchor="ctr"/>
          <a:lstStyle/>
          <a:p>
            <a:pPr marL="0" indent="0" algn="ctr">
              <a:buNone/>
            </a:pPr>
            <a:r>
              <a:rPr lang="en-US" sz="1350" b="1" dirty="0">
                <a:solidFill>
                  <a:srgbClr val="1F3A6E"/>
                </a:solidFill>
                <a:latin typeface="Calibri" pitchFamily="34" charset="0"/>
                <a:ea typeface="Calibri" pitchFamily="34" charset="-122"/>
                <a:cs typeface="Calibri" pitchFamily="34" charset="-120"/>
              </a:rPr>
              <a:t>Global Digital Compact</a:t>
            </a:r>
            <a:endParaRPr lang="en-US" sz="1350" dirty="0"/>
          </a:p>
        </p:txBody>
      </p:sp>
      <p:sp>
        <p:nvSpPr>
          <p:cNvPr id="29" name="Text 22"/>
          <p:cNvSpPr/>
          <p:nvPr/>
        </p:nvSpPr>
        <p:spPr>
          <a:xfrm>
            <a:off x="9386087" y="3694176"/>
            <a:ext cx="2083232" cy="1737360"/>
          </a:xfrm>
          <a:prstGeom prst="rect">
            <a:avLst/>
          </a:prstGeom>
          <a:noFill/>
          <a:ln/>
        </p:spPr>
        <p:txBody>
          <a:bodyPr wrap="square" lIns="0" tIns="0" rIns="0" bIns="0" rtlCol="0" anchor="t"/>
          <a:lstStyle/>
          <a:p>
            <a:pPr marL="0" indent="0" algn="l">
              <a:lnSpc>
                <a:spcPct val="105000"/>
              </a:lnSpc>
              <a:buNone/>
            </a:pPr>
            <a:r>
              <a:rPr lang="en-US" sz="1130" dirty="0">
                <a:solidFill>
                  <a:srgbClr val="1C2433"/>
                </a:solidFill>
                <a:latin typeface="Calibri" pitchFamily="34" charset="0"/>
                <a:ea typeface="Calibri" pitchFamily="34" charset="-122"/>
                <a:cs typeface="Calibri" pitchFamily="34" charset="-120"/>
              </a:rPr>
              <a:t>Supports Member States in translating GDC Objectives  into concrete regional and national actions, ensuring Africa's priorities are reflected in global digital governance.</a:t>
            </a:r>
            <a:endParaRPr lang="en-US" sz="113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1524</TotalTime>
  <Words>3444</Words>
  <Application>Microsoft Office PowerPoint</Application>
  <PresentationFormat>Widescreen</PresentationFormat>
  <Paragraphs>193</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 Regional Consultation on WSIS+20 Outcomes Implementation</dc:title>
  <dc:subject>PptxGenJS Presentation</dc:subject>
  <dc:creator>UN ECA</dc:creator>
  <cp:lastModifiedBy>Bahta BEKELE</cp:lastModifiedBy>
  <cp:revision>4</cp:revision>
  <dcterms:created xsi:type="dcterms:W3CDTF">2026-06-28T20:49:39Z</dcterms:created>
  <dcterms:modified xsi:type="dcterms:W3CDTF">2026-07-01T06:49:08Z</dcterms:modified>
</cp:coreProperties>
</file>