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70" r:id="rId4"/>
    <p:sldId id="261" r:id="rId5"/>
    <p:sldId id="263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E50"/>
    <a:srgbClr val="EEF2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98" autoAdjust="0"/>
    <p:restoredTop sz="78501"/>
  </p:normalViewPr>
  <p:slideViewPr>
    <p:cSldViewPr snapToGrid="0" snapToObjects="1">
      <p:cViewPr varScale="1">
        <p:scale>
          <a:sx n="95" d="100"/>
          <a:sy n="95" d="100"/>
        </p:scale>
        <p:origin x="1944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420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6/26/26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26/06/2026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Open by positioning this talk as a practical update for the AIS community: what the reviews reaffirmed, what changed, and where African stakeholders can shape implementation.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Use this divider to transition from context to the substance of the presentation.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Underline that WSIS is broader than Internet governance alone. It remains the core framework for digital development and cooperation.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Explain that this is not a purely procedural shift. Metrics and roadmaps will determine what gets prioritized, funded, and sustained over time.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This slide should feel energizing and practical. The message is that African experience is not anecdotal; it is a core source of implementation lessons.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Close with a practical invitation to remain engaged and to work through the mechanisms and partnerships that can sustain long-term impact.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r>
              <a:t>Invite questions and discussion on how these outcomes can best be translated into African implementation priorities.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-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SOC logo" descr="Internet Society logo">
            <a:extLst>
              <a:ext uri="{FF2B5EF4-FFF2-40B4-BE49-F238E27FC236}">
                <a16:creationId xmlns:a16="http://schemas.microsoft.com/office/drawing/2014/main" id="{54D3DF5E-479B-7A45-AF40-D789415BE1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Date">
            <a:extLst>
              <a:ext uri="{FF2B5EF4-FFF2-40B4-BE49-F238E27FC236}">
                <a16:creationId xmlns:a16="http://schemas.microsoft.com/office/drawing/2014/main" id="{7BE6BD27-9F7E-CC44-B0D6-6A76616BB7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000" y="563564"/>
            <a:ext cx="3910806" cy="4365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Author">
            <a:extLst>
              <a:ext uri="{FF2B5EF4-FFF2-40B4-BE49-F238E27FC236}">
                <a16:creationId xmlns:a16="http://schemas.microsoft.com/office/drawing/2014/main" id="{741AE8C6-33DB-AF4E-AB01-8F8AD2E508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0000" y="5537202"/>
            <a:ext cx="5851525" cy="1077912"/>
          </a:xfrm>
        </p:spPr>
        <p:txBody>
          <a:bodyPr anchor="b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4976D5B7-51B6-EB48-81BC-4F5164ABA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3387722"/>
            <a:ext cx="9144000" cy="58719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04F635FF-42BE-CF49-96A5-805FC86C3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708455"/>
            <a:ext cx="9144000" cy="587191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022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SOC Symbol">
            <a:extLst>
              <a:ext uri="{FF2B5EF4-FFF2-40B4-BE49-F238E27FC236}">
                <a16:creationId xmlns:a16="http://schemas.microsoft.com/office/drawing/2014/main" id="{B0A3F75E-CC80-5E4D-A9D6-0A40915DA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C5E4EC4C-7F20-504F-83E3-A7F63CD4B1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80193B3-FE14-004D-BBD6-596D1E04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5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9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-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SOC Symbol">
            <a:extLst>
              <a:ext uri="{FF2B5EF4-FFF2-40B4-BE49-F238E27FC236}">
                <a16:creationId xmlns:a16="http://schemas.microsoft.com/office/drawing/2014/main" id="{761A59AB-8C9D-114E-951A-E8A15F4EA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ISOC URL">
            <a:extLst>
              <a:ext uri="{FF2B5EF4-FFF2-40B4-BE49-F238E27FC236}">
                <a16:creationId xmlns:a16="http://schemas.microsoft.com/office/drawing/2014/main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1055433" y="6205387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7" name="Singapore Address">
            <a:extLst>
              <a:ext uri="{FF2B5EF4-FFF2-40B4-BE49-F238E27FC236}">
                <a16:creationId xmlns:a16="http://schemas.microsoft.com/office/drawing/2014/main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 Battery Road #38-04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049909</a:t>
            </a:r>
          </a:p>
        </p:txBody>
      </p:sp>
      <p:sp>
        <p:nvSpPr>
          <p:cNvPr id="18" name="Netherlands Address">
            <a:extLst>
              <a:ext uri="{FF2B5EF4-FFF2-40B4-BE49-F238E27FC236}">
                <a16:creationId xmlns:a16="http://schemas.microsoft.com/office/drawing/2014/main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Canada Address">
            <a:extLst>
              <a:ext uri="{FF2B5EF4-FFF2-40B4-BE49-F238E27FC236}">
                <a16:creationId xmlns:a16="http://schemas.microsoft.com/office/drawing/2014/main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Uruguay Address">
            <a:extLst>
              <a:ext uri="{FF2B5EF4-FFF2-40B4-BE49-F238E27FC236}">
                <a16:creationId xmlns:a16="http://schemas.microsoft.com/office/drawing/2014/main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U.S. Address">
            <a:extLst>
              <a:ext uri="{FF2B5EF4-FFF2-40B4-BE49-F238E27FC236}">
                <a16:creationId xmlns:a16="http://schemas.microsoft.com/office/drawing/2014/main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4" name="Geneva Address">
            <a:extLst>
              <a:ext uri="{FF2B5EF4-FFF2-40B4-BE49-F238E27FC236}">
                <a16:creationId xmlns:a16="http://schemas.microsoft.com/office/drawing/2014/main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hank You">
            <a:extLst>
              <a:ext uri="{FF2B5EF4-FFF2-40B4-BE49-F238E27FC236}">
                <a16:creationId xmlns:a16="http://schemas.microsoft.com/office/drawing/2014/main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200571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-Gra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SOC Symbol">
            <a:extLst>
              <a:ext uri="{FF2B5EF4-FFF2-40B4-BE49-F238E27FC236}">
                <a16:creationId xmlns:a16="http://schemas.microsoft.com/office/drawing/2014/main" id="{761A59AB-8C9D-114E-951A-E8A15F4EA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ISOC URL">
            <a:extLst>
              <a:ext uri="{FF2B5EF4-FFF2-40B4-BE49-F238E27FC236}">
                <a16:creationId xmlns:a16="http://schemas.microsoft.com/office/drawing/2014/main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1055433" y="6205387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7" name="Singapore Address">
            <a:extLst>
              <a:ext uri="{FF2B5EF4-FFF2-40B4-BE49-F238E27FC236}">
                <a16:creationId xmlns:a16="http://schemas.microsoft.com/office/drawing/2014/main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 Battery Road #38-04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049909</a:t>
            </a:r>
          </a:p>
        </p:txBody>
      </p:sp>
      <p:sp>
        <p:nvSpPr>
          <p:cNvPr id="18" name="Netherlands Address">
            <a:extLst>
              <a:ext uri="{FF2B5EF4-FFF2-40B4-BE49-F238E27FC236}">
                <a16:creationId xmlns:a16="http://schemas.microsoft.com/office/drawing/2014/main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Canada Address">
            <a:extLst>
              <a:ext uri="{FF2B5EF4-FFF2-40B4-BE49-F238E27FC236}">
                <a16:creationId xmlns:a16="http://schemas.microsoft.com/office/drawing/2014/main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Uruguay Address">
            <a:extLst>
              <a:ext uri="{FF2B5EF4-FFF2-40B4-BE49-F238E27FC236}">
                <a16:creationId xmlns:a16="http://schemas.microsoft.com/office/drawing/2014/main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U.S. Address">
            <a:extLst>
              <a:ext uri="{FF2B5EF4-FFF2-40B4-BE49-F238E27FC236}">
                <a16:creationId xmlns:a16="http://schemas.microsoft.com/office/drawing/2014/main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4" name="Geneva Address">
            <a:extLst>
              <a:ext uri="{FF2B5EF4-FFF2-40B4-BE49-F238E27FC236}">
                <a16:creationId xmlns:a16="http://schemas.microsoft.com/office/drawing/2014/main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Gracias">
            <a:extLst>
              <a:ext uri="{FF2B5EF4-FFF2-40B4-BE49-F238E27FC236}">
                <a16:creationId xmlns:a16="http://schemas.microsoft.com/office/drawing/2014/main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78669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-Mer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SOC Symbol">
            <a:extLst>
              <a:ext uri="{FF2B5EF4-FFF2-40B4-BE49-F238E27FC236}">
                <a16:creationId xmlns:a16="http://schemas.microsoft.com/office/drawing/2014/main" id="{761A59AB-8C9D-114E-951A-E8A15F4EA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ISOC URL">
            <a:extLst>
              <a:ext uri="{FF2B5EF4-FFF2-40B4-BE49-F238E27FC236}">
                <a16:creationId xmlns:a16="http://schemas.microsoft.com/office/drawing/2014/main" id="{33F2D433-6C5F-7B41-9745-057DE976E2FC}"/>
              </a:ext>
            </a:extLst>
          </p:cNvPr>
          <p:cNvSpPr txBox="1">
            <a:spLocks/>
          </p:cNvSpPr>
          <p:nvPr userDrawn="1"/>
        </p:nvSpPr>
        <p:spPr>
          <a:xfrm>
            <a:off x="1055433" y="6205387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 err="1">
                <a:latin typeface="Hind Light" panose="02000000000000000000" pitchFamily="2" charset="77"/>
                <a:cs typeface="Hind Light" panose="02000000000000000000" pitchFamily="2" charset="77"/>
              </a:rPr>
              <a:t>internetsociety.org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@internetsociety</a:t>
            </a:r>
          </a:p>
        </p:txBody>
      </p:sp>
      <p:sp>
        <p:nvSpPr>
          <p:cNvPr id="17" name="Singapore Address">
            <a:extLst>
              <a:ext uri="{FF2B5EF4-FFF2-40B4-BE49-F238E27FC236}">
                <a16:creationId xmlns:a16="http://schemas.microsoft.com/office/drawing/2014/main" id="{4501CE59-20AE-954C-B606-235AF1A8EA7E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 Battery Road #38-04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Singapore 049909</a:t>
            </a:r>
          </a:p>
        </p:txBody>
      </p:sp>
      <p:sp>
        <p:nvSpPr>
          <p:cNvPr id="18" name="Netherlands Address">
            <a:extLst>
              <a:ext uri="{FF2B5EF4-FFF2-40B4-BE49-F238E27FC236}">
                <a16:creationId xmlns:a16="http://schemas.microsoft.com/office/drawing/2014/main" id="{B741BCBA-A368-534D-A0BE-DCE2DC159809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Science Park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1098 XH Amsterdam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Netherlands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9" name="Canada Address">
            <a:extLst>
              <a:ext uri="{FF2B5EF4-FFF2-40B4-BE49-F238E27FC236}">
                <a16:creationId xmlns:a16="http://schemas.microsoft.com/office/drawing/2014/main" id="{2C8582BB-E7A4-C847-B06F-7196F50767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66 Centrepoint Drive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Canada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6" name="Uruguay Address">
            <a:extLst>
              <a:ext uri="{FF2B5EF4-FFF2-40B4-BE49-F238E27FC236}">
                <a16:creationId xmlns:a16="http://schemas.microsoft.com/office/drawing/2014/main" id="{780AA1EA-F647-6F4E-91B2-72811C77E30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 de Mexico 6125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Uruguay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5" name="U.S. Address">
            <a:extLst>
              <a:ext uri="{FF2B5EF4-FFF2-40B4-BE49-F238E27FC236}">
                <a16:creationId xmlns:a16="http://schemas.microsoft.com/office/drawing/2014/main" id="{BF0418D9-17C6-6C48-8223-5A517956EC4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11710 Plaza America Drive Suite 400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Reston, VA 20190</a:t>
            </a:r>
            <a: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, USA</a:t>
            </a:r>
            <a:br>
              <a:rPr lang="de-DE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endParaRPr lang="de-DE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  <a:p>
            <a:pPr fontAlgn="auto">
              <a:spcAft>
                <a:spcPts val="0"/>
              </a:spcAft>
              <a:defRPr/>
            </a:pP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14" name="Geneva Address">
            <a:extLst>
              <a:ext uri="{FF2B5EF4-FFF2-40B4-BE49-F238E27FC236}">
                <a16:creationId xmlns:a16="http://schemas.microsoft.com/office/drawing/2014/main" id="{B295026F-36C3-E04B-83A3-DD56B346C631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Rue Vallin 2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CH-1201 Geneva</a:t>
            </a:r>
            <a:br>
              <a:rPr lang="en-US" b="0" i="0" dirty="0">
                <a:latin typeface="Hind Light" panose="02000000000000000000" pitchFamily="2" charset="77"/>
                <a:cs typeface="Hind Light" panose="02000000000000000000" pitchFamily="2" charset="77"/>
              </a:rPr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Hind Light" panose="02000000000000000000" pitchFamily="2" charset="77"/>
                <a:ea typeface="Hind Medium" charset="0"/>
                <a:cs typeface="Hind Light" panose="02000000000000000000" pitchFamily="2" charset="77"/>
              </a:rPr>
              <a:t>Switzerland</a:t>
            </a:r>
            <a:endParaRPr lang="en-GB" b="0" i="0" dirty="0">
              <a:latin typeface="Hind Light" panose="02000000000000000000" pitchFamily="2" charset="77"/>
              <a:cs typeface="Hind Light" panose="02000000000000000000" pitchFamily="2" charset="77"/>
            </a:endParaRPr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9E8C90AF-93F0-074A-BD13-5E0F93028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rgbClr val="EEF2EC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 b="0" i="0">
                <a:solidFill>
                  <a:schemeClr val="bg1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2pPr>
            <a:lvl3pPr marL="0" indent="0">
              <a:lnSpc>
                <a:spcPct val="117000"/>
              </a:lnSpc>
              <a:buNone/>
              <a:defRPr sz="1500" b="0" i="0">
                <a:solidFill>
                  <a:schemeClr val="tx2"/>
                </a:solidFill>
                <a:latin typeface="Hind Light" panose="02000000000000000000" pitchFamily="2" charset="77"/>
                <a:cs typeface="Hind Light" panose="02000000000000000000" pitchFamily="2" charset="77"/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Merci">
            <a:extLst>
              <a:ext uri="{FF2B5EF4-FFF2-40B4-BE49-F238E27FC236}">
                <a16:creationId xmlns:a16="http://schemas.microsoft.com/office/drawing/2014/main" id="{30019D4F-FAFF-2943-9C9D-1A5488E68FD3}"/>
              </a:ext>
            </a:extLst>
          </p:cNvPr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0" i="0" dirty="0">
                <a:latin typeface="Hind Light" panose="02000000000000000000" pitchFamily="2" charset="77"/>
                <a:cs typeface="Hind Light" panose="02000000000000000000" pitchFamily="2" charset="77"/>
              </a:rPr>
              <a:t>Merci.</a:t>
            </a:r>
          </a:p>
        </p:txBody>
      </p:sp>
    </p:spTree>
    <p:extLst>
      <p:ext uri="{BB962C8B-B14F-4D97-AF65-F5344CB8AC3E}">
        <p14:creationId xmlns:p14="http://schemas.microsoft.com/office/powerpoint/2010/main" val="89887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2 Ground Blu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OC symbo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8285C79F-AC8A-3745-A670-F7B1874587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99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2 Accent Orang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SOC Symbol">
            <a:extLst>
              <a:ext uri="{FF2B5EF4-FFF2-40B4-BE49-F238E27FC236}">
                <a16:creationId xmlns:a16="http://schemas.microsoft.com/office/drawing/2014/main" id="{B1B4F776-F712-0F42-9059-6A1A2DD3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6419B79A-22E1-A140-BB35-748125B7BF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15BBDA41-205F-2742-B93C-1ED4DCAD55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61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2 Ground Gree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SOC Symbol">
            <a:extLst>
              <a:ext uri="{FF2B5EF4-FFF2-40B4-BE49-F238E27FC236}">
                <a16:creationId xmlns:a16="http://schemas.microsoft.com/office/drawing/2014/main" id="{196D39AE-67AE-E14E-81C6-D3D9E0063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FEB59307-87E7-EE48-AC25-230FBB5A1C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40000" y="4279119"/>
            <a:ext cx="5715734" cy="4339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b="0" i="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</a:lstStyle>
          <a:p>
            <a:pPr lvl="0"/>
            <a:r>
              <a:rPr lang="en-US" dirty="0"/>
              <a:t>Click to edit divider subtitle</a:t>
            </a:r>
            <a:endParaRPr lang="en-GB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15BBDA41-205F-2742-B93C-1ED4DCAD55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461259"/>
            <a:ext cx="11127883" cy="768224"/>
          </a:xfrm>
        </p:spPr>
        <p:txBody>
          <a:bodyPr lIns="91440" rIns="91440"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here to edit divider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29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2 Large Statement Depth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SOC Symbol">
            <a:extLst>
              <a:ext uri="{FF2B5EF4-FFF2-40B4-BE49-F238E27FC236}">
                <a16:creationId xmlns:a16="http://schemas.microsoft.com/office/drawing/2014/main" id="{BE591B25-402B-894E-B123-A3EEC262B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95284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E9FE4699-7B30-0F4F-B541-E21F86AAB2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bg1"/>
              </a:solidFill>
            </a:endParaRPr>
          </a:p>
        </p:txBody>
      </p:sp>
      <p:sp>
        <p:nvSpPr>
          <p:cNvPr id="8" name="Main Content">
            <a:extLst>
              <a:ext uri="{FF2B5EF4-FFF2-40B4-BE49-F238E27FC236}">
                <a16:creationId xmlns:a16="http://schemas.microsoft.com/office/drawing/2014/main" id="{2E0EBDDF-042C-1744-AE46-71F2DF54D8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9593" y="2067951"/>
            <a:ext cx="10205749" cy="279947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59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2 Large Statement Accent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SOC Symbol">
            <a:extLst>
              <a:ext uri="{FF2B5EF4-FFF2-40B4-BE49-F238E27FC236}">
                <a16:creationId xmlns:a16="http://schemas.microsoft.com/office/drawing/2014/main" id="{F464B3E2-8374-A544-A6C1-E318F6E91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"/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3" name="Main Content">
            <a:extLst>
              <a:ext uri="{FF2B5EF4-FFF2-40B4-BE49-F238E27FC236}">
                <a16:creationId xmlns:a16="http://schemas.microsoft.com/office/drawing/2014/main" id="{ADF46D6C-541E-9F40-B7AA-4D21FB7F09D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79593" y="2067951"/>
            <a:ext cx="10205749" cy="2799471"/>
          </a:xfrm>
        </p:spPr>
        <p:txBody>
          <a:bodyPr anchor="ctr">
            <a:normAutofit/>
          </a:bodyPr>
          <a:lstStyle>
            <a:lvl1pPr algn="ctr">
              <a:defRPr sz="4800"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144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2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SOC Symbol">
            <a:extLst>
              <a:ext uri="{FF2B5EF4-FFF2-40B4-BE49-F238E27FC236}">
                <a16:creationId xmlns:a16="http://schemas.microsoft.com/office/drawing/2014/main" id="{D81B4F08-7334-2149-9EA5-905CA174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36ED3E37-FF79-FE49-8427-154242BBCB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5" name="Main Content">
            <a:extLst>
              <a:ext uri="{FF2B5EF4-FFF2-40B4-BE49-F238E27FC236}">
                <a16:creationId xmlns:a16="http://schemas.microsoft.com/office/drawing/2014/main" id="{FE6995CB-E8F1-9145-91FB-1FC5F2C249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4132" y="1389380"/>
            <a:ext cx="11115675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A3D5433-C30F-7B45-99E2-D91CD7AC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8" y="566739"/>
            <a:ext cx="11109600" cy="5630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572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 2-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SOC Symbol">
            <a:extLst>
              <a:ext uri="{FF2B5EF4-FFF2-40B4-BE49-F238E27FC236}">
                <a16:creationId xmlns:a16="http://schemas.microsoft.com/office/drawing/2014/main" id="{D81B4F08-7334-2149-9EA5-905CA174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36ED3E37-FF79-FE49-8427-154242BBCB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6" name="Main Content-Right">
            <a:extLst>
              <a:ext uri="{FF2B5EF4-FFF2-40B4-BE49-F238E27FC236}">
                <a16:creationId xmlns:a16="http://schemas.microsoft.com/office/drawing/2014/main" id="{03B27AED-85A0-F24B-81DD-66759D7A43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0757" y="1389380"/>
            <a:ext cx="5329363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Main Content-Left">
            <a:extLst>
              <a:ext uri="{FF2B5EF4-FFF2-40B4-BE49-F238E27FC236}">
                <a16:creationId xmlns:a16="http://schemas.microsoft.com/office/drawing/2014/main" id="{FE6995CB-E8F1-9145-91FB-1FC5F2C249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4132" y="1389380"/>
            <a:ext cx="5329363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A3D5433-C30F-7B45-99E2-D91CD7AC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8" y="566739"/>
            <a:ext cx="11109600" cy="5630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6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2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SOC Symbol">
            <a:extLst>
              <a:ext uri="{FF2B5EF4-FFF2-40B4-BE49-F238E27FC236}">
                <a16:creationId xmlns:a16="http://schemas.microsoft.com/office/drawing/2014/main" id="{124B8441-C70C-8E4C-A92B-CBD41F5AA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68" y="6191770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04A428A-CB40-9B4A-BC0D-90E12859CD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56920" y="619177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E5F007-28FD-B845-A833-24BC97E499D9}" type="slidenum">
              <a:rPr lang="uk-UA" altLang="en-US" smtClean="0"/>
              <a:pPr/>
              <a:t>‹#›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1004C492-DDD5-E14C-8F97-9F57C2F76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05106" y="0"/>
            <a:ext cx="5886893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Main Content">
            <a:extLst>
              <a:ext uri="{FF2B5EF4-FFF2-40B4-BE49-F238E27FC236}">
                <a16:creationId xmlns:a16="http://schemas.microsoft.com/office/drawing/2014/main" id="{822E8AE2-50D4-754F-844E-C2D1E259E6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8640" y="1389380"/>
            <a:ext cx="5564373" cy="470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CD902B53-9D84-C24C-93E5-6DA34EE3D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71" y="566739"/>
            <a:ext cx="5564373" cy="5630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sp>
        <p:nvSpPr>
          <p:cNvPr id="3" name="Main Text">
            <a:extLst>
              <a:ext uri="{FF2B5EF4-FFF2-40B4-BE49-F238E27FC236}">
                <a16:creationId xmlns:a16="http://schemas.microsoft.com/office/drawing/2014/main" id="{438CC12A-6611-6D4D-A5AD-D4A40ADCC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2174" y="1388182"/>
            <a:ext cx="11639826" cy="4619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41337" y="566739"/>
            <a:ext cx="11628483" cy="60369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 dirty="0"/>
              <a:t>Click to add a Master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281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78" r:id="rId7"/>
    <p:sldLayoutId id="2147483795" r:id="rId8"/>
    <p:sldLayoutId id="2147483786" r:id="rId9"/>
    <p:sldLayoutId id="2147483787" r:id="rId10"/>
    <p:sldLayoutId id="2147483788" r:id="rId11"/>
    <p:sldLayoutId id="2147483789" r:id="rId12"/>
    <p:sldLayoutId id="2147483793" r:id="rId13"/>
    <p:sldLayoutId id="2147483794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0"/>
        </a:spcAft>
        <a:buFont typeface="Arial" charset="0"/>
        <a:defRPr sz="24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marL="690563" indent="-227013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tabLst/>
        <a:defRPr sz="20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7763" indent="-2286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tabLst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3375" indent="-227013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100000"/>
        <a:buFont typeface="Arial" panose="020B0604020202020204" pitchFamily="34" charset="0"/>
        <a:buChar char="•"/>
        <a:tabLst/>
        <a:defRPr sz="16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60575" indent="-228600" algn="l" rtl="0" eaLnBrk="1" fontAlgn="base" hangingPunct="1">
        <a:lnSpc>
          <a:spcPct val="112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tabLst/>
        <a:defRPr sz="14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68580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91440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July 1, </a:t>
            </a:r>
            <a:r>
              <a:rPr dirty="0"/>
              <a:t>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dirty="0"/>
              <a:t>Dawit Bekele</a:t>
            </a:r>
          </a:p>
          <a:p>
            <a:r>
              <a:rPr dirty="0"/>
              <a:t>Regional Vice President – Africa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40000" y="2019386"/>
            <a:ext cx="9144000" cy="587191"/>
          </a:xfrm>
        </p:spPr>
        <p:txBody>
          <a:bodyPr>
            <a:normAutofit/>
          </a:bodyPr>
          <a:lstStyle/>
          <a:p>
            <a:r>
              <a:rPr lang="en-GB" b="1" dirty="0"/>
              <a:t>Operationalizing WSIS+20 and GDC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04365" y="4023624"/>
            <a:ext cx="9937375" cy="1397306"/>
          </a:xfrm>
        </p:spPr>
        <p:txBody>
          <a:bodyPr/>
          <a:lstStyle/>
          <a:p>
            <a:pPr algn="ctr"/>
            <a:r>
              <a:rPr sz="4000" dirty="0"/>
              <a:t>Make the outcomes known, usable, and locally relevant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2058" y="1017281"/>
            <a:ext cx="11127883" cy="768224"/>
          </a:xfrm>
        </p:spPr>
        <p:txBody>
          <a:bodyPr/>
          <a:lstStyle/>
          <a:p>
            <a:r>
              <a:rPr lang="en-US" dirty="0"/>
              <a:t>GDC and WSIS+20 are done!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What’s next?</a:t>
            </a:r>
            <a:br>
              <a:rPr lang="en-US" dirty="0"/>
            </a:br>
            <a:endParaRPr dirty="0"/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C2AD3292-BA0E-E5BD-3E7D-80828B7BEB28}"/>
              </a:ext>
            </a:extLst>
          </p:cNvPr>
          <p:cNvSpPr txBox="1">
            <a:spLocks/>
          </p:cNvSpPr>
          <p:nvPr/>
        </p:nvSpPr>
        <p:spPr>
          <a:xfrm>
            <a:off x="1304365" y="5460694"/>
            <a:ext cx="9937375" cy="139730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ts val="0"/>
              </a:spcAft>
              <a:buFont typeface="Arial" charset="0"/>
              <a:defRPr lang="en-GB" sz="2400" b="0" i="0" kern="1200" spc="20" dirty="0">
                <a:solidFill>
                  <a:srgbClr val="EEF2EC"/>
                </a:solidFill>
                <a:latin typeface="Hind Light" panose="02000000000000000000" pitchFamily="2" charset="77"/>
                <a:ea typeface="+mj-ea"/>
                <a:cs typeface="Hind Light" panose="02000000000000000000" pitchFamily="2" charset="77"/>
              </a:defRPr>
            </a:lvl1pPr>
            <a:lvl2pPr marL="690563" indent="-227013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7763" indent="-228600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3375" indent="-227013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16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60575" indent="-228600" algn="l" rtl="0" eaLnBrk="1" fontAlgn="base" hangingPunct="1">
              <a:lnSpc>
                <a:spcPct val="112000"/>
              </a:lnSpc>
              <a:spcBef>
                <a:spcPct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4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685800" indent="-22860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4400" indent="-22860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/>
              <a:t>The technical community started the discussion at the AIS last week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EE821E-C7F2-335C-C5CF-5BDEA7922B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5F007-28FD-B845-A833-24BC97E499D9}" type="slidenum">
              <a:rPr lang="uk-UA" altLang="en-US" smtClean="0"/>
              <a:pPr/>
              <a:t>3</a:t>
            </a:fld>
            <a:endParaRPr lang="uk-UA" alt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D7BD3-68DB-CE53-A59F-C9D2A7F940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4132" y="1389380"/>
            <a:ext cx="7645127" cy="445135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Objective: </a:t>
            </a:r>
            <a:r>
              <a:rPr lang="en-US" sz="2800" b="1" dirty="0"/>
              <a:t>an inclusive, open, sustainable, fair, safe and secure digital future for all.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Headline outcomes</a:t>
            </a:r>
          </a:p>
          <a:p>
            <a:pPr marL="1033463" lvl="1" indent="-342900"/>
            <a:r>
              <a:rPr lang="en-US" sz="2800" b="1" dirty="0"/>
              <a:t>Universal connectivity</a:t>
            </a:r>
            <a:r>
              <a:rPr lang="en-US" sz="2800" dirty="0"/>
              <a:t> .</a:t>
            </a:r>
          </a:p>
          <a:p>
            <a:pPr marL="1033463" lvl="1" indent="-342900"/>
            <a:r>
              <a:rPr lang="en-US" sz="2800" b="1" dirty="0"/>
              <a:t>An open, safe, and secure digital future</a:t>
            </a:r>
          </a:p>
          <a:p>
            <a:pPr marL="1033463" lvl="1" indent="-342900"/>
            <a:r>
              <a:rPr lang="en-US" sz="2800" b="1" dirty="0"/>
              <a:t>Data governance and interoperability</a:t>
            </a:r>
            <a:endParaRPr lang="en-US" sz="2800" dirty="0"/>
          </a:p>
          <a:p>
            <a:pPr marL="1033463" lvl="1" indent="-342900"/>
            <a:r>
              <a:rPr lang="en-US" sz="2800" b="1" dirty="0"/>
              <a:t>AI governance cooperation</a:t>
            </a:r>
          </a:p>
          <a:p>
            <a:pPr marL="1033463" lvl="1" indent="-342900"/>
            <a:r>
              <a:rPr lang="en-US" sz="2800" b="1" dirty="0"/>
              <a:t>Inclusive multistakeholder digital governance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2045D2-31FA-155C-5D2D-D568D0E63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Global Digital Compact (GDC)</a:t>
            </a:r>
            <a:r>
              <a:rPr lang="en-US" dirty="0"/>
              <a:t>,</a:t>
            </a:r>
          </a:p>
        </p:txBody>
      </p:sp>
      <p:pic>
        <p:nvPicPr>
          <p:cNvPr id="5" name="Picture 4" descr="Guiding Principles for a Unified Digital Future | Saskia Dörr">
            <a:extLst>
              <a:ext uri="{FF2B5EF4-FFF2-40B4-BE49-F238E27FC236}">
                <a16:creationId xmlns:a16="http://schemas.microsoft.com/office/drawing/2014/main" id="{FF761F26-71FC-718D-1F64-65E8F54E9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920" y="1965325"/>
            <a:ext cx="4393080" cy="408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6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071" y="1143456"/>
            <a:ext cx="11647867" cy="5607194"/>
          </a:xfrm>
        </p:spPr>
        <p:txBody>
          <a:bodyPr wrap="square"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Global support for</a:t>
            </a:r>
            <a:br>
              <a:rPr lang="en-US" sz="2800" dirty="0"/>
            </a:br>
            <a:r>
              <a:rPr sz="2800" dirty="0"/>
              <a:t>the WSIS</a:t>
            </a:r>
            <a:r>
              <a:rPr lang="en-US" sz="2800" dirty="0"/>
              <a:t> </a:t>
            </a:r>
            <a:r>
              <a:rPr sz="2800" dirty="0"/>
              <a:t>Framework</a:t>
            </a:r>
            <a:br>
              <a:rPr lang="en-US" sz="2800" dirty="0"/>
            </a:br>
            <a:r>
              <a:rPr sz="2800" dirty="0"/>
              <a:t>was reaffirmed.</a:t>
            </a:r>
            <a:r>
              <a:rPr lang="en-US" sz="2800" dirty="0"/>
              <a:t> In particular the</a:t>
            </a:r>
            <a:br>
              <a:rPr lang="en-US" sz="2800" dirty="0"/>
            </a:br>
            <a:r>
              <a:rPr lang="en-US" sz="2800" dirty="0"/>
              <a:t>11 action areas (C1–C11), including:</a:t>
            </a:r>
          </a:p>
          <a:p>
            <a:pPr marL="1033463" lvl="1" indent="-342900"/>
            <a:r>
              <a:rPr lang="en-US" sz="2400" dirty="0"/>
              <a:t>Infrastructure and access</a:t>
            </a:r>
          </a:p>
          <a:p>
            <a:pPr marL="1033463" lvl="1" indent="-342900"/>
            <a:r>
              <a:rPr lang="en-US" sz="2400" dirty="0"/>
              <a:t>Capacity building</a:t>
            </a:r>
          </a:p>
          <a:p>
            <a:pPr marL="1033463" lvl="1" indent="-342900"/>
            <a:r>
              <a:rPr lang="en-US" sz="2400" dirty="0"/>
              <a:t>Trust, security, and enabling environment</a:t>
            </a:r>
          </a:p>
          <a:p>
            <a:pPr marL="1033463" lvl="1" indent="-342900"/>
            <a:r>
              <a:rPr lang="en-US" sz="2400" dirty="0"/>
              <a:t>ICT applications (health, education, etc.)</a:t>
            </a:r>
          </a:p>
          <a:p>
            <a:pPr marL="1033463" lvl="1" indent="-342900"/>
            <a:r>
              <a:rPr lang="en-US" sz="2400" dirty="0"/>
              <a:t>Cultural diversity and local content</a:t>
            </a:r>
          </a:p>
          <a:p>
            <a:pPr algn="l"/>
            <a:endParaRPr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Persistent gaps in</a:t>
            </a:r>
            <a:r>
              <a:rPr lang="en-US" sz="2800" dirty="0"/>
              <a:t> </a:t>
            </a:r>
            <a:r>
              <a:rPr sz="2800" dirty="0"/>
              <a:t>access,</a:t>
            </a:r>
            <a:br>
              <a:rPr lang="en-US" sz="2800" dirty="0"/>
            </a:br>
            <a:r>
              <a:rPr sz="2800" dirty="0"/>
              <a:t>affordability,</a:t>
            </a:r>
            <a:r>
              <a:rPr lang="en-US" sz="2800" dirty="0"/>
              <a:t> </a:t>
            </a:r>
            <a:r>
              <a:rPr sz="2800" dirty="0"/>
              <a:t>and participation</a:t>
            </a:r>
            <a:r>
              <a:rPr lang="en-US" sz="2800" dirty="0"/>
              <a:t> </a:t>
            </a:r>
            <a:r>
              <a:rPr sz="2800" dirty="0"/>
              <a:t>remain</a:t>
            </a:r>
            <a:r>
              <a:rPr lang="en-US" sz="2800" dirty="0"/>
              <a:t> </a:t>
            </a:r>
            <a:r>
              <a:rPr sz="2800" dirty="0"/>
              <a:t>—especially in developing</a:t>
            </a:r>
            <a:br>
              <a:rPr lang="en-US" sz="2800" dirty="0"/>
            </a:br>
            <a:r>
              <a:rPr sz="2800" dirty="0"/>
              <a:t> regions.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WSIS remains the anchor framework, and the outcome aligns the Global Digital Compact with it.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WSIS+20: what matters</a:t>
            </a:r>
          </a:p>
        </p:txBody>
      </p:sp>
      <p:pic>
        <p:nvPicPr>
          <p:cNvPr id="4" name="Picture 3" descr="WSIS+20 Reaffirms Multistakeholder Governance and a Lasting IGF Thumbnail">
            <a:extLst>
              <a:ext uri="{FF2B5EF4-FFF2-40B4-BE49-F238E27FC236}">
                <a16:creationId xmlns:a16="http://schemas.microsoft.com/office/drawing/2014/main" id="{897A7E44-41A0-C28E-200D-EF8A9AD1E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303" y="795183"/>
            <a:ext cx="7772400" cy="3562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544132" y="1389379"/>
            <a:ext cx="6980073" cy="4901881"/>
          </a:xfrm>
        </p:spPr>
        <p:txBody>
          <a:bodyPr wrap="square">
            <a:normAutofit fontScale="925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Implementation roadmaps, indicators, and measurable progress are becoming central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What gets measured will shape priorities, resources, and attention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IGF and WSIS follow-up processes are expected to play a stronger role in tracking progress</a:t>
            </a:r>
            <a:endParaRPr lang="en-US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ISOC is measuring important aspects of the Internet in Africa through Pulse Platform</a:t>
            </a:r>
            <a:endParaRPr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Implementation: what is changing</a:t>
            </a:r>
            <a:r>
              <a:rPr lang="en-US" dirty="0"/>
              <a:t>: </a:t>
            </a:r>
            <a:r>
              <a:rPr lang="en-US" sz="3200" dirty="0"/>
              <a:t>from dialogue to impact</a:t>
            </a:r>
            <a:endParaRPr dirty="0"/>
          </a:p>
        </p:txBody>
      </p:sp>
      <p:pic>
        <p:nvPicPr>
          <p:cNvPr id="5" name="Picture 4" descr="Internet Society Pulse: New Tools for a Deeper Understanding of the Internet - Internet Society">
            <a:extLst>
              <a:ext uri="{FF2B5EF4-FFF2-40B4-BE49-F238E27FC236}">
                <a16:creationId xmlns:a16="http://schemas.microsoft.com/office/drawing/2014/main" id="{7FE8FC5B-7930-13F7-94CB-4A6AF1089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433" y="1904728"/>
            <a:ext cx="4951681" cy="38821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544133" y="1389379"/>
            <a:ext cx="5347216" cy="5272677"/>
          </a:xfrm>
        </p:spPr>
        <p:txBody>
          <a:bodyPr wrap="square"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Ensure African stakeholders shape decisions, not just observe them.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Engage early so roadmaps and metrics reflect African realities.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Show what works: IXPs, community networks, and Internet governance initiatives are practical evidence of implementation in action.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Africa’s role: from participation to proof of impact</a:t>
            </a:r>
          </a:p>
        </p:txBody>
      </p:sp>
      <p:pic>
        <p:nvPicPr>
          <p:cNvPr id="4" name="Picture 3" descr="Community Networks Can Bridge the Digital Divide, But Some Still Need to Be  Convinced - Internet Society">
            <a:extLst>
              <a:ext uri="{FF2B5EF4-FFF2-40B4-BE49-F238E27FC236}">
                <a16:creationId xmlns:a16="http://schemas.microsoft.com/office/drawing/2014/main" id="{26C51C11-EA43-6A85-6833-4017C9895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15316"/>
            <a:ext cx="10549032" cy="45327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544133" y="1389380"/>
            <a:ext cx="6431434" cy="5468620"/>
          </a:xfrm>
        </p:spPr>
        <p:txBody>
          <a:bodyPr wrap="square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Keep engaged in the implementation phase.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Use community-driven processes to turn global agreements into local tools for action.</a:t>
            </a:r>
            <a:br>
              <a:rPr lang="en-US" sz="2800" dirty="0"/>
            </a:br>
            <a:endParaRPr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800" dirty="0"/>
              <a:t>Partner with the Internet Society Foundation, which will continue funding national and regional IGFs and Schools of Internet Governance.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Closing: overall call to action</a:t>
            </a:r>
          </a:p>
        </p:txBody>
      </p:sp>
      <p:pic>
        <p:nvPicPr>
          <p:cNvPr id="4" name="Picture 3" descr="2026 Action Plan | Internet Society Foundation">
            <a:extLst>
              <a:ext uri="{FF2B5EF4-FFF2-40B4-BE49-F238E27FC236}">
                <a16:creationId xmlns:a16="http://schemas.microsoft.com/office/drawing/2014/main" id="{8FC36562-EE34-D9CD-5DA3-B041496C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013" y="566739"/>
            <a:ext cx="4136923" cy="59149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Dawit Bekele</a:t>
            </a:r>
          </a:p>
          <a:p>
            <a:r>
              <a:t>Regional Vice President – Africa</a:t>
            </a:r>
          </a:p>
          <a:p>
            <a:r>
              <a:t>internetsociety.org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22 ISOC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2 ISOC Template" id="{410C762A-8C30-3E4A-92CF-7EC9D3BB3285}" vid="{166B69D3-77F4-0844-9342-DDB55AB5C8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 ISOC</Template>
  <TotalTime>7182</TotalTime>
  <Words>527</Words>
  <Application>Microsoft Macintosh PowerPoint</Application>
  <PresentationFormat>Widescreen</PresentationFormat>
  <Paragraphs>51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Hind Light</vt:lpstr>
      <vt:lpstr>2022 ISOC</vt:lpstr>
      <vt:lpstr>Operationalizing WSIS+20 and GDC</vt:lpstr>
      <vt:lpstr>GDC and WSIS+20 are done!  What’s next? </vt:lpstr>
      <vt:lpstr>Global Digital Compact (GDC),</vt:lpstr>
      <vt:lpstr>WSIS+20: what matters</vt:lpstr>
      <vt:lpstr>Implementation: what is changing: from dialogue to impact</vt:lpstr>
      <vt:lpstr>Africa’s role: from participation to proof of impact</vt:lpstr>
      <vt:lpstr>Closing: overall call to action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Dawit Bekele</dc:creator>
  <cp:lastModifiedBy>Dawit Bekele</cp:lastModifiedBy>
  <cp:revision>7</cp:revision>
  <cp:lastPrinted>2016-06-14T17:50:38Z</cp:lastPrinted>
  <dcterms:created xsi:type="dcterms:W3CDTF">2026-06-17T07:24:47Z</dcterms:created>
  <dcterms:modified xsi:type="dcterms:W3CDTF">2026-07-01T05:48:37Z</dcterms:modified>
</cp:coreProperties>
</file>