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70" r:id="rId4"/>
    <p:sldId id="259" r:id="rId5"/>
    <p:sldId id="260" r:id="rId6"/>
    <p:sldId id="261" r:id="rId7"/>
    <p:sldId id="262" r:id="rId8"/>
    <p:sldId id="277" r:id="rId9"/>
    <p:sldId id="263" r:id="rId10"/>
    <p:sldId id="272" r:id="rId11"/>
    <p:sldId id="258" r:id="rId12"/>
    <p:sldId id="274" r:id="rId13"/>
    <p:sldId id="276" r:id="rId14"/>
    <p:sldId id="265" r:id="rId15"/>
    <p:sldId id="279" r:id="rId16"/>
    <p:sldId id="266" r:id="rId17"/>
    <p:sldId id="267" r:id="rId18"/>
    <p:sldId id="268"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2002</c:v>
                </c:pt>
              </c:strCache>
            </c:strRef>
          </c:tx>
          <c:spPr>
            <a:solidFill>
              <a:srgbClr val="1A1A1A"/>
            </a:solidFill>
            <a:effectLst/>
          </c:spPr>
          <c:invertIfNegative val="0"/>
          <c:cat>
            <c:strRef>
              <c:f>Sheet1!$A$2:$A$4</c:f>
              <c:strCache>
                <c:ptCount val="3"/>
                <c:pt idx="0">
                  <c:v>Telecom
Towers (x10)</c:v>
                </c:pt>
                <c:pt idx="1">
                  <c:v>Fiber
(00 km)</c:v>
                </c:pt>
                <c:pt idx="2">
                  <c:v>Mobile Subs
(x10,000)</c:v>
                </c:pt>
              </c:strCache>
            </c:strRef>
          </c:cat>
          <c:val>
            <c:numRef>
              <c:f>Sheet1!$B$2:$B$4</c:f>
              <c:numCache>
                <c:formatCode>General</c:formatCode>
                <c:ptCount val="3"/>
                <c:pt idx="0">
                  <c:v>26</c:v>
                </c:pt>
                <c:pt idx="1">
                  <c:v>2.2200000000000002</c:v>
                </c:pt>
                <c:pt idx="2">
                  <c:v>33</c:v>
                </c:pt>
              </c:numCache>
            </c:numRef>
          </c:val>
          <c:extLst>
            <c:ext xmlns:c16="http://schemas.microsoft.com/office/drawing/2014/chart" uri="{C3380CC4-5D6E-409C-BE32-E72D297353CC}">
              <c16:uniqueId val="{00000000-52CF-4223-B3C1-C06A622A22FC}"/>
            </c:ext>
          </c:extLst>
        </c:ser>
        <c:ser>
          <c:idx val="1"/>
          <c:order val="1"/>
          <c:tx>
            <c:strRef>
              <c:f>Sheet1!$C$1</c:f>
              <c:strCache>
                <c:ptCount val="1"/>
                <c:pt idx="0">
                  <c:v>FY24/25</c:v>
                </c:pt>
              </c:strCache>
            </c:strRef>
          </c:tx>
          <c:spPr>
            <a:solidFill>
              <a:srgbClr val="D21034"/>
            </a:solidFill>
            <a:effectLst/>
          </c:spPr>
          <c:invertIfNegative val="0"/>
          <c:cat>
            <c:strRef>
              <c:f>Sheet1!$A$2:$A$4</c:f>
              <c:strCache>
                <c:ptCount val="3"/>
                <c:pt idx="0">
                  <c:v>Telecom
Towers (x10)</c:v>
                </c:pt>
                <c:pt idx="1">
                  <c:v>Fiber
(00 km)</c:v>
                </c:pt>
                <c:pt idx="2">
                  <c:v>Mobile Subs
(x10,000)</c:v>
                </c:pt>
              </c:strCache>
            </c:strRef>
          </c:cat>
          <c:val>
            <c:numRef>
              <c:f>Sheet1!$C$2:$C$4</c:f>
              <c:numCache>
                <c:formatCode>General</c:formatCode>
                <c:ptCount val="3"/>
                <c:pt idx="0">
                  <c:v>520.4</c:v>
                </c:pt>
                <c:pt idx="1">
                  <c:v>477.71</c:v>
                </c:pt>
                <c:pt idx="2">
                  <c:v>4150</c:v>
                </c:pt>
              </c:numCache>
            </c:numRef>
          </c:val>
          <c:extLst>
            <c:ext xmlns:c16="http://schemas.microsoft.com/office/drawing/2014/chart" uri="{C3380CC4-5D6E-409C-BE32-E72D297353CC}">
              <c16:uniqueId val="{00000001-52CF-4223-B3C1-C06A622A22FC}"/>
            </c:ext>
          </c:extLst>
        </c:ser>
        <c:dLbls>
          <c:showLegendKey val="0"/>
          <c:showVal val="0"/>
          <c:showCatName val="0"/>
          <c:showSerName val="0"/>
          <c:showPercent val="0"/>
          <c:showBubbleSize val="0"/>
        </c:dLbls>
        <c:gapWidth val="3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4A4A4A"/>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2E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4A4A4A"/>
                </a:solidFill>
                <a:latin typeface="Arial"/>
              </a:defRPr>
            </a:pPr>
            <a:endParaRPr lang="en-US"/>
          </a:p>
        </c:txPr>
        <c:crossAx val="2094734554"/>
        <c:crosses val="autoZero"/>
        <c:crossBetween val="between"/>
      </c:valAx>
      <c:spPr>
        <a:noFill/>
        <a:ln>
          <a:noFill/>
        </a:ln>
        <a:effectLst/>
      </c:spPr>
    </c:plotArea>
    <c:legend>
      <c:legendPos val="t"/>
      <c:overlay val="0"/>
      <c:txPr>
        <a:bodyPr/>
        <a:lstStyle/>
        <a:p>
          <a:pPr>
            <a:defRPr sz="1000">
              <a:solidFill>
                <a:srgbClr val="4A4A4A"/>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Beneficiaries Trained</c:v>
                </c:pt>
              </c:strCache>
            </c:strRef>
          </c:tx>
          <c:spPr>
            <a:solidFill>
              <a:srgbClr val="FCDC04"/>
            </a:solidFill>
            <a:effectLst/>
          </c:spPr>
          <c:invertIfNegative val="0"/>
          <c:dPt>
            <c:idx val="0"/>
            <c:invertIfNegative val="0"/>
            <c:bubble3D val="0"/>
            <c:extLst>
              <c:ext xmlns:c16="http://schemas.microsoft.com/office/drawing/2014/chart" uri="{C3380CC4-5D6E-409C-BE32-E72D297353CC}">
                <c16:uniqueId val="{00000001-E384-4119-95A7-F6FDB2B8E88E}"/>
              </c:ext>
            </c:extLst>
          </c:dPt>
          <c:dPt>
            <c:idx val="1"/>
            <c:invertIfNegative val="0"/>
            <c:bubble3D val="0"/>
            <c:extLst>
              <c:ext xmlns:c16="http://schemas.microsoft.com/office/drawing/2014/chart" uri="{C3380CC4-5D6E-409C-BE32-E72D297353CC}">
                <c16:uniqueId val="{00000003-E384-4119-95A7-F6FDB2B8E88E}"/>
              </c:ext>
            </c:extLst>
          </c:dPt>
          <c:dPt>
            <c:idx val="2"/>
            <c:invertIfNegative val="0"/>
            <c:bubble3D val="0"/>
            <c:extLst>
              <c:ext xmlns:c16="http://schemas.microsoft.com/office/drawing/2014/chart" uri="{C3380CC4-5D6E-409C-BE32-E72D297353CC}">
                <c16:uniqueId val="{00000005-E384-4119-95A7-F6FDB2B8E88E}"/>
              </c:ext>
            </c:extLst>
          </c:dPt>
          <c:dPt>
            <c:idx val="3"/>
            <c:invertIfNegative val="0"/>
            <c:bubble3D val="0"/>
            <c:extLst>
              <c:ext xmlns:c16="http://schemas.microsoft.com/office/drawing/2014/chart" uri="{C3380CC4-5D6E-409C-BE32-E72D297353CC}">
                <c16:uniqueId val="{00000007-E384-4119-95A7-F6FDB2B8E88E}"/>
              </c:ext>
            </c:extLst>
          </c:dPt>
          <c:dPt>
            <c:idx val="4"/>
            <c:invertIfNegative val="0"/>
            <c:bubble3D val="0"/>
            <c:extLst>
              <c:ext xmlns:c16="http://schemas.microsoft.com/office/drawing/2014/chart" uri="{C3380CC4-5D6E-409C-BE32-E72D297353CC}">
                <c16:uniqueId val="{00000009-E384-4119-95A7-F6FDB2B8E88E}"/>
              </c:ext>
            </c:extLst>
          </c:dPt>
          <c:dPt>
            <c:idx val="5"/>
            <c:invertIfNegative val="0"/>
            <c:bubble3D val="0"/>
            <c:extLst>
              <c:ext xmlns:c16="http://schemas.microsoft.com/office/drawing/2014/chart" uri="{C3380CC4-5D6E-409C-BE32-E72D297353CC}">
                <c16:uniqueId val="{0000000B-E384-4119-95A7-F6FDB2B8E88E}"/>
              </c:ext>
            </c:extLst>
          </c:dPt>
          <c:dLbls>
            <c:numFmt formatCode="#,##0" sourceLinked="0"/>
            <c:spPr>
              <a:noFill/>
              <a:ln>
                <a:noFill/>
              </a:ln>
              <a:effectLst/>
            </c:spPr>
            <c:txPr>
              <a:bodyPr/>
              <a:lstStyle/>
              <a:p>
                <a:pPr>
                  <a:defRPr sz="900" b="0" i="0" u="none" strike="noStrike">
                    <a:solidFill>
                      <a:srgbClr val="1A1A1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Women</c:v>
                </c:pt>
                <c:pt idx="1">
                  <c:v>SMEs</c:v>
                </c:pt>
                <c:pt idx="2">
                  <c:v>Rural</c:v>
                </c:pt>
                <c:pt idx="3">
                  <c:v>Farmers</c:v>
                </c:pt>
                <c:pt idx="4">
                  <c:v>Youth</c:v>
                </c:pt>
                <c:pt idx="5">
                  <c:v>Elderly</c:v>
                </c:pt>
              </c:strCache>
            </c:strRef>
          </c:cat>
          <c:val>
            <c:numRef>
              <c:f>Sheet1!$B$2:$B$7</c:f>
              <c:numCache>
                <c:formatCode>General</c:formatCode>
                <c:ptCount val="6"/>
                <c:pt idx="0">
                  <c:v>12189</c:v>
                </c:pt>
                <c:pt idx="1">
                  <c:v>11000</c:v>
                </c:pt>
                <c:pt idx="2">
                  <c:v>10425</c:v>
                </c:pt>
                <c:pt idx="3">
                  <c:v>5471</c:v>
                </c:pt>
                <c:pt idx="4">
                  <c:v>4290</c:v>
                </c:pt>
                <c:pt idx="5">
                  <c:v>2444</c:v>
                </c:pt>
              </c:numCache>
            </c:numRef>
          </c:val>
          <c:extLst>
            <c:ext xmlns:c16="http://schemas.microsoft.com/office/drawing/2014/chart" uri="{C3380CC4-5D6E-409C-BE32-E72D297353CC}">
              <c16:uniqueId val="{0000000C-E384-4119-95A7-F6FDB2B8E88E}"/>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4A4A4A"/>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b"/>
        <c:majorGridlines>
          <c:spPr>
            <a:ln w="6350" cap="flat">
              <a:solidFill>
                <a:srgbClr val="E2E2E2"/>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4A4A4A"/>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Digital Literacy %</c:v>
                </c:pt>
              </c:strCache>
            </c:strRef>
          </c:tx>
          <c:spPr>
            <a:ln w="38100" cap="flat">
              <a:solidFill>
                <a:srgbClr val="D21034"/>
              </a:solidFill>
              <a:prstDash val="solid"/>
              <a:round/>
            </a:ln>
            <a:effectLst/>
          </c:spPr>
          <c:marker>
            <c:symbol val="circle"/>
            <c:size val="8"/>
            <c:spPr>
              <a:solidFill>
                <a:srgbClr val="D21034"/>
              </a:solidFill>
              <a:ln w="9525" cap="flat">
                <a:solidFill>
                  <a:srgbClr val="D21034"/>
                </a:solidFill>
                <a:prstDash val="solid"/>
                <a:round/>
              </a:ln>
              <a:effectLst/>
            </c:spPr>
          </c:marker>
          <c:dLbls>
            <c:numFmt formatCode="0&quot;%&quot;" sourceLinked="0"/>
            <c:spPr>
              <a:noFill/>
              <a:ln>
                <a:noFill/>
              </a:ln>
              <a:effectLst/>
            </c:spPr>
            <c:txPr>
              <a:bodyPr/>
              <a:lstStyle/>
              <a:p>
                <a:pPr>
                  <a:defRPr sz="1100" b="0" i="0" u="none" strike="noStrike">
                    <a:solidFill>
                      <a:srgbClr val="1A1A1A"/>
                    </a:solidFill>
                    <a:latin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2020</c:v>
                </c:pt>
                <c:pt idx="1">
                  <c:v>2024</c:v>
                </c:pt>
                <c:pt idx="2">
                  <c:v>2030 Target</c:v>
                </c:pt>
              </c:strCache>
            </c:strRef>
          </c:cat>
          <c:val>
            <c:numRef>
              <c:f>Sheet1!$B$2:$B$4</c:f>
              <c:numCache>
                <c:formatCode>General</c:formatCode>
                <c:ptCount val="3"/>
                <c:pt idx="0">
                  <c:v>35</c:v>
                </c:pt>
                <c:pt idx="1">
                  <c:v>48</c:v>
                </c:pt>
                <c:pt idx="2">
                  <c:v>70</c:v>
                </c:pt>
              </c:numCache>
            </c:numRef>
          </c:val>
          <c:smooth val="0"/>
          <c:extLst>
            <c:ext xmlns:c16="http://schemas.microsoft.com/office/drawing/2014/chart" uri="{C3380CC4-5D6E-409C-BE32-E72D297353CC}">
              <c16:uniqueId val="{00000000-2ADF-49EF-A047-49F0301BE94E}"/>
            </c:ext>
          </c:extLst>
        </c:ser>
        <c:dLbls>
          <c:dLblPos val="t"/>
          <c:showLegendKey val="0"/>
          <c:showVal val="1"/>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4A4A4A"/>
                </a:solidFill>
                <a:latin typeface="Arial"/>
              </a:defRPr>
            </a:pPr>
            <a:endParaRPr lang="en-US"/>
          </a:p>
        </c:txPr>
        <c:crossAx val="2094734552"/>
        <c:crosses val="autoZero"/>
        <c:auto val="1"/>
        <c:lblAlgn val="ctr"/>
        <c:lblOffset val="100"/>
        <c:noMultiLvlLbl val="1"/>
      </c:catAx>
      <c:valAx>
        <c:axId val="2094734552"/>
        <c:scaling>
          <c:orientation val="minMax"/>
          <c:max val="80"/>
          <c:min val="0"/>
        </c:scaling>
        <c:delete val="0"/>
        <c:axPos val="l"/>
        <c:majorGridlines>
          <c:spPr>
            <a:ln w="6350" cap="flat">
              <a:solidFill>
                <a:srgbClr val="EFEFEF"/>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4A4A4A"/>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3134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32999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881420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6.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0" y="6537960"/>
            <a:ext cx="4053840" cy="320040"/>
          </a:xfrm>
          <a:prstGeom prst="rect">
            <a:avLst/>
          </a:prstGeom>
          <a:solidFill>
            <a:srgbClr val="1A1A1A"/>
          </a:solidFill>
          <a:ln/>
        </p:spPr>
      </p:sp>
      <p:sp>
        <p:nvSpPr>
          <p:cNvPr id="3" name="Shape 1"/>
          <p:cNvSpPr/>
          <p:nvPr/>
        </p:nvSpPr>
        <p:spPr>
          <a:xfrm>
            <a:off x="4053840" y="6537960"/>
            <a:ext cx="4053840" cy="320040"/>
          </a:xfrm>
          <a:prstGeom prst="rect">
            <a:avLst/>
          </a:prstGeom>
          <a:solidFill>
            <a:srgbClr val="FCDC04"/>
          </a:solidFill>
          <a:ln/>
        </p:spPr>
      </p:sp>
      <p:sp>
        <p:nvSpPr>
          <p:cNvPr id="4" name="Shape 2"/>
          <p:cNvSpPr/>
          <p:nvPr/>
        </p:nvSpPr>
        <p:spPr>
          <a:xfrm>
            <a:off x="8107680" y="6537960"/>
            <a:ext cx="4053840" cy="320040"/>
          </a:xfrm>
          <a:prstGeom prst="rect">
            <a:avLst/>
          </a:prstGeom>
          <a:solidFill>
            <a:srgbClr val="D21034"/>
          </a:solidFill>
          <a:ln/>
        </p:spPr>
      </p:sp>
      <p:sp>
        <p:nvSpPr>
          <p:cNvPr id="5" name="Text 3"/>
          <p:cNvSpPr/>
          <p:nvPr/>
        </p:nvSpPr>
        <p:spPr>
          <a:xfrm>
            <a:off x="822960" y="1234440"/>
            <a:ext cx="9144000" cy="457200"/>
          </a:xfrm>
          <a:prstGeom prst="rect">
            <a:avLst/>
          </a:prstGeom>
          <a:noFill/>
          <a:ln/>
        </p:spPr>
        <p:txBody>
          <a:bodyPr wrap="square" lIns="0" tIns="0" rIns="0" bIns="0" rtlCol="0" anchor="ctr"/>
          <a:lstStyle/>
          <a:p>
            <a:pPr marL="0" indent="0">
              <a:buNone/>
            </a:pPr>
            <a:r>
              <a:rPr lang="en-US" sz="1500" b="1" kern="0" spc="300" dirty="0">
                <a:solidFill>
                  <a:srgbClr val="FCDC04"/>
                </a:solidFill>
                <a:latin typeface="Calibri" pitchFamily="34" charset="0"/>
                <a:ea typeface="Calibri" pitchFamily="34" charset="-122"/>
                <a:cs typeface="Calibri" pitchFamily="34" charset="-120"/>
              </a:rPr>
              <a:t>WSIS+20 PROGRESS REPORT</a:t>
            </a:r>
            <a:endParaRPr lang="en-US" sz="1500" dirty="0"/>
          </a:p>
        </p:txBody>
      </p:sp>
      <p:sp>
        <p:nvSpPr>
          <p:cNvPr id="6" name="Text 4"/>
          <p:cNvSpPr/>
          <p:nvPr/>
        </p:nvSpPr>
        <p:spPr>
          <a:xfrm>
            <a:off x="822960" y="1737360"/>
            <a:ext cx="10058400" cy="2194560"/>
          </a:xfrm>
          <a:prstGeom prst="rect">
            <a:avLst/>
          </a:prstGeom>
          <a:noFill/>
          <a:ln/>
        </p:spPr>
        <p:txBody>
          <a:bodyPr wrap="square" lIns="0" tIns="0" rIns="0" bIns="0" rtlCol="0" anchor="ctr"/>
          <a:lstStyle/>
          <a:p>
            <a:pPr marL="0" indent="0">
              <a:lnSpc>
                <a:spcPts val="4800"/>
              </a:lnSpc>
              <a:buNone/>
            </a:pPr>
            <a:r>
              <a:rPr lang="en-US" sz="4200" b="1" dirty="0">
                <a:solidFill>
                  <a:srgbClr val="FFFFFF"/>
                </a:solidFill>
                <a:latin typeface="Cambria" pitchFamily="34" charset="0"/>
                <a:ea typeface="Cambria" pitchFamily="34" charset="-122"/>
                <a:cs typeface="Cambria" pitchFamily="34" charset="-120"/>
              </a:rPr>
              <a:t>Uganda's Progress in</a:t>
            </a:r>
            <a:endParaRPr lang="en-US" sz="4200" dirty="0"/>
          </a:p>
          <a:p>
            <a:pPr marL="0" indent="0">
              <a:lnSpc>
                <a:spcPts val="4800"/>
              </a:lnSpc>
              <a:buNone/>
            </a:pPr>
            <a:r>
              <a:rPr lang="en-US" sz="4200" b="1" dirty="0">
                <a:solidFill>
                  <a:srgbClr val="FFFFFF"/>
                </a:solidFill>
                <a:latin typeface="Cambria" pitchFamily="34" charset="0"/>
                <a:ea typeface="Cambria" pitchFamily="34" charset="-122"/>
                <a:cs typeface="Cambria" pitchFamily="34" charset="-120"/>
              </a:rPr>
              <a:t>Implementing WSIS+20 Outcomes</a:t>
            </a:r>
            <a:endParaRPr lang="en-US" sz="4200" dirty="0"/>
          </a:p>
        </p:txBody>
      </p:sp>
      <p:sp>
        <p:nvSpPr>
          <p:cNvPr id="7" name="Text 5"/>
          <p:cNvSpPr/>
          <p:nvPr/>
        </p:nvSpPr>
        <p:spPr>
          <a:xfrm>
            <a:off x="822960" y="3977640"/>
            <a:ext cx="8412480" cy="822960"/>
          </a:xfrm>
          <a:prstGeom prst="rect">
            <a:avLst/>
          </a:prstGeom>
          <a:noFill/>
          <a:ln/>
        </p:spPr>
        <p:txBody>
          <a:bodyPr wrap="square" lIns="0" tIns="0" rIns="0" bIns="0" rtlCol="0" anchor="ctr"/>
          <a:lstStyle/>
          <a:p>
            <a:pPr marL="0" indent="0">
              <a:buNone/>
            </a:pPr>
            <a:r>
              <a:rPr lang="en-US" sz="1500" dirty="0">
                <a:solidFill>
                  <a:srgbClr val="C9C9C9"/>
                </a:solidFill>
                <a:latin typeface="Calibri" pitchFamily="34" charset="0"/>
                <a:ea typeface="Calibri" pitchFamily="34" charset="-122"/>
                <a:cs typeface="Calibri" pitchFamily="34" charset="-120"/>
              </a:rPr>
              <a:t>A national review of digital transformation, infrastructure growth, cybersecurity and digital inclusion since the 2005 WSIS outcomes</a:t>
            </a:r>
            <a:endParaRPr lang="en-US" sz="1500" dirty="0"/>
          </a:p>
        </p:txBody>
      </p:sp>
      <p:sp>
        <p:nvSpPr>
          <p:cNvPr id="8" name="Shape 6"/>
          <p:cNvSpPr/>
          <p:nvPr/>
        </p:nvSpPr>
        <p:spPr>
          <a:xfrm>
            <a:off x="822960" y="4983480"/>
            <a:ext cx="1097280" cy="0"/>
          </a:xfrm>
          <a:prstGeom prst="line">
            <a:avLst/>
          </a:prstGeom>
          <a:noFill/>
          <a:ln w="31750">
            <a:solidFill>
              <a:srgbClr val="FCDC04"/>
            </a:solidFill>
            <a:prstDash val="solid"/>
          </a:ln>
        </p:spPr>
      </p:sp>
      <p:sp>
        <p:nvSpPr>
          <p:cNvPr id="9" name="Text 7"/>
          <p:cNvSpPr/>
          <p:nvPr/>
        </p:nvSpPr>
        <p:spPr>
          <a:xfrm>
            <a:off x="822960" y="5120640"/>
            <a:ext cx="7315200" cy="365760"/>
          </a:xfrm>
          <a:prstGeom prst="rect">
            <a:avLst/>
          </a:prstGeom>
          <a:noFill/>
          <a:ln/>
        </p:spPr>
        <p:txBody>
          <a:bodyPr wrap="square" lIns="0" tIns="0" rIns="0" bIns="0" rtlCol="0" anchor="ctr"/>
          <a:lstStyle/>
          <a:p>
            <a:pPr marL="0" indent="0">
              <a:buNone/>
            </a:pPr>
            <a:r>
              <a:rPr lang="en-US" sz="1250" dirty="0">
                <a:solidFill>
                  <a:srgbClr val="9A9A9A"/>
                </a:solidFill>
                <a:latin typeface="Calibri" pitchFamily="34" charset="0"/>
                <a:ea typeface="Calibri" pitchFamily="34" charset="-122"/>
                <a:cs typeface="Calibri" pitchFamily="34" charset="-120"/>
              </a:rPr>
              <a:t>Ministry of ICT and National Guidance  |  Republic of Uganda</a:t>
            </a:r>
            <a:endParaRPr lang="en-US" sz="1250" dirty="0"/>
          </a:p>
        </p:txBody>
      </p:sp>
      <p:sp>
        <p:nvSpPr>
          <p:cNvPr id="10" name="Text 8"/>
          <p:cNvSpPr/>
          <p:nvPr/>
        </p:nvSpPr>
        <p:spPr>
          <a:xfrm>
            <a:off x="822960" y="5440680"/>
            <a:ext cx="8229600" cy="365760"/>
          </a:xfrm>
          <a:prstGeom prst="rect">
            <a:avLst/>
          </a:prstGeom>
          <a:noFill/>
          <a:ln/>
        </p:spPr>
        <p:txBody>
          <a:bodyPr wrap="square" lIns="0" tIns="0" rIns="0" bIns="0" rtlCol="0" anchor="ctr"/>
          <a:lstStyle/>
          <a:p>
            <a:pPr marL="0" indent="0">
              <a:buNone/>
            </a:pPr>
            <a:r>
              <a:rPr lang="en-US" sz="1100" i="1" dirty="0">
                <a:solidFill>
                  <a:srgbClr val="FCDC04"/>
                </a:solidFill>
                <a:latin typeface="Calibri" pitchFamily="34" charset="0"/>
                <a:ea typeface="Calibri" pitchFamily="34" charset="-122"/>
                <a:cs typeface="Calibri" pitchFamily="34" charset="-120"/>
              </a:rPr>
              <a:t>Aligned with Cotonou Declaration (May 2025) &amp; UNGA Resolution A/RES/80/173</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FCDC04"/>
          </a:solidFill>
          <a:ln/>
        </p:spPr>
      </p:sp>
      <p:sp>
        <p:nvSpPr>
          <p:cNvPr id="3" name="Text 1"/>
          <p:cNvSpPr/>
          <p:nvPr/>
        </p:nvSpPr>
        <p:spPr>
          <a:xfrm>
            <a:off x="502920" y="457200"/>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mbria" pitchFamily="34" charset="0"/>
                <a:ea typeface="Cambria" pitchFamily="34" charset="-122"/>
                <a:cs typeface="Cambria" pitchFamily="34" charset="-120"/>
              </a:rPr>
              <a:t>C8</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234440" y="384048"/>
            <a:ext cx="9601200"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0000"/>
                </a:solidFill>
                <a:effectLst/>
                <a:uLnTx/>
                <a:uFillTx/>
                <a:latin typeface="Cambria" pitchFamily="34" charset="0"/>
                <a:ea typeface="Cambria" pitchFamily="34" charset="-122"/>
                <a:cs typeface="Cambria" pitchFamily="34" charset="-120"/>
              </a:rPr>
              <a:t>Cultural Diversity, Linguistic Diversity &amp; Local Content</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11155680" y="411480"/>
            <a:ext cx="594360" cy="594360"/>
          </a:xfrm>
          <a:prstGeom prst="ellipse">
            <a:avLst/>
          </a:prstGeom>
          <a:solidFill>
            <a:srgbClr val="000000"/>
          </a:solidFill>
          <a:ln/>
        </p:spPr>
      </p:sp>
      <p:pic>
        <p:nvPicPr>
          <p:cNvPr id="6" name="Image 0" descr="preencoded.png"/>
          <p:cNvPicPr>
            <a:picLocks noChangeAspect="1"/>
          </p:cNvPicPr>
          <p:nvPr/>
        </p:nvPicPr>
        <p:blipFill>
          <a:blip r:embed="rId3"/>
          <a:stretch>
            <a:fillRect/>
          </a:stretch>
        </p:blipFill>
        <p:spPr>
          <a:xfrm>
            <a:off x="11297412" y="553212"/>
            <a:ext cx="310896" cy="310896"/>
          </a:xfrm>
          <a:prstGeom prst="rect">
            <a:avLst/>
          </a:prstGeom>
        </p:spPr>
      </p:pic>
      <p:sp>
        <p:nvSpPr>
          <p:cNvPr id="7" name="Shape 4"/>
          <p:cNvSpPr/>
          <p:nvPr/>
        </p:nvSpPr>
        <p:spPr>
          <a:xfrm>
            <a:off x="502920" y="1234440"/>
            <a:ext cx="11201400" cy="1417320"/>
          </a:xfrm>
          <a:prstGeom prst="roundRect">
            <a:avLst>
              <a:gd name="adj" fmla="val 5161"/>
            </a:avLst>
          </a:prstGeom>
          <a:solidFill>
            <a:srgbClr val="FFF9DB"/>
          </a:solidFill>
          <a:ln/>
          <a:effectLst>
            <a:outerShdw blurRad="63500" dist="19050" dir="5400000" algn="bl" rotWithShape="0">
              <a:srgbClr val="000000">
                <a:alpha val="8000"/>
              </a:srgbClr>
            </a:outerShdw>
          </a:effectLst>
        </p:spPr>
      </p:sp>
      <p:sp>
        <p:nvSpPr>
          <p:cNvPr id="8" name="Shape 5"/>
          <p:cNvSpPr/>
          <p:nvPr/>
        </p:nvSpPr>
        <p:spPr>
          <a:xfrm>
            <a:off x="704088" y="1732788"/>
            <a:ext cx="420624" cy="420624"/>
          </a:xfrm>
          <a:prstGeom prst="ellipse">
            <a:avLst/>
          </a:prstGeom>
          <a:solidFill>
            <a:srgbClr val="FCDC04"/>
          </a:solidFill>
          <a:ln/>
        </p:spPr>
      </p:sp>
      <p:pic>
        <p:nvPicPr>
          <p:cNvPr id="9" name="Image 1" descr="preencoded.png"/>
          <p:cNvPicPr>
            <a:picLocks noChangeAspect="1"/>
          </p:cNvPicPr>
          <p:nvPr/>
        </p:nvPicPr>
        <p:blipFill>
          <a:blip r:embed="rId4"/>
          <a:stretch>
            <a:fillRect/>
          </a:stretch>
        </p:blipFill>
        <p:spPr>
          <a:xfrm>
            <a:off x="798728" y="1827428"/>
            <a:ext cx="231343" cy="231343"/>
          </a:xfrm>
          <a:prstGeom prst="rect">
            <a:avLst/>
          </a:prstGeom>
        </p:spPr>
      </p:pic>
      <p:sp>
        <p:nvSpPr>
          <p:cNvPr id="10" name="Text 6"/>
          <p:cNvSpPr/>
          <p:nvPr/>
        </p:nvSpPr>
        <p:spPr>
          <a:xfrm>
            <a:off x="1280160" y="1344168"/>
            <a:ext cx="1920240" cy="11978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Achievements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3246120" y="1325880"/>
            <a:ext cx="8229600" cy="123444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UCC-driven local film growth: Memories of Love Returned (Best Int'l Documentary, AFRIFF 2024); The Last Shoemaker (AMAA, Uganda Film Festival 2023)</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Women in Film Empowerment Program (Gulu): 37 women trained; works on Malakwang and Bulola traditions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474 licensed radio stations broadcasting in Luganda, Runyankole, Acholi &amp; other local languages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Content Development Support Program (CDSP) funded Janani, The Last Stand (2024); 1,231 creatives trained across Arua, Gulu, Mbale, Mbarara</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502920" y="2788920"/>
            <a:ext cx="11201400" cy="1051560"/>
          </a:xfrm>
          <a:prstGeom prst="roundRect">
            <a:avLst>
              <a:gd name="adj" fmla="val 6957"/>
            </a:avLst>
          </a:prstGeom>
          <a:solidFill>
            <a:srgbClr val="FDECEC"/>
          </a:solidFill>
          <a:ln/>
          <a:effectLst>
            <a:outerShdw blurRad="63500" dist="19050" dir="5400000" algn="bl" rotWithShape="0">
              <a:srgbClr val="000000">
                <a:alpha val="8000"/>
              </a:srgbClr>
            </a:outerShdw>
          </a:effectLst>
        </p:spPr>
      </p:sp>
      <p:sp>
        <p:nvSpPr>
          <p:cNvPr id="13" name="Shape 9"/>
          <p:cNvSpPr/>
          <p:nvPr/>
        </p:nvSpPr>
        <p:spPr>
          <a:xfrm>
            <a:off x="704088" y="3104388"/>
            <a:ext cx="420624" cy="420624"/>
          </a:xfrm>
          <a:prstGeom prst="ellipse">
            <a:avLst/>
          </a:prstGeom>
          <a:solidFill>
            <a:srgbClr val="D90000"/>
          </a:solidFill>
          <a:ln/>
        </p:spPr>
      </p:sp>
      <p:pic>
        <p:nvPicPr>
          <p:cNvPr id="14" name="Image 2" descr="preencoded.png"/>
          <p:cNvPicPr>
            <a:picLocks noChangeAspect="1"/>
          </p:cNvPicPr>
          <p:nvPr/>
        </p:nvPicPr>
        <p:blipFill>
          <a:blip r:embed="rId5"/>
          <a:stretch>
            <a:fillRect/>
          </a:stretch>
        </p:blipFill>
        <p:spPr>
          <a:xfrm>
            <a:off x="798728" y="3199028"/>
            <a:ext cx="231343" cy="231343"/>
          </a:xfrm>
          <a:prstGeom prst="rect">
            <a:avLst/>
          </a:prstGeom>
        </p:spPr>
      </p:pic>
      <p:sp>
        <p:nvSpPr>
          <p:cNvPr id="15" name="Text 10"/>
          <p:cNvSpPr/>
          <p:nvPr/>
        </p:nvSpPr>
        <p:spPr>
          <a:xfrm>
            <a:off x="1280160" y="2898648"/>
            <a:ext cx="1920240" cy="83210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Challenges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3246120" y="2880360"/>
            <a:ext cx="8229600" cy="86868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80% of pay-TV channels carry foreign content; only 15% of online content is in Ugandan languages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Piracy erodes local creator revenue; rural areas lack production and distribution infrastructure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502920" y="3977640"/>
            <a:ext cx="11201400" cy="1417320"/>
          </a:xfrm>
          <a:prstGeom prst="roundRect">
            <a:avLst>
              <a:gd name="adj" fmla="val 5161"/>
            </a:avLst>
          </a:prstGeom>
          <a:solidFill>
            <a:srgbClr val="F0F0F0"/>
          </a:solidFill>
          <a:ln/>
          <a:effectLst>
            <a:outerShdw blurRad="63500" dist="19050" dir="5400000" algn="bl" rotWithShape="0">
              <a:srgbClr val="000000">
                <a:alpha val="8000"/>
              </a:srgbClr>
            </a:outerShdw>
          </a:effectLst>
        </p:spPr>
      </p:sp>
      <p:sp>
        <p:nvSpPr>
          <p:cNvPr id="18" name="Shape 13"/>
          <p:cNvSpPr/>
          <p:nvPr/>
        </p:nvSpPr>
        <p:spPr>
          <a:xfrm>
            <a:off x="704088" y="4475988"/>
            <a:ext cx="420624" cy="420624"/>
          </a:xfrm>
          <a:prstGeom prst="ellipse">
            <a:avLst/>
          </a:prstGeom>
          <a:solidFill>
            <a:srgbClr val="000000"/>
          </a:solidFill>
          <a:ln/>
        </p:spPr>
      </p:sp>
      <p:pic>
        <p:nvPicPr>
          <p:cNvPr id="19" name="Image 3" descr="preencoded.png"/>
          <p:cNvPicPr>
            <a:picLocks noChangeAspect="1"/>
          </p:cNvPicPr>
          <p:nvPr/>
        </p:nvPicPr>
        <p:blipFill>
          <a:blip r:embed="rId6"/>
          <a:stretch>
            <a:fillRect/>
          </a:stretch>
        </p:blipFill>
        <p:spPr>
          <a:xfrm>
            <a:off x="798728" y="4570628"/>
            <a:ext cx="231343" cy="231343"/>
          </a:xfrm>
          <a:prstGeom prst="rect">
            <a:avLst/>
          </a:prstGeom>
        </p:spPr>
      </p:pic>
      <p:sp>
        <p:nvSpPr>
          <p:cNvPr id="20" name="Text 14"/>
          <p:cNvSpPr/>
          <p:nvPr/>
        </p:nvSpPr>
        <p:spPr>
          <a:xfrm>
            <a:off x="1280160" y="4087368"/>
            <a:ext cx="1920240" cy="11978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Future Priorities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p:cNvSpPr/>
          <p:nvPr/>
        </p:nvSpPr>
        <p:spPr>
          <a:xfrm>
            <a:off x="3246120" y="4069080"/>
            <a:ext cx="8229600" cy="123444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Enforce 40% local content quotas for broadcasters/streamers by 2027</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Expand CDSP funding for indigenous-language programming; develop orthographies for minority languages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Build a national digital archive for Ugandan films and music</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Strengthen anti-piracy enforcement under copyright law</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6"/>
          <p:cNvSpPr/>
          <p:nvPr/>
        </p:nvSpPr>
        <p:spPr>
          <a:xfrm>
            <a:off x="502920" y="6510528"/>
            <a:ext cx="9144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5A5A5A"/>
                </a:solidFill>
                <a:effectLst/>
                <a:uLnTx/>
                <a:uFillTx/>
                <a:latin typeface="Calibri" pitchFamily="34" charset="0"/>
                <a:ea typeface="Calibri" pitchFamily="34" charset="-122"/>
                <a:cs typeface="Calibri" pitchFamily="34" charset="-120"/>
              </a:rPr>
              <a:t>Source: ITU 20-Year Country Report on WSIS Outcomes — Uganda</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FCDC04"/>
          </a:solidFill>
          <a:ln/>
        </p:spPr>
      </p:sp>
      <p:sp>
        <p:nvSpPr>
          <p:cNvPr id="3" name="Text 1"/>
          <p:cNvSpPr/>
          <p:nvPr/>
        </p:nvSpPr>
        <p:spPr>
          <a:xfrm>
            <a:off x="502920" y="457200"/>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mbria" pitchFamily="34" charset="0"/>
                <a:ea typeface="Cambria" pitchFamily="34" charset="-122"/>
                <a:cs typeface="Cambria" pitchFamily="34" charset="-120"/>
              </a:rPr>
              <a:t>C9</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234440" y="384048"/>
            <a:ext cx="9601200"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0000"/>
                </a:solidFill>
                <a:effectLst/>
                <a:uLnTx/>
                <a:uFillTx/>
                <a:latin typeface="Cambria" pitchFamily="34" charset="0"/>
                <a:ea typeface="Cambria" pitchFamily="34" charset="-122"/>
                <a:cs typeface="Cambria" pitchFamily="34" charset="-120"/>
              </a:rPr>
              <a:t>Media — Pluralistic, Independent &amp; Diverse Coverage</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11155680" y="411480"/>
            <a:ext cx="594360" cy="594360"/>
          </a:xfrm>
          <a:prstGeom prst="ellipse">
            <a:avLst/>
          </a:prstGeom>
          <a:solidFill>
            <a:srgbClr val="000000"/>
          </a:solidFill>
          <a:ln/>
        </p:spPr>
      </p:sp>
      <p:pic>
        <p:nvPicPr>
          <p:cNvPr id="6" name="Image 0" descr="preencoded.png"/>
          <p:cNvPicPr>
            <a:picLocks noChangeAspect="1"/>
          </p:cNvPicPr>
          <p:nvPr/>
        </p:nvPicPr>
        <p:blipFill>
          <a:blip r:embed="rId3"/>
          <a:stretch>
            <a:fillRect/>
          </a:stretch>
        </p:blipFill>
        <p:spPr>
          <a:xfrm>
            <a:off x="11297412" y="553212"/>
            <a:ext cx="310896" cy="310896"/>
          </a:xfrm>
          <a:prstGeom prst="rect">
            <a:avLst/>
          </a:prstGeom>
        </p:spPr>
      </p:pic>
      <p:sp>
        <p:nvSpPr>
          <p:cNvPr id="7" name="Shape 4"/>
          <p:cNvSpPr/>
          <p:nvPr/>
        </p:nvSpPr>
        <p:spPr>
          <a:xfrm>
            <a:off x="502920" y="1234440"/>
            <a:ext cx="11201400" cy="1417320"/>
          </a:xfrm>
          <a:prstGeom prst="roundRect">
            <a:avLst>
              <a:gd name="adj" fmla="val 5161"/>
            </a:avLst>
          </a:prstGeom>
          <a:solidFill>
            <a:srgbClr val="FFF9DB"/>
          </a:solidFill>
          <a:ln/>
          <a:effectLst>
            <a:outerShdw blurRad="63500" dist="19050" dir="5400000" algn="bl" rotWithShape="0">
              <a:srgbClr val="000000">
                <a:alpha val="8000"/>
              </a:srgbClr>
            </a:outerShdw>
          </a:effectLst>
        </p:spPr>
      </p:sp>
      <p:sp>
        <p:nvSpPr>
          <p:cNvPr id="8" name="Shape 5"/>
          <p:cNvSpPr/>
          <p:nvPr/>
        </p:nvSpPr>
        <p:spPr>
          <a:xfrm>
            <a:off x="704088" y="1732788"/>
            <a:ext cx="420624" cy="420624"/>
          </a:xfrm>
          <a:prstGeom prst="ellipse">
            <a:avLst/>
          </a:prstGeom>
          <a:solidFill>
            <a:srgbClr val="FCDC04"/>
          </a:solidFill>
          <a:ln/>
        </p:spPr>
      </p:sp>
      <p:pic>
        <p:nvPicPr>
          <p:cNvPr id="9" name="Image 1" descr="preencoded.png"/>
          <p:cNvPicPr>
            <a:picLocks noChangeAspect="1"/>
          </p:cNvPicPr>
          <p:nvPr/>
        </p:nvPicPr>
        <p:blipFill>
          <a:blip r:embed="rId4"/>
          <a:stretch>
            <a:fillRect/>
          </a:stretch>
        </p:blipFill>
        <p:spPr>
          <a:xfrm>
            <a:off x="798728" y="1827428"/>
            <a:ext cx="231343" cy="231343"/>
          </a:xfrm>
          <a:prstGeom prst="rect">
            <a:avLst/>
          </a:prstGeom>
        </p:spPr>
      </p:pic>
      <p:sp>
        <p:nvSpPr>
          <p:cNvPr id="10" name="Text 6"/>
          <p:cNvSpPr/>
          <p:nvPr/>
        </p:nvSpPr>
        <p:spPr>
          <a:xfrm>
            <a:off x="1280160" y="1344168"/>
            <a:ext cx="1920240" cy="11978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Achievements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3246120" y="1325880"/>
            <a:ext cx="8229600" cy="123444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UCC enforces content standards under the Uganda Communications Act 2013 (content ratings, event permitting)</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77 Ugandan films submitted to festivals; Damalie (Pearl Magic Prime/Showmax) won Best TV Drama at Mashariki African Film Festival, reaching 1M households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474 radio stations in 40+ languages, plus 116 local TV channels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1,231 filmmakers/broadcasters trained on licensing and content standards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502920" y="2788920"/>
            <a:ext cx="11201400" cy="1051560"/>
          </a:xfrm>
          <a:prstGeom prst="roundRect">
            <a:avLst>
              <a:gd name="adj" fmla="val 6957"/>
            </a:avLst>
          </a:prstGeom>
          <a:solidFill>
            <a:srgbClr val="FDECEC"/>
          </a:solidFill>
          <a:ln/>
          <a:effectLst>
            <a:outerShdw blurRad="63500" dist="19050" dir="5400000" algn="bl" rotWithShape="0">
              <a:srgbClr val="000000">
                <a:alpha val="8000"/>
              </a:srgbClr>
            </a:outerShdw>
          </a:effectLst>
        </p:spPr>
      </p:sp>
      <p:sp>
        <p:nvSpPr>
          <p:cNvPr id="13" name="Shape 9"/>
          <p:cNvSpPr/>
          <p:nvPr/>
        </p:nvSpPr>
        <p:spPr>
          <a:xfrm>
            <a:off x="704088" y="3104388"/>
            <a:ext cx="420624" cy="420624"/>
          </a:xfrm>
          <a:prstGeom prst="ellipse">
            <a:avLst/>
          </a:prstGeom>
          <a:solidFill>
            <a:srgbClr val="D90000"/>
          </a:solidFill>
          <a:ln/>
        </p:spPr>
      </p:sp>
      <p:pic>
        <p:nvPicPr>
          <p:cNvPr id="14" name="Image 2" descr="preencoded.png"/>
          <p:cNvPicPr>
            <a:picLocks noChangeAspect="1"/>
          </p:cNvPicPr>
          <p:nvPr/>
        </p:nvPicPr>
        <p:blipFill>
          <a:blip r:embed="rId5"/>
          <a:stretch>
            <a:fillRect/>
          </a:stretch>
        </p:blipFill>
        <p:spPr>
          <a:xfrm>
            <a:off x="798728" y="3199028"/>
            <a:ext cx="231343" cy="231343"/>
          </a:xfrm>
          <a:prstGeom prst="rect">
            <a:avLst/>
          </a:prstGeom>
        </p:spPr>
      </p:pic>
      <p:sp>
        <p:nvSpPr>
          <p:cNvPr id="15" name="Text 10"/>
          <p:cNvSpPr/>
          <p:nvPr/>
        </p:nvSpPr>
        <p:spPr>
          <a:xfrm>
            <a:off x="1280160" y="2898648"/>
            <a:ext cx="1920240" cy="83210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Challenges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3246120" y="2880360"/>
            <a:ext cx="8229600" cy="86868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Piracy and weak digital copyright enforcement persist across platforms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Rural access lags urban areas; 35% of rural radio stations lack reliable electricity</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502920" y="3977640"/>
            <a:ext cx="11201400" cy="1417320"/>
          </a:xfrm>
          <a:prstGeom prst="roundRect">
            <a:avLst>
              <a:gd name="adj" fmla="val 5161"/>
            </a:avLst>
          </a:prstGeom>
          <a:solidFill>
            <a:srgbClr val="F0F0F0"/>
          </a:solidFill>
          <a:ln/>
          <a:effectLst>
            <a:outerShdw blurRad="63500" dist="19050" dir="5400000" algn="bl" rotWithShape="0">
              <a:srgbClr val="000000">
                <a:alpha val="8000"/>
              </a:srgbClr>
            </a:outerShdw>
          </a:effectLst>
        </p:spPr>
      </p:sp>
      <p:sp>
        <p:nvSpPr>
          <p:cNvPr id="18" name="Shape 13"/>
          <p:cNvSpPr/>
          <p:nvPr/>
        </p:nvSpPr>
        <p:spPr>
          <a:xfrm>
            <a:off x="704088" y="4475988"/>
            <a:ext cx="420624" cy="420624"/>
          </a:xfrm>
          <a:prstGeom prst="ellipse">
            <a:avLst/>
          </a:prstGeom>
          <a:solidFill>
            <a:srgbClr val="000000"/>
          </a:solidFill>
          <a:ln/>
        </p:spPr>
      </p:sp>
      <p:pic>
        <p:nvPicPr>
          <p:cNvPr id="19" name="Image 3" descr="preencoded.png"/>
          <p:cNvPicPr>
            <a:picLocks noChangeAspect="1"/>
          </p:cNvPicPr>
          <p:nvPr/>
        </p:nvPicPr>
        <p:blipFill>
          <a:blip r:embed="rId6"/>
          <a:stretch>
            <a:fillRect/>
          </a:stretch>
        </p:blipFill>
        <p:spPr>
          <a:xfrm>
            <a:off x="798728" y="4570628"/>
            <a:ext cx="231343" cy="231343"/>
          </a:xfrm>
          <a:prstGeom prst="rect">
            <a:avLst/>
          </a:prstGeom>
        </p:spPr>
      </p:pic>
      <p:sp>
        <p:nvSpPr>
          <p:cNvPr id="20" name="Text 14"/>
          <p:cNvSpPr/>
          <p:nvPr/>
        </p:nvSpPr>
        <p:spPr>
          <a:xfrm>
            <a:off x="1280160" y="4087368"/>
            <a:ext cx="1920240" cy="11978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Future Priorities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p:cNvSpPr/>
          <p:nvPr/>
        </p:nvSpPr>
        <p:spPr>
          <a:xfrm>
            <a:off x="3246120" y="4069080"/>
            <a:ext cx="8229600" cy="123444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Refresh the 2006 Copyright Law for emerging technology issues (task force underway)</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Deploy solar-powered community media hubs for off-grid stations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Grow the Uganda Film Festival to drive co-productions and international visibility</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6"/>
          <p:cNvSpPr/>
          <p:nvPr/>
        </p:nvSpPr>
        <p:spPr>
          <a:xfrm>
            <a:off x="502920" y="6510528"/>
            <a:ext cx="9144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5A5A5A"/>
                </a:solidFill>
                <a:effectLst/>
                <a:uLnTx/>
                <a:uFillTx/>
                <a:latin typeface="Calibri" pitchFamily="34" charset="0"/>
                <a:ea typeface="Calibri" pitchFamily="34" charset="-122"/>
                <a:cs typeface="Calibri" pitchFamily="34" charset="-120"/>
              </a:rPr>
              <a:t>Source: ITU 20-Year Country Report on WSIS Outcomes — Uganda</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FCDC04"/>
          </a:solidFill>
          <a:ln/>
        </p:spPr>
      </p:sp>
      <p:sp>
        <p:nvSpPr>
          <p:cNvPr id="3" name="Text 1"/>
          <p:cNvSpPr/>
          <p:nvPr/>
        </p:nvSpPr>
        <p:spPr>
          <a:xfrm>
            <a:off x="502920" y="457200"/>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mbria" pitchFamily="34" charset="0"/>
                <a:ea typeface="Cambria" pitchFamily="34" charset="-122"/>
                <a:cs typeface="Cambria" pitchFamily="34" charset="-120"/>
              </a:rPr>
              <a:t>C10</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234440" y="384048"/>
            <a:ext cx="9601200"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0000"/>
                </a:solidFill>
                <a:effectLst/>
                <a:uLnTx/>
                <a:uFillTx/>
                <a:latin typeface="Cambria" pitchFamily="34" charset="0"/>
                <a:ea typeface="Cambria" pitchFamily="34" charset="-122"/>
                <a:cs typeface="Cambria" pitchFamily="34" charset="-120"/>
              </a:rPr>
              <a:t>Ethical Dimensions of the Information Society</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11155680" y="411480"/>
            <a:ext cx="594360" cy="594360"/>
          </a:xfrm>
          <a:prstGeom prst="ellipse">
            <a:avLst/>
          </a:prstGeom>
          <a:solidFill>
            <a:srgbClr val="000000"/>
          </a:solidFill>
          <a:ln/>
        </p:spPr>
      </p:sp>
      <p:pic>
        <p:nvPicPr>
          <p:cNvPr id="6" name="Image 0" descr="preencoded.png"/>
          <p:cNvPicPr>
            <a:picLocks noChangeAspect="1"/>
          </p:cNvPicPr>
          <p:nvPr/>
        </p:nvPicPr>
        <p:blipFill>
          <a:blip r:embed="rId3"/>
          <a:stretch>
            <a:fillRect/>
          </a:stretch>
        </p:blipFill>
        <p:spPr>
          <a:xfrm>
            <a:off x="11297412" y="553212"/>
            <a:ext cx="310896" cy="310896"/>
          </a:xfrm>
          <a:prstGeom prst="rect">
            <a:avLst/>
          </a:prstGeom>
        </p:spPr>
      </p:pic>
      <p:sp>
        <p:nvSpPr>
          <p:cNvPr id="7" name="Shape 4"/>
          <p:cNvSpPr/>
          <p:nvPr/>
        </p:nvSpPr>
        <p:spPr>
          <a:xfrm>
            <a:off x="502920" y="1234440"/>
            <a:ext cx="11201400" cy="1600200"/>
          </a:xfrm>
          <a:prstGeom prst="roundRect">
            <a:avLst>
              <a:gd name="adj" fmla="val 4571"/>
            </a:avLst>
          </a:prstGeom>
          <a:solidFill>
            <a:srgbClr val="FFF9DB"/>
          </a:solidFill>
          <a:ln/>
          <a:effectLst>
            <a:outerShdw blurRad="63500" dist="19050" dir="5400000" algn="bl" rotWithShape="0">
              <a:srgbClr val="000000">
                <a:alpha val="8000"/>
              </a:srgbClr>
            </a:outerShdw>
          </a:effectLst>
        </p:spPr>
      </p:sp>
      <p:sp>
        <p:nvSpPr>
          <p:cNvPr id="8" name="Shape 5"/>
          <p:cNvSpPr/>
          <p:nvPr/>
        </p:nvSpPr>
        <p:spPr>
          <a:xfrm>
            <a:off x="704088" y="1824228"/>
            <a:ext cx="420624" cy="420624"/>
          </a:xfrm>
          <a:prstGeom prst="ellipse">
            <a:avLst/>
          </a:prstGeom>
          <a:solidFill>
            <a:srgbClr val="FCDC04"/>
          </a:solidFill>
          <a:ln/>
        </p:spPr>
      </p:sp>
      <p:pic>
        <p:nvPicPr>
          <p:cNvPr id="9" name="Image 1" descr="preencoded.png"/>
          <p:cNvPicPr>
            <a:picLocks noChangeAspect="1"/>
          </p:cNvPicPr>
          <p:nvPr/>
        </p:nvPicPr>
        <p:blipFill>
          <a:blip r:embed="rId4"/>
          <a:stretch>
            <a:fillRect/>
          </a:stretch>
        </p:blipFill>
        <p:spPr>
          <a:xfrm>
            <a:off x="798728" y="1918868"/>
            <a:ext cx="231343" cy="231343"/>
          </a:xfrm>
          <a:prstGeom prst="rect">
            <a:avLst/>
          </a:prstGeom>
        </p:spPr>
      </p:pic>
      <p:sp>
        <p:nvSpPr>
          <p:cNvPr id="10" name="Text 6"/>
          <p:cNvSpPr/>
          <p:nvPr/>
        </p:nvSpPr>
        <p:spPr>
          <a:xfrm>
            <a:off x="1280160" y="1344168"/>
            <a:ext cx="1920240" cy="138074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Achievements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3246120" y="1325880"/>
            <a:ext cx="8229600" cy="141732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Uganda participating in AI Policy Framework formulation, addressing governance principles for AI development and use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Data Protection and Privacy Act (2019) and Computer Misuse Act (2011) underpin trust and ethical safeguards in digital systems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UCC has begun examining how AI, IoT, big data and blockchain intersect with freedom of expression and privacy</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502920" y="2971800"/>
            <a:ext cx="11201400" cy="1097280"/>
          </a:xfrm>
          <a:prstGeom prst="roundRect">
            <a:avLst>
              <a:gd name="adj" fmla="val 6667"/>
            </a:avLst>
          </a:prstGeom>
          <a:solidFill>
            <a:srgbClr val="FDECEC"/>
          </a:solidFill>
          <a:ln/>
          <a:effectLst>
            <a:outerShdw blurRad="63500" dist="19050" dir="5400000" algn="bl" rotWithShape="0">
              <a:srgbClr val="000000">
                <a:alpha val="8000"/>
              </a:srgbClr>
            </a:outerShdw>
          </a:effectLst>
        </p:spPr>
      </p:sp>
      <p:sp>
        <p:nvSpPr>
          <p:cNvPr id="13" name="Shape 9"/>
          <p:cNvSpPr/>
          <p:nvPr/>
        </p:nvSpPr>
        <p:spPr>
          <a:xfrm>
            <a:off x="704088" y="3310128"/>
            <a:ext cx="420624" cy="420624"/>
          </a:xfrm>
          <a:prstGeom prst="ellipse">
            <a:avLst/>
          </a:prstGeom>
          <a:solidFill>
            <a:srgbClr val="D90000"/>
          </a:solidFill>
          <a:ln/>
        </p:spPr>
      </p:sp>
      <p:pic>
        <p:nvPicPr>
          <p:cNvPr id="14" name="Image 2" descr="preencoded.png"/>
          <p:cNvPicPr>
            <a:picLocks noChangeAspect="1"/>
          </p:cNvPicPr>
          <p:nvPr/>
        </p:nvPicPr>
        <p:blipFill>
          <a:blip r:embed="rId5"/>
          <a:stretch>
            <a:fillRect/>
          </a:stretch>
        </p:blipFill>
        <p:spPr>
          <a:xfrm>
            <a:off x="798728" y="3404768"/>
            <a:ext cx="231343" cy="231343"/>
          </a:xfrm>
          <a:prstGeom prst="rect">
            <a:avLst/>
          </a:prstGeom>
        </p:spPr>
      </p:pic>
      <p:sp>
        <p:nvSpPr>
          <p:cNvPr id="15" name="Text 10"/>
          <p:cNvSpPr/>
          <p:nvPr/>
        </p:nvSpPr>
        <p:spPr>
          <a:xfrm>
            <a:off x="1280160" y="3081528"/>
            <a:ext cx="1920240" cy="87782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Challenges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3246120" y="3063240"/>
            <a:ext cx="8229600" cy="91440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No standalone national C10 reporting track — ethical-AI and data-governance work is currently distributed across C1 and C5</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Public awareness of digital rights and AI ethics remains limited outside government and civil-society circles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502920" y="4251960"/>
            <a:ext cx="11201400" cy="1143000"/>
          </a:xfrm>
          <a:prstGeom prst="roundRect">
            <a:avLst>
              <a:gd name="adj" fmla="val 6400"/>
            </a:avLst>
          </a:prstGeom>
          <a:solidFill>
            <a:srgbClr val="F0F0F0"/>
          </a:solidFill>
          <a:ln/>
          <a:effectLst>
            <a:outerShdw blurRad="63500" dist="19050" dir="5400000" algn="bl" rotWithShape="0">
              <a:srgbClr val="000000">
                <a:alpha val="8000"/>
              </a:srgbClr>
            </a:outerShdw>
          </a:effectLst>
        </p:spPr>
      </p:sp>
      <p:sp>
        <p:nvSpPr>
          <p:cNvPr id="18" name="Shape 13"/>
          <p:cNvSpPr/>
          <p:nvPr/>
        </p:nvSpPr>
        <p:spPr>
          <a:xfrm>
            <a:off x="704088" y="4613148"/>
            <a:ext cx="420624" cy="420624"/>
          </a:xfrm>
          <a:prstGeom prst="ellipse">
            <a:avLst/>
          </a:prstGeom>
          <a:solidFill>
            <a:srgbClr val="000000"/>
          </a:solidFill>
          <a:ln/>
        </p:spPr>
      </p:sp>
      <p:pic>
        <p:nvPicPr>
          <p:cNvPr id="19" name="Image 3" descr="preencoded.png"/>
          <p:cNvPicPr>
            <a:picLocks noChangeAspect="1"/>
          </p:cNvPicPr>
          <p:nvPr/>
        </p:nvPicPr>
        <p:blipFill>
          <a:blip r:embed="rId6"/>
          <a:stretch>
            <a:fillRect/>
          </a:stretch>
        </p:blipFill>
        <p:spPr>
          <a:xfrm>
            <a:off x="798728" y="4707788"/>
            <a:ext cx="231343" cy="231343"/>
          </a:xfrm>
          <a:prstGeom prst="rect">
            <a:avLst/>
          </a:prstGeom>
        </p:spPr>
      </p:pic>
      <p:sp>
        <p:nvSpPr>
          <p:cNvPr id="20" name="Text 14"/>
          <p:cNvSpPr/>
          <p:nvPr/>
        </p:nvSpPr>
        <p:spPr>
          <a:xfrm>
            <a:off x="1280160" y="4361688"/>
            <a:ext cx="1920240" cy="92354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Future Priorities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p:cNvSpPr/>
          <p:nvPr/>
        </p:nvSpPr>
        <p:spPr>
          <a:xfrm>
            <a:off x="3246120" y="4343400"/>
            <a:ext cx="8229600" cy="96012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Feed Pillar 3 cybersecurity and data-protection work (CSIRP) into an explicit national C10 submission</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Build public-facing guidance on AI ethics, privacy and digital rights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6"/>
          <p:cNvSpPr/>
          <p:nvPr/>
        </p:nvSpPr>
        <p:spPr>
          <a:xfrm>
            <a:off x="502920" y="6446520"/>
            <a:ext cx="109728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5A5A5A"/>
                </a:solidFill>
                <a:effectLst/>
                <a:uLnTx/>
                <a:uFillTx/>
                <a:latin typeface="Calibri" pitchFamily="34" charset="0"/>
                <a:ea typeface="Calibri" pitchFamily="34" charset="-122"/>
                <a:cs typeface="Calibri" pitchFamily="34" charset="-120"/>
              </a:rPr>
              <a:t>Note: this Action Line is a gap in the current ITU country report — flagged here for MoICT&amp;NG follow-up.</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ellipse">
            <a:avLst/>
          </a:prstGeom>
          <a:solidFill>
            <a:srgbClr val="FCDC04"/>
          </a:solidFill>
          <a:ln/>
        </p:spPr>
      </p:sp>
      <p:sp>
        <p:nvSpPr>
          <p:cNvPr id="3" name="Text 1"/>
          <p:cNvSpPr/>
          <p:nvPr/>
        </p:nvSpPr>
        <p:spPr>
          <a:xfrm>
            <a:off x="502920" y="457200"/>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mbria" pitchFamily="34" charset="0"/>
                <a:ea typeface="Cambria" pitchFamily="34" charset="-122"/>
                <a:cs typeface="Cambria" pitchFamily="34" charset="-120"/>
              </a:rPr>
              <a:t>C11</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234440" y="384048"/>
            <a:ext cx="9601200"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0000"/>
                </a:solidFill>
                <a:effectLst/>
                <a:uLnTx/>
                <a:uFillTx/>
                <a:latin typeface="Cambria" pitchFamily="34" charset="0"/>
                <a:ea typeface="Cambria" pitchFamily="34" charset="-122"/>
                <a:cs typeface="Cambria" pitchFamily="34" charset="-120"/>
              </a:rPr>
              <a:t>International &amp; Regional Cooperation</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11155680" y="411480"/>
            <a:ext cx="594360" cy="594360"/>
          </a:xfrm>
          <a:prstGeom prst="ellipse">
            <a:avLst/>
          </a:prstGeom>
          <a:solidFill>
            <a:srgbClr val="000000"/>
          </a:solidFill>
          <a:ln/>
        </p:spPr>
      </p:sp>
      <p:pic>
        <p:nvPicPr>
          <p:cNvPr id="6" name="Image 0" descr="preencoded.png"/>
          <p:cNvPicPr>
            <a:picLocks noChangeAspect="1"/>
          </p:cNvPicPr>
          <p:nvPr/>
        </p:nvPicPr>
        <p:blipFill>
          <a:blip r:embed="rId3"/>
          <a:stretch>
            <a:fillRect/>
          </a:stretch>
        </p:blipFill>
        <p:spPr>
          <a:xfrm>
            <a:off x="11297412" y="553212"/>
            <a:ext cx="310896" cy="310896"/>
          </a:xfrm>
          <a:prstGeom prst="rect">
            <a:avLst/>
          </a:prstGeom>
        </p:spPr>
      </p:pic>
      <p:sp>
        <p:nvSpPr>
          <p:cNvPr id="7" name="Shape 4"/>
          <p:cNvSpPr/>
          <p:nvPr/>
        </p:nvSpPr>
        <p:spPr>
          <a:xfrm>
            <a:off x="502920" y="1234440"/>
            <a:ext cx="11201400" cy="1417320"/>
          </a:xfrm>
          <a:prstGeom prst="roundRect">
            <a:avLst>
              <a:gd name="adj" fmla="val 5161"/>
            </a:avLst>
          </a:prstGeom>
          <a:solidFill>
            <a:srgbClr val="FFF9DB"/>
          </a:solidFill>
          <a:ln/>
          <a:effectLst>
            <a:outerShdw blurRad="63500" dist="19050" dir="5400000" algn="bl" rotWithShape="0">
              <a:srgbClr val="000000">
                <a:alpha val="8000"/>
              </a:srgbClr>
            </a:outerShdw>
          </a:effectLst>
        </p:spPr>
      </p:sp>
      <p:sp>
        <p:nvSpPr>
          <p:cNvPr id="8" name="Shape 5"/>
          <p:cNvSpPr/>
          <p:nvPr/>
        </p:nvSpPr>
        <p:spPr>
          <a:xfrm>
            <a:off x="704088" y="1732788"/>
            <a:ext cx="420624" cy="420624"/>
          </a:xfrm>
          <a:prstGeom prst="ellipse">
            <a:avLst/>
          </a:prstGeom>
          <a:solidFill>
            <a:srgbClr val="FCDC04"/>
          </a:solidFill>
          <a:ln/>
        </p:spPr>
      </p:sp>
      <p:pic>
        <p:nvPicPr>
          <p:cNvPr id="9" name="Image 1" descr="preencoded.png"/>
          <p:cNvPicPr>
            <a:picLocks noChangeAspect="1"/>
          </p:cNvPicPr>
          <p:nvPr/>
        </p:nvPicPr>
        <p:blipFill>
          <a:blip r:embed="rId4"/>
          <a:stretch>
            <a:fillRect/>
          </a:stretch>
        </p:blipFill>
        <p:spPr>
          <a:xfrm>
            <a:off x="798728" y="1827428"/>
            <a:ext cx="231343" cy="231343"/>
          </a:xfrm>
          <a:prstGeom prst="rect">
            <a:avLst/>
          </a:prstGeom>
        </p:spPr>
      </p:pic>
      <p:sp>
        <p:nvSpPr>
          <p:cNvPr id="10" name="Text 6"/>
          <p:cNvSpPr/>
          <p:nvPr/>
        </p:nvSpPr>
        <p:spPr>
          <a:xfrm>
            <a:off x="1280160" y="1344168"/>
            <a:ext cx="1920240" cy="11978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Achievements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3246120" y="1325880"/>
            <a:ext cx="8229600" cy="123444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Founding member of EACO (East African Communications Organisation) — Burundi, DRC, Kenya, Rwanda, South Sudan, Tanzania, Uganda</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Implemented the One Network Area (ONA) framework, lowering cross-border communication costs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Harmonised mobile money interoperability standards with Kenya and Rwanda</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502920" y="2788920"/>
            <a:ext cx="11201400" cy="1051560"/>
          </a:xfrm>
          <a:prstGeom prst="roundRect">
            <a:avLst>
              <a:gd name="adj" fmla="val 6957"/>
            </a:avLst>
          </a:prstGeom>
          <a:solidFill>
            <a:srgbClr val="FDECEC"/>
          </a:solidFill>
          <a:ln/>
          <a:effectLst>
            <a:outerShdw blurRad="63500" dist="19050" dir="5400000" algn="bl" rotWithShape="0">
              <a:srgbClr val="000000">
                <a:alpha val="8000"/>
              </a:srgbClr>
            </a:outerShdw>
          </a:effectLst>
        </p:spPr>
      </p:sp>
      <p:sp>
        <p:nvSpPr>
          <p:cNvPr id="13" name="Shape 9"/>
          <p:cNvSpPr/>
          <p:nvPr/>
        </p:nvSpPr>
        <p:spPr>
          <a:xfrm>
            <a:off x="704088" y="3104388"/>
            <a:ext cx="420624" cy="420624"/>
          </a:xfrm>
          <a:prstGeom prst="ellipse">
            <a:avLst/>
          </a:prstGeom>
          <a:solidFill>
            <a:srgbClr val="D90000"/>
          </a:solidFill>
          <a:ln/>
        </p:spPr>
      </p:sp>
      <p:pic>
        <p:nvPicPr>
          <p:cNvPr id="14" name="Image 2" descr="preencoded.png"/>
          <p:cNvPicPr>
            <a:picLocks noChangeAspect="1"/>
          </p:cNvPicPr>
          <p:nvPr/>
        </p:nvPicPr>
        <p:blipFill>
          <a:blip r:embed="rId5"/>
          <a:stretch>
            <a:fillRect/>
          </a:stretch>
        </p:blipFill>
        <p:spPr>
          <a:xfrm>
            <a:off x="798728" y="3199028"/>
            <a:ext cx="231343" cy="231343"/>
          </a:xfrm>
          <a:prstGeom prst="rect">
            <a:avLst/>
          </a:prstGeom>
        </p:spPr>
      </p:pic>
      <p:sp>
        <p:nvSpPr>
          <p:cNvPr id="15" name="Text 10"/>
          <p:cNvSpPr/>
          <p:nvPr/>
        </p:nvSpPr>
        <p:spPr>
          <a:xfrm>
            <a:off x="1280160" y="2898648"/>
            <a:ext cx="1920240" cy="83210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Challenges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3246120" y="2880360"/>
            <a:ext cx="8229600" cy="86868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Only ~35% of planned EACO broadband initiatives are funded</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Uganda's 47,771 km of fibre trails Kenya's 65,000 km — regional infrastructure disparity; cross-border tax inconsistencies undercut ONA's goals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502920" y="3977640"/>
            <a:ext cx="11201400" cy="1417320"/>
          </a:xfrm>
          <a:prstGeom prst="roundRect">
            <a:avLst>
              <a:gd name="adj" fmla="val 5161"/>
            </a:avLst>
          </a:prstGeom>
          <a:solidFill>
            <a:srgbClr val="F0F0F0"/>
          </a:solidFill>
          <a:ln/>
          <a:effectLst>
            <a:outerShdw blurRad="63500" dist="19050" dir="5400000" algn="bl" rotWithShape="0">
              <a:srgbClr val="000000">
                <a:alpha val="8000"/>
              </a:srgbClr>
            </a:outerShdw>
          </a:effectLst>
        </p:spPr>
      </p:sp>
      <p:sp>
        <p:nvSpPr>
          <p:cNvPr id="18" name="Shape 13"/>
          <p:cNvSpPr/>
          <p:nvPr/>
        </p:nvSpPr>
        <p:spPr>
          <a:xfrm>
            <a:off x="704088" y="4475988"/>
            <a:ext cx="420624" cy="420624"/>
          </a:xfrm>
          <a:prstGeom prst="ellipse">
            <a:avLst/>
          </a:prstGeom>
          <a:solidFill>
            <a:srgbClr val="000000"/>
          </a:solidFill>
          <a:ln/>
        </p:spPr>
      </p:sp>
      <p:pic>
        <p:nvPicPr>
          <p:cNvPr id="19" name="Image 3" descr="preencoded.png"/>
          <p:cNvPicPr>
            <a:picLocks noChangeAspect="1"/>
          </p:cNvPicPr>
          <p:nvPr/>
        </p:nvPicPr>
        <p:blipFill>
          <a:blip r:embed="rId6"/>
          <a:stretch>
            <a:fillRect/>
          </a:stretch>
        </p:blipFill>
        <p:spPr>
          <a:xfrm>
            <a:off x="798728" y="4570628"/>
            <a:ext cx="231343" cy="231343"/>
          </a:xfrm>
          <a:prstGeom prst="rect">
            <a:avLst/>
          </a:prstGeom>
        </p:spPr>
      </p:pic>
      <p:sp>
        <p:nvSpPr>
          <p:cNvPr id="20" name="Text 14"/>
          <p:cNvSpPr/>
          <p:nvPr/>
        </p:nvSpPr>
        <p:spPr>
          <a:xfrm>
            <a:off x="1280160" y="4087368"/>
            <a:ext cx="1920240" cy="119786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Future Priorities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p:cNvSpPr/>
          <p:nvPr/>
        </p:nvSpPr>
        <p:spPr>
          <a:xfrm>
            <a:off x="3246120" y="4069080"/>
            <a:ext cx="8229600" cy="1234440"/>
          </a:xfrm>
          <a:prstGeom prst="rect">
            <a:avLst/>
          </a:prstGeom>
          <a:noFill/>
          <a:ln/>
        </p:spPr>
        <p:txBody>
          <a:bodyPr wrap="square" lIns="0" tIns="0" rIns="0" bIns="0" rtlCol="0" anchor="t"/>
          <a:lstStyle/>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Push for an EACO Regional Broadband Network to harmonise tariffs and spectrum</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Leverage ITU cybersecurity frameworks for cross-border digital transaction security</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2000"/>
              </a:lnSpc>
              <a:spcBef>
                <a:spcPts val="0"/>
              </a:spcBef>
              <a:spcAft>
                <a:spcPts val="300"/>
              </a:spcAft>
              <a:buClrTx/>
              <a:buSzPct val="100000"/>
              <a:buFontTx/>
              <a:buChar char="•"/>
              <a:tabLst/>
              <a:defRPr/>
            </a:pPr>
            <a:r>
              <a:rPr kumimoji="0" lang="en-US" sz="1050" b="0" i="0" u="none" strike="noStrike" kern="1200" cap="none" spc="0" normalizeH="0" baseline="0" noProof="0" dirty="0">
                <a:ln>
                  <a:noFill/>
                </a:ln>
                <a:solidFill>
                  <a:srgbClr val="1A1A1A"/>
                </a:solidFill>
                <a:effectLst/>
                <a:uLnTx/>
                <a:uFillTx/>
                <a:latin typeface="Calibri" pitchFamily="34" charset="0"/>
                <a:ea typeface="Calibri" pitchFamily="34" charset="-122"/>
                <a:cs typeface="Calibri" pitchFamily="34" charset="-120"/>
              </a:rPr>
              <a:t>Deepen alignment with the African Union's Digital Transformation Strategy</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6"/>
          <p:cNvSpPr/>
          <p:nvPr/>
        </p:nvSpPr>
        <p:spPr>
          <a:xfrm>
            <a:off x="502920" y="6510528"/>
            <a:ext cx="9144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5A5A5A"/>
                </a:solidFill>
                <a:effectLst/>
                <a:uLnTx/>
                <a:uFillTx/>
                <a:latin typeface="Calibri" pitchFamily="34" charset="0"/>
                <a:ea typeface="Calibri" pitchFamily="34" charset="-122"/>
                <a:cs typeface="Calibri" pitchFamily="34" charset="-120"/>
              </a:rPr>
              <a:t>Source: ITU 20-Year Country Report on WSIS Outcomes — Uganda</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9144000" cy="548640"/>
          </a:xfrm>
          <a:prstGeom prst="rect">
            <a:avLst/>
          </a:prstGeom>
          <a:noFill/>
          <a:ln/>
        </p:spPr>
        <p:txBody>
          <a:bodyPr wrap="square" lIns="0" tIns="0" rIns="0" bIns="0"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Challenges Remaining</a:t>
            </a:r>
            <a:endParaRPr lang="en-US" sz="3000" dirty="0"/>
          </a:p>
        </p:txBody>
      </p:sp>
      <p:sp>
        <p:nvSpPr>
          <p:cNvPr id="3" name="Text 1"/>
          <p:cNvSpPr/>
          <p:nvPr/>
        </p:nvSpPr>
        <p:spPr>
          <a:xfrm>
            <a:off x="548640" y="960120"/>
            <a:ext cx="9144000" cy="365760"/>
          </a:xfrm>
          <a:prstGeom prst="rect">
            <a:avLst/>
          </a:prstGeom>
          <a:noFill/>
          <a:ln/>
        </p:spPr>
        <p:txBody>
          <a:bodyPr wrap="square" lIns="0" tIns="0" rIns="0" bIns="0" rtlCol="0" anchor="ctr"/>
          <a:lstStyle/>
          <a:p>
            <a:pPr marL="0" indent="0">
              <a:buNone/>
            </a:pPr>
            <a:r>
              <a:rPr lang="en-US" sz="1350" dirty="0">
                <a:solidFill>
                  <a:srgbClr val="767676"/>
                </a:solidFill>
                <a:latin typeface="Calibri" pitchFamily="34" charset="0"/>
                <a:ea typeface="Calibri" pitchFamily="34" charset="-122"/>
                <a:cs typeface="Calibri" pitchFamily="34" charset="-120"/>
              </a:rPr>
              <a:t>Persistent gaps that temper the progress made</a:t>
            </a:r>
            <a:endParaRPr lang="en-US" sz="1350" dirty="0"/>
          </a:p>
        </p:txBody>
      </p:sp>
      <p:sp>
        <p:nvSpPr>
          <p:cNvPr id="4" name="Shape 2"/>
          <p:cNvSpPr/>
          <p:nvPr/>
        </p:nvSpPr>
        <p:spPr>
          <a:xfrm>
            <a:off x="548640" y="1508760"/>
            <a:ext cx="3611880" cy="1691640"/>
          </a:xfrm>
          <a:prstGeom prst="roundRect">
            <a:avLst>
              <a:gd name="adj" fmla="val 3784"/>
            </a:avLst>
          </a:prstGeom>
          <a:solidFill>
            <a:srgbClr val="F2F2F0"/>
          </a:solidFill>
          <a:ln/>
        </p:spPr>
        <p:txBody>
          <a:bodyPr/>
          <a:lstStyle/>
          <a:p>
            <a:endParaRPr lang="en-GB" dirty="0"/>
          </a:p>
        </p:txBody>
      </p:sp>
      <p:sp>
        <p:nvSpPr>
          <p:cNvPr id="5" name="Shape 3"/>
          <p:cNvSpPr/>
          <p:nvPr/>
        </p:nvSpPr>
        <p:spPr>
          <a:xfrm>
            <a:off x="749808" y="1709928"/>
            <a:ext cx="457200" cy="457200"/>
          </a:xfrm>
          <a:prstGeom prst="ellipse">
            <a:avLst/>
          </a:prstGeom>
          <a:solidFill>
            <a:srgbClr val="D21034"/>
          </a:solidFill>
          <a:ln/>
        </p:spPr>
      </p:sp>
      <p:pic>
        <p:nvPicPr>
          <p:cNvPr id="6" name="Image 0" descr="preencoded.png"/>
          <p:cNvPicPr>
            <a:picLocks noChangeAspect="1"/>
          </p:cNvPicPr>
          <p:nvPr/>
        </p:nvPicPr>
        <p:blipFill>
          <a:blip r:embed="rId3"/>
          <a:stretch>
            <a:fillRect/>
          </a:stretch>
        </p:blipFill>
        <p:spPr>
          <a:xfrm>
            <a:off x="809244" y="1769364"/>
            <a:ext cx="338328" cy="338328"/>
          </a:xfrm>
          <a:prstGeom prst="rect">
            <a:avLst/>
          </a:prstGeom>
        </p:spPr>
      </p:pic>
      <p:sp>
        <p:nvSpPr>
          <p:cNvPr id="7" name="Text 4"/>
          <p:cNvSpPr/>
          <p:nvPr/>
        </p:nvSpPr>
        <p:spPr>
          <a:xfrm>
            <a:off x="749808" y="2286000"/>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Unconnected population</a:t>
            </a:r>
            <a:endParaRPr lang="en-US" sz="1250" dirty="0"/>
          </a:p>
        </p:txBody>
      </p:sp>
      <p:sp>
        <p:nvSpPr>
          <p:cNvPr id="8" name="Text 5"/>
          <p:cNvSpPr/>
          <p:nvPr/>
        </p:nvSpPr>
        <p:spPr>
          <a:xfrm>
            <a:off x="749808" y="2624328"/>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~7 million Ugandans still lack ICT access</a:t>
            </a:r>
            <a:endParaRPr lang="en-US" sz="980" dirty="0"/>
          </a:p>
        </p:txBody>
      </p:sp>
      <p:sp>
        <p:nvSpPr>
          <p:cNvPr id="9" name="Shape 6"/>
          <p:cNvSpPr/>
          <p:nvPr/>
        </p:nvSpPr>
        <p:spPr>
          <a:xfrm>
            <a:off x="4279392" y="1508760"/>
            <a:ext cx="3611880" cy="1691640"/>
          </a:xfrm>
          <a:prstGeom prst="roundRect">
            <a:avLst>
              <a:gd name="adj" fmla="val 3784"/>
            </a:avLst>
          </a:prstGeom>
          <a:solidFill>
            <a:srgbClr val="F2F2F0"/>
          </a:solidFill>
          <a:ln/>
        </p:spPr>
      </p:sp>
      <p:sp>
        <p:nvSpPr>
          <p:cNvPr id="10" name="Shape 7"/>
          <p:cNvSpPr/>
          <p:nvPr/>
        </p:nvSpPr>
        <p:spPr>
          <a:xfrm>
            <a:off x="4480560" y="1709928"/>
            <a:ext cx="457200" cy="457200"/>
          </a:xfrm>
          <a:prstGeom prst="ellipse">
            <a:avLst/>
          </a:prstGeom>
          <a:solidFill>
            <a:srgbClr val="D21034"/>
          </a:solidFill>
          <a:ln/>
        </p:spPr>
      </p:sp>
      <p:pic>
        <p:nvPicPr>
          <p:cNvPr id="11" name="Image 1" descr="preencoded.png"/>
          <p:cNvPicPr>
            <a:picLocks noChangeAspect="1"/>
          </p:cNvPicPr>
          <p:nvPr/>
        </p:nvPicPr>
        <p:blipFill>
          <a:blip r:embed="rId3"/>
          <a:stretch>
            <a:fillRect/>
          </a:stretch>
        </p:blipFill>
        <p:spPr>
          <a:xfrm>
            <a:off x="4539996" y="1769364"/>
            <a:ext cx="338328" cy="338328"/>
          </a:xfrm>
          <a:prstGeom prst="rect">
            <a:avLst/>
          </a:prstGeom>
        </p:spPr>
      </p:pic>
      <p:sp>
        <p:nvSpPr>
          <p:cNvPr id="12" name="Text 8"/>
          <p:cNvSpPr/>
          <p:nvPr/>
        </p:nvSpPr>
        <p:spPr>
          <a:xfrm>
            <a:off x="4480560" y="2286000"/>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Electricity access</a:t>
            </a:r>
            <a:endParaRPr lang="en-US" sz="1250" dirty="0"/>
          </a:p>
        </p:txBody>
      </p:sp>
      <p:sp>
        <p:nvSpPr>
          <p:cNvPr id="13" name="Text 9"/>
          <p:cNvSpPr/>
          <p:nvPr/>
        </p:nvSpPr>
        <p:spPr>
          <a:xfrm>
            <a:off x="4480560" y="2624328"/>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Only 25% of territory has reliable power; 780+ network-ready sites non-operational</a:t>
            </a:r>
            <a:endParaRPr lang="en-US" sz="980" dirty="0"/>
          </a:p>
        </p:txBody>
      </p:sp>
      <p:sp>
        <p:nvSpPr>
          <p:cNvPr id="14" name="Shape 10"/>
          <p:cNvSpPr/>
          <p:nvPr/>
        </p:nvSpPr>
        <p:spPr>
          <a:xfrm>
            <a:off x="8010144" y="1508760"/>
            <a:ext cx="3611880" cy="1691640"/>
          </a:xfrm>
          <a:prstGeom prst="roundRect">
            <a:avLst>
              <a:gd name="adj" fmla="val 3784"/>
            </a:avLst>
          </a:prstGeom>
          <a:solidFill>
            <a:srgbClr val="F2F2F0"/>
          </a:solidFill>
          <a:ln/>
        </p:spPr>
      </p:sp>
      <p:sp>
        <p:nvSpPr>
          <p:cNvPr id="15" name="Shape 11"/>
          <p:cNvSpPr/>
          <p:nvPr/>
        </p:nvSpPr>
        <p:spPr>
          <a:xfrm>
            <a:off x="8211312" y="1709928"/>
            <a:ext cx="457200" cy="457200"/>
          </a:xfrm>
          <a:prstGeom prst="ellipse">
            <a:avLst/>
          </a:prstGeom>
          <a:solidFill>
            <a:srgbClr val="D21034"/>
          </a:solidFill>
          <a:ln/>
        </p:spPr>
      </p:sp>
      <p:pic>
        <p:nvPicPr>
          <p:cNvPr id="16" name="Image 2" descr="preencoded.png"/>
          <p:cNvPicPr>
            <a:picLocks noChangeAspect="1"/>
          </p:cNvPicPr>
          <p:nvPr/>
        </p:nvPicPr>
        <p:blipFill>
          <a:blip r:embed="rId3"/>
          <a:stretch>
            <a:fillRect/>
          </a:stretch>
        </p:blipFill>
        <p:spPr>
          <a:xfrm>
            <a:off x="8270748" y="1769364"/>
            <a:ext cx="338328" cy="338328"/>
          </a:xfrm>
          <a:prstGeom prst="rect">
            <a:avLst/>
          </a:prstGeom>
        </p:spPr>
      </p:pic>
      <p:sp>
        <p:nvSpPr>
          <p:cNvPr id="17" name="Text 12"/>
          <p:cNvSpPr/>
          <p:nvPr/>
        </p:nvSpPr>
        <p:spPr>
          <a:xfrm>
            <a:off x="8211312" y="2286000"/>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Smartphone affordability</a:t>
            </a:r>
            <a:endParaRPr lang="en-US" sz="1250" dirty="0"/>
          </a:p>
        </p:txBody>
      </p:sp>
      <p:sp>
        <p:nvSpPr>
          <p:cNvPr id="18" name="Text 13"/>
          <p:cNvSpPr/>
          <p:nvPr/>
        </p:nvSpPr>
        <p:spPr>
          <a:xfrm>
            <a:off x="8211312" y="2624328"/>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Only 40% of population owns a smartphone; a 40% levy on smartphones exacerbates exclusion</a:t>
            </a:r>
            <a:endParaRPr lang="en-US" sz="980" dirty="0"/>
          </a:p>
        </p:txBody>
      </p:sp>
      <p:sp>
        <p:nvSpPr>
          <p:cNvPr id="19" name="Shape 14"/>
          <p:cNvSpPr/>
          <p:nvPr/>
        </p:nvSpPr>
        <p:spPr>
          <a:xfrm>
            <a:off x="548640" y="3364992"/>
            <a:ext cx="3611880" cy="1691640"/>
          </a:xfrm>
          <a:prstGeom prst="roundRect">
            <a:avLst>
              <a:gd name="adj" fmla="val 3784"/>
            </a:avLst>
          </a:prstGeom>
          <a:solidFill>
            <a:srgbClr val="F2F2F0"/>
          </a:solidFill>
          <a:ln/>
        </p:spPr>
      </p:sp>
      <p:sp>
        <p:nvSpPr>
          <p:cNvPr id="20" name="Shape 15"/>
          <p:cNvSpPr/>
          <p:nvPr/>
        </p:nvSpPr>
        <p:spPr>
          <a:xfrm>
            <a:off x="749808" y="3566160"/>
            <a:ext cx="457200" cy="457200"/>
          </a:xfrm>
          <a:prstGeom prst="ellipse">
            <a:avLst/>
          </a:prstGeom>
          <a:solidFill>
            <a:srgbClr val="D21034"/>
          </a:solidFill>
          <a:ln/>
        </p:spPr>
      </p:sp>
      <p:pic>
        <p:nvPicPr>
          <p:cNvPr id="21" name="Image 3" descr="preencoded.png"/>
          <p:cNvPicPr>
            <a:picLocks noChangeAspect="1"/>
          </p:cNvPicPr>
          <p:nvPr/>
        </p:nvPicPr>
        <p:blipFill>
          <a:blip r:embed="rId3"/>
          <a:stretch>
            <a:fillRect/>
          </a:stretch>
        </p:blipFill>
        <p:spPr>
          <a:xfrm>
            <a:off x="809244" y="3625596"/>
            <a:ext cx="338328" cy="338328"/>
          </a:xfrm>
          <a:prstGeom prst="rect">
            <a:avLst/>
          </a:prstGeom>
        </p:spPr>
      </p:pic>
      <p:sp>
        <p:nvSpPr>
          <p:cNvPr id="22" name="Text 16"/>
          <p:cNvSpPr/>
          <p:nvPr/>
        </p:nvSpPr>
        <p:spPr>
          <a:xfrm>
            <a:off x="749808" y="4142232"/>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Data costs</a:t>
            </a:r>
            <a:endParaRPr lang="en-US" sz="1250" dirty="0"/>
          </a:p>
        </p:txBody>
      </p:sp>
      <p:sp>
        <p:nvSpPr>
          <p:cNvPr id="23" name="Text 17"/>
          <p:cNvSpPr/>
          <p:nvPr/>
        </p:nvSpPr>
        <p:spPr>
          <a:xfrm>
            <a:off x="749808" y="4480560"/>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1GB costs $1.34, vs. Rwanda's $0.76, Kenya's $0.84 and Tanzania's $0.75</a:t>
            </a:r>
            <a:endParaRPr lang="en-US" sz="980" dirty="0"/>
          </a:p>
        </p:txBody>
      </p:sp>
      <p:sp>
        <p:nvSpPr>
          <p:cNvPr id="24" name="Shape 18"/>
          <p:cNvSpPr/>
          <p:nvPr/>
        </p:nvSpPr>
        <p:spPr>
          <a:xfrm>
            <a:off x="4279392" y="3364992"/>
            <a:ext cx="3611880" cy="1691640"/>
          </a:xfrm>
          <a:prstGeom prst="roundRect">
            <a:avLst>
              <a:gd name="adj" fmla="val 3784"/>
            </a:avLst>
          </a:prstGeom>
          <a:solidFill>
            <a:srgbClr val="F2F2F0"/>
          </a:solidFill>
          <a:ln/>
        </p:spPr>
      </p:sp>
      <p:sp>
        <p:nvSpPr>
          <p:cNvPr id="25" name="Shape 19"/>
          <p:cNvSpPr/>
          <p:nvPr/>
        </p:nvSpPr>
        <p:spPr>
          <a:xfrm>
            <a:off x="4480560" y="3566160"/>
            <a:ext cx="457200" cy="457200"/>
          </a:xfrm>
          <a:prstGeom prst="ellipse">
            <a:avLst/>
          </a:prstGeom>
          <a:solidFill>
            <a:srgbClr val="D21034"/>
          </a:solidFill>
          <a:ln/>
        </p:spPr>
      </p:sp>
      <p:pic>
        <p:nvPicPr>
          <p:cNvPr id="26" name="Image 4" descr="preencoded.png"/>
          <p:cNvPicPr>
            <a:picLocks noChangeAspect="1"/>
          </p:cNvPicPr>
          <p:nvPr/>
        </p:nvPicPr>
        <p:blipFill>
          <a:blip r:embed="rId3"/>
          <a:stretch>
            <a:fillRect/>
          </a:stretch>
        </p:blipFill>
        <p:spPr>
          <a:xfrm>
            <a:off x="4539996" y="3625596"/>
            <a:ext cx="338328" cy="338328"/>
          </a:xfrm>
          <a:prstGeom prst="rect">
            <a:avLst/>
          </a:prstGeom>
        </p:spPr>
      </p:pic>
      <p:sp>
        <p:nvSpPr>
          <p:cNvPr id="27" name="Text 20"/>
          <p:cNvSpPr/>
          <p:nvPr/>
        </p:nvSpPr>
        <p:spPr>
          <a:xfrm>
            <a:off x="4480560" y="4142232"/>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Infrastructure inequity</a:t>
            </a:r>
            <a:endParaRPr lang="en-US" sz="1250" dirty="0"/>
          </a:p>
        </p:txBody>
      </p:sp>
      <p:sp>
        <p:nvSpPr>
          <p:cNvPr id="28" name="Text 21"/>
          <p:cNvSpPr/>
          <p:nvPr/>
        </p:nvSpPr>
        <p:spPr>
          <a:xfrm>
            <a:off x="4480560" y="4480560"/>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30% passive infrastructure serves only 46% of the population</a:t>
            </a:r>
            <a:endParaRPr lang="en-US" sz="980" dirty="0"/>
          </a:p>
        </p:txBody>
      </p:sp>
      <p:sp>
        <p:nvSpPr>
          <p:cNvPr id="29" name="Shape 22"/>
          <p:cNvSpPr/>
          <p:nvPr/>
        </p:nvSpPr>
        <p:spPr>
          <a:xfrm>
            <a:off x="8010144" y="3364992"/>
            <a:ext cx="3611880" cy="1691640"/>
          </a:xfrm>
          <a:prstGeom prst="roundRect">
            <a:avLst>
              <a:gd name="adj" fmla="val 3784"/>
            </a:avLst>
          </a:prstGeom>
          <a:solidFill>
            <a:srgbClr val="F2F2F0"/>
          </a:solidFill>
          <a:ln/>
        </p:spPr>
      </p:sp>
      <p:sp>
        <p:nvSpPr>
          <p:cNvPr id="30" name="Shape 23"/>
          <p:cNvSpPr/>
          <p:nvPr/>
        </p:nvSpPr>
        <p:spPr>
          <a:xfrm>
            <a:off x="8211312" y="3566160"/>
            <a:ext cx="457200" cy="457200"/>
          </a:xfrm>
          <a:prstGeom prst="ellipse">
            <a:avLst/>
          </a:prstGeom>
          <a:solidFill>
            <a:srgbClr val="D21034"/>
          </a:solidFill>
          <a:ln/>
        </p:spPr>
      </p:sp>
      <p:pic>
        <p:nvPicPr>
          <p:cNvPr id="31" name="Image 5" descr="preencoded.png"/>
          <p:cNvPicPr>
            <a:picLocks noChangeAspect="1"/>
          </p:cNvPicPr>
          <p:nvPr/>
        </p:nvPicPr>
        <p:blipFill>
          <a:blip r:embed="rId3"/>
          <a:stretch>
            <a:fillRect/>
          </a:stretch>
        </p:blipFill>
        <p:spPr>
          <a:xfrm>
            <a:off x="8270748" y="3625596"/>
            <a:ext cx="338328" cy="338328"/>
          </a:xfrm>
          <a:prstGeom prst="rect">
            <a:avLst/>
          </a:prstGeom>
        </p:spPr>
      </p:pic>
      <p:sp>
        <p:nvSpPr>
          <p:cNvPr id="32" name="Text 24"/>
          <p:cNvSpPr/>
          <p:nvPr/>
        </p:nvSpPr>
        <p:spPr>
          <a:xfrm>
            <a:off x="8211312" y="4142232"/>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Gender gap</a:t>
            </a:r>
            <a:endParaRPr lang="en-US" sz="1250" dirty="0"/>
          </a:p>
        </p:txBody>
      </p:sp>
      <p:sp>
        <p:nvSpPr>
          <p:cNvPr id="33" name="Text 25"/>
          <p:cNvSpPr/>
          <p:nvPr/>
        </p:nvSpPr>
        <p:spPr>
          <a:xfrm>
            <a:off x="8211312" y="4480560"/>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Women constitute only 25% of ICT professionals</a:t>
            </a:r>
            <a:endParaRPr lang="en-US" sz="98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9144000" cy="548640"/>
          </a:xfrm>
          <a:prstGeom prst="rect">
            <a:avLst/>
          </a:prstGeom>
          <a:noFill/>
          <a:ln/>
        </p:spPr>
        <p:txBody>
          <a:bodyPr wrap="square" lIns="0" tIns="0" rIns="0" bIns="0"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Challenges Remaining</a:t>
            </a:r>
            <a:endParaRPr lang="en-US" sz="3000" dirty="0"/>
          </a:p>
        </p:txBody>
      </p:sp>
      <p:sp>
        <p:nvSpPr>
          <p:cNvPr id="3" name="Text 1"/>
          <p:cNvSpPr/>
          <p:nvPr/>
        </p:nvSpPr>
        <p:spPr>
          <a:xfrm>
            <a:off x="548640" y="960120"/>
            <a:ext cx="9144000" cy="365760"/>
          </a:xfrm>
          <a:prstGeom prst="rect">
            <a:avLst/>
          </a:prstGeom>
          <a:noFill/>
          <a:ln/>
        </p:spPr>
        <p:txBody>
          <a:bodyPr wrap="square" lIns="0" tIns="0" rIns="0" bIns="0" rtlCol="0" anchor="ctr"/>
          <a:lstStyle/>
          <a:p>
            <a:pPr marL="0" indent="0">
              <a:buNone/>
            </a:pPr>
            <a:r>
              <a:rPr lang="en-US" sz="1350" dirty="0">
                <a:solidFill>
                  <a:srgbClr val="767676"/>
                </a:solidFill>
                <a:latin typeface="Calibri" pitchFamily="34" charset="0"/>
                <a:ea typeface="Calibri" pitchFamily="34" charset="-122"/>
                <a:cs typeface="Calibri" pitchFamily="34" charset="-120"/>
              </a:rPr>
              <a:t>Persistent gaps that temper the progress made</a:t>
            </a:r>
            <a:endParaRPr lang="en-US" sz="1350" dirty="0"/>
          </a:p>
        </p:txBody>
      </p:sp>
      <p:sp>
        <p:nvSpPr>
          <p:cNvPr id="4" name="Shape 2"/>
          <p:cNvSpPr/>
          <p:nvPr/>
        </p:nvSpPr>
        <p:spPr>
          <a:xfrm>
            <a:off x="548640" y="1508760"/>
            <a:ext cx="3611880" cy="1691640"/>
          </a:xfrm>
          <a:prstGeom prst="roundRect">
            <a:avLst>
              <a:gd name="adj" fmla="val 3784"/>
            </a:avLst>
          </a:prstGeom>
          <a:solidFill>
            <a:srgbClr val="F2F2F0"/>
          </a:solidFill>
          <a:ln/>
        </p:spPr>
        <p:txBody>
          <a:bodyPr/>
          <a:lstStyle/>
          <a:p>
            <a:endParaRPr lang="en-GB" dirty="0"/>
          </a:p>
        </p:txBody>
      </p:sp>
      <p:sp>
        <p:nvSpPr>
          <p:cNvPr id="5" name="Shape 3"/>
          <p:cNvSpPr/>
          <p:nvPr/>
        </p:nvSpPr>
        <p:spPr>
          <a:xfrm>
            <a:off x="749808" y="1709928"/>
            <a:ext cx="457200" cy="457200"/>
          </a:xfrm>
          <a:prstGeom prst="ellipse">
            <a:avLst/>
          </a:prstGeom>
          <a:solidFill>
            <a:srgbClr val="D21034"/>
          </a:solidFill>
          <a:ln/>
        </p:spPr>
      </p:sp>
      <p:pic>
        <p:nvPicPr>
          <p:cNvPr id="6" name="Image 0" descr="preencoded.png"/>
          <p:cNvPicPr>
            <a:picLocks noChangeAspect="1"/>
          </p:cNvPicPr>
          <p:nvPr/>
        </p:nvPicPr>
        <p:blipFill>
          <a:blip r:embed="rId3"/>
          <a:stretch>
            <a:fillRect/>
          </a:stretch>
        </p:blipFill>
        <p:spPr>
          <a:xfrm>
            <a:off x="809244" y="1769364"/>
            <a:ext cx="338328" cy="338328"/>
          </a:xfrm>
          <a:prstGeom prst="rect">
            <a:avLst/>
          </a:prstGeom>
        </p:spPr>
      </p:pic>
      <p:sp>
        <p:nvSpPr>
          <p:cNvPr id="7" name="Text 4"/>
          <p:cNvSpPr/>
          <p:nvPr/>
        </p:nvSpPr>
        <p:spPr>
          <a:xfrm>
            <a:off x="749808" y="2286000"/>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Unconnected population</a:t>
            </a:r>
            <a:endParaRPr lang="en-US" sz="1250" dirty="0"/>
          </a:p>
        </p:txBody>
      </p:sp>
      <p:sp>
        <p:nvSpPr>
          <p:cNvPr id="8" name="Text 5"/>
          <p:cNvSpPr/>
          <p:nvPr/>
        </p:nvSpPr>
        <p:spPr>
          <a:xfrm>
            <a:off x="749808" y="2624328"/>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~7 million Ugandans still lack ICT access</a:t>
            </a:r>
            <a:endParaRPr lang="en-US" sz="980" dirty="0"/>
          </a:p>
        </p:txBody>
      </p:sp>
      <p:sp>
        <p:nvSpPr>
          <p:cNvPr id="9" name="Shape 6"/>
          <p:cNvSpPr/>
          <p:nvPr/>
        </p:nvSpPr>
        <p:spPr>
          <a:xfrm>
            <a:off x="4279392" y="1508760"/>
            <a:ext cx="3611880" cy="1691640"/>
          </a:xfrm>
          <a:prstGeom prst="roundRect">
            <a:avLst>
              <a:gd name="adj" fmla="val 3784"/>
            </a:avLst>
          </a:prstGeom>
          <a:solidFill>
            <a:srgbClr val="F2F2F0"/>
          </a:solidFill>
          <a:ln/>
        </p:spPr>
      </p:sp>
      <p:sp>
        <p:nvSpPr>
          <p:cNvPr id="10" name="Shape 7"/>
          <p:cNvSpPr/>
          <p:nvPr/>
        </p:nvSpPr>
        <p:spPr>
          <a:xfrm>
            <a:off x="4480560" y="1709928"/>
            <a:ext cx="457200" cy="457200"/>
          </a:xfrm>
          <a:prstGeom prst="ellipse">
            <a:avLst/>
          </a:prstGeom>
          <a:solidFill>
            <a:srgbClr val="D21034"/>
          </a:solidFill>
          <a:ln/>
        </p:spPr>
      </p:sp>
      <p:pic>
        <p:nvPicPr>
          <p:cNvPr id="11" name="Image 1" descr="preencoded.png"/>
          <p:cNvPicPr>
            <a:picLocks noChangeAspect="1"/>
          </p:cNvPicPr>
          <p:nvPr/>
        </p:nvPicPr>
        <p:blipFill>
          <a:blip r:embed="rId3"/>
          <a:stretch>
            <a:fillRect/>
          </a:stretch>
        </p:blipFill>
        <p:spPr>
          <a:xfrm>
            <a:off x="4539996" y="1769364"/>
            <a:ext cx="338328" cy="338328"/>
          </a:xfrm>
          <a:prstGeom prst="rect">
            <a:avLst/>
          </a:prstGeom>
        </p:spPr>
      </p:pic>
      <p:sp>
        <p:nvSpPr>
          <p:cNvPr id="12" name="Text 8"/>
          <p:cNvSpPr/>
          <p:nvPr/>
        </p:nvSpPr>
        <p:spPr>
          <a:xfrm>
            <a:off x="4480560" y="2286000"/>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Electricity access</a:t>
            </a:r>
            <a:endParaRPr lang="en-US" sz="1250" dirty="0"/>
          </a:p>
        </p:txBody>
      </p:sp>
      <p:sp>
        <p:nvSpPr>
          <p:cNvPr id="13" name="Text 9"/>
          <p:cNvSpPr/>
          <p:nvPr/>
        </p:nvSpPr>
        <p:spPr>
          <a:xfrm>
            <a:off x="4480560" y="2624328"/>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Only 25% of territory has reliable power; 780+ network-ready sites non-operational</a:t>
            </a:r>
            <a:endParaRPr lang="en-US" sz="980" dirty="0"/>
          </a:p>
        </p:txBody>
      </p:sp>
      <p:sp>
        <p:nvSpPr>
          <p:cNvPr id="14" name="Shape 10"/>
          <p:cNvSpPr/>
          <p:nvPr/>
        </p:nvSpPr>
        <p:spPr>
          <a:xfrm>
            <a:off x="8010144" y="1508760"/>
            <a:ext cx="3611880" cy="1691640"/>
          </a:xfrm>
          <a:prstGeom prst="roundRect">
            <a:avLst>
              <a:gd name="adj" fmla="val 3784"/>
            </a:avLst>
          </a:prstGeom>
          <a:solidFill>
            <a:srgbClr val="F2F2F0"/>
          </a:solidFill>
          <a:ln/>
        </p:spPr>
      </p:sp>
      <p:sp>
        <p:nvSpPr>
          <p:cNvPr id="15" name="Shape 11"/>
          <p:cNvSpPr/>
          <p:nvPr/>
        </p:nvSpPr>
        <p:spPr>
          <a:xfrm>
            <a:off x="8211312" y="1709928"/>
            <a:ext cx="457200" cy="457200"/>
          </a:xfrm>
          <a:prstGeom prst="ellipse">
            <a:avLst/>
          </a:prstGeom>
          <a:solidFill>
            <a:srgbClr val="D21034"/>
          </a:solidFill>
          <a:ln/>
        </p:spPr>
      </p:sp>
      <p:pic>
        <p:nvPicPr>
          <p:cNvPr id="16" name="Image 2" descr="preencoded.png"/>
          <p:cNvPicPr>
            <a:picLocks noChangeAspect="1"/>
          </p:cNvPicPr>
          <p:nvPr/>
        </p:nvPicPr>
        <p:blipFill>
          <a:blip r:embed="rId3"/>
          <a:stretch>
            <a:fillRect/>
          </a:stretch>
        </p:blipFill>
        <p:spPr>
          <a:xfrm>
            <a:off x="8270748" y="1769364"/>
            <a:ext cx="338328" cy="338328"/>
          </a:xfrm>
          <a:prstGeom prst="rect">
            <a:avLst/>
          </a:prstGeom>
        </p:spPr>
      </p:pic>
      <p:sp>
        <p:nvSpPr>
          <p:cNvPr id="17" name="Text 12"/>
          <p:cNvSpPr/>
          <p:nvPr/>
        </p:nvSpPr>
        <p:spPr>
          <a:xfrm>
            <a:off x="8211312" y="2286000"/>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Smartphone affordability</a:t>
            </a:r>
            <a:endParaRPr lang="en-US" sz="1250" dirty="0"/>
          </a:p>
        </p:txBody>
      </p:sp>
      <p:sp>
        <p:nvSpPr>
          <p:cNvPr id="18" name="Text 13"/>
          <p:cNvSpPr/>
          <p:nvPr/>
        </p:nvSpPr>
        <p:spPr>
          <a:xfrm>
            <a:off x="8211312" y="2624328"/>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Only 40% of population owns a smartphone; a 40% levy on smartphones exacerbates exclusion</a:t>
            </a:r>
            <a:endParaRPr lang="en-US" sz="980" dirty="0"/>
          </a:p>
        </p:txBody>
      </p:sp>
      <p:sp>
        <p:nvSpPr>
          <p:cNvPr id="19" name="Shape 14"/>
          <p:cNvSpPr/>
          <p:nvPr/>
        </p:nvSpPr>
        <p:spPr>
          <a:xfrm>
            <a:off x="548640" y="3364992"/>
            <a:ext cx="3611880" cy="1691640"/>
          </a:xfrm>
          <a:prstGeom prst="roundRect">
            <a:avLst>
              <a:gd name="adj" fmla="val 3784"/>
            </a:avLst>
          </a:prstGeom>
          <a:solidFill>
            <a:srgbClr val="F2F2F0"/>
          </a:solidFill>
          <a:ln/>
        </p:spPr>
      </p:sp>
      <p:sp>
        <p:nvSpPr>
          <p:cNvPr id="20" name="Shape 15"/>
          <p:cNvSpPr/>
          <p:nvPr/>
        </p:nvSpPr>
        <p:spPr>
          <a:xfrm>
            <a:off x="749808" y="3566160"/>
            <a:ext cx="457200" cy="457200"/>
          </a:xfrm>
          <a:prstGeom prst="ellipse">
            <a:avLst/>
          </a:prstGeom>
          <a:solidFill>
            <a:srgbClr val="D21034"/>
          </a:solidFill>
          <a:ln/>
        </p:spPr>
      </p:sp>
      <p:pic>
        <p:nvPicPr>
          <p:cNvPr id="21" name="Image 3" descr="preencoded.png"/>
          <p:cNvPicPr>
            <a:picLocks noChangeAspect="1"/>
          </p:cNvPicPr>
          <p:nvPr/>
        </p:nvPicPr>
        <p:blipFill>
          <a:blip r:embed="rId3"/>
          <a:stretch>
            <a:fillRect/>
          </a:stretch>
        </p:blipFill>
        <p:spPr>
          <a:xfrm>
            <a:off x="809244" y="3625596"/>
            <a:ext cx="338328" cy="338328"/>
          </a:xfrm>
          <a:prstGeom prst="rect">
            <a:avLst/>
          </a:prstGeom>
        </p:spPr>
      </p:pic>
      <p:sp>
        <p:nvSpPr>
          <p:cNvPr id="22" name="Text 16"/>
          <p:cNvSpPr/>
          <p:nvPr/>
        </p:nvSpPr>
        <p:spPr>
          <a:xfrm>
            <a:off x="749808" y="4142232"/>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Data costs</a:t>
            </a:r>
            <a:endParaRPr lang="en-US" sz="1250" dirty="0"/>
          </a:p>
        </p:txBody>
      </p:sp>
      <p:sp>
        <p:nvSpPr>
          <p:cNvPr id="23" name="Text 17"/>
          <p:cNvSpPr/>
          <p:nvPr/>
        </p:nvSpPr>
        <p:spPr>
          <a:xfrm>
            <a:off x="749808" y="4480560"/>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1GB costs $1.34, vs. Rwanda's $0.76, Kenya's $0.84 and Tanzania's $0.75</a:t>
            </a:r>
            <a:endParaRPr lang="en-US" sz="980" dirty="0"/>
          </a:p>
        </p:txBody>
      </p:sp>
      <p:sp>
        <p:nvSpPr>
          <p:cNvPr id="24" name="Shape 18"/>
          <p:cNvSpPr/>
          <p:nvPr/>
        </p:nvSpPr>
        <p:spPr>
          <a:xfrm>
            <a:off x="4279392" y="3364992"/>
            <a:ext cx="3611880" cy="1691640"/>
          </a:xfrm>
          <a:prstGeom prst="roundRect">
            <a:avLst>
              <a:gd name="adj" fmla="val 3784"/>
            </a:avLst>
          </a:prstGeom>
          <a:solidFill>
            <a:srgbClr val="F2F2F0"/>
          </a:solidFill>
          <a:ln/>
        </p:spPr>
      </p:sp>
      <p:sp>
        <p:nvSpPr>
          <p:cNvPr id="25" name="Shape 19"/>
          <p:cNvSpPr/>
          <p:nvPr/>
        </p:nvSpPr>
        <p:spPr>
          <a:xfrm>
            <a:off x="4480560" y="3566160"/>
            <a:ext cx="457200" cy="457200"/>
          </a:xfrm>
          <a:prstGeom prst="ellipse">
            <a:avLst/>
          </a:prstGeom>
          <a:solidFill>
            <a:srgbClr val="D21034"/>
          </a:solidFill>
          <a:ln/>
        </p:spPr>
      </p:sp>
      <p:pic>
        <p:nvPicPr>
          <p:cNvPr id="26" name="Image 4" descr="preencoded.png"/>
          <p:cNvPicPr>
            <a:picLocks noChangeAspect="1"/>
          </p:cNvPicPr>
          <p:nvPr/>
        </p:nvPicPr>
        <p:blipFill>
          <a:blip r:embed="rId3"/>
          <a:stretch>
            <a:fillRect/>
          </a:stretch>
        </p:blipFill>
        <p:spPr>
          <a:xfrm>
            <a:off x="4539996" y="3625596"/>
            <a:ext cx="338328" cy="338328"/>
          </a:xfrm>
          <a:prstGeom prst="rect">
            <a:avLst/>
          </a:prstGeom>
        </p:spPr>
      </p:pic>
      <p:sp>
        <p:nvSpPr>
          <p:cNvPr id="27" name="Text 20"/>
          <p:cNvSpPr/>
          <p:nvPr/>
        </p:nvSpPr>
        <p:spPr>
          <a:xfrm>
            <a:off x="4480560" y="4142232"/>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Infrastructure inequity</a:t>
            </a:r>
            <a:endParaRPr lang="en-US" sz="1250" dirty="0"/>
          </a:p>
        </p:txBody>
      </p:sp>
      <p:sp>
        <p:nvSpPr>
          <p:cNvPr id="28" name="Text 21"/>
          <p:cNvSpPr/>
          <p:nvPr/>
        </p:nvSpPr>
        <p:spPr>
          <a:xfrm>
            <a:off x="4480560" y="4480560"/>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30% passive infrastructure serves only 46% of the population</a:t>
            </a:r>
            <a:endParaRPr lang="en-US" sz="980" dirty="0"/>
          </a:p>
        </p:txBody>
      </p:sp>
      <p:sp>
        <p:nvSpPr>
          <p:cNvPr id="29" name="Shape 22"/>
          <p:cNvSpPr/>
          <p:nvPr/>
        </p:nvSpPr>
        <p:spPr>
          <a:xfrm>
            <a:off x="8010144" y="3364992"/>
            <a:ext cx="3611880" cy="1691640"/>
          </a:xfrm>
          <a:prstGeom prst="roundRect">
            <a:avLst>
              <a:gd name="adj" fmla="val 3784"/>
            </a:avLst>
          </a:prstGeom>
          <a:solidFill>
            <a:srgbClr val="F2F2F0"/>
          </a:solidFill>
          <a:ln/>
        </p:spPr>
      </p:sp>
      <p:sp>
        <p:nvSpPr>
          <p:cNvPr id="30" name="Shape 23"/>
          <p:cNvSpPr/>
          <p:nvPr/>
        </p:nvSpPr>
        <p:spPr>
          <a:xfrm>
            <a:off x="8211312" y="3566160"/>
            <a:ext cx="457200" cy="457200"/>
          </a:xfrm>
          <a:prstGeom prst="ellipse">
            <a:avLst/>
          </a:prstGeom>
          <a:solidFill>
            <a:srgbClr val="D21034"/>
          </a:solidFill>
          <a:ln/>
        </p:spPr>
      </p:sp>
      <p:pic>
        <p:nvPicPr>
          <p:cNvPr id="31" name="Image 5" descr="preencoded.png"/>
          <p:cNvPicPr>
            <a:picLocks noChangeAspect="1"/>
          </p:cNvPicPr>
          <p:nvPr/>
        </p:nvPicPr>
        <p:blipFill>
          <a:blip r:embed="rId3"/>
          <a:stretch>
            <a:fillRect/>
          </a:stretch>
        </p:blipFill>
        <p:spPr>
          <a:xfrm>
            <a:off x="8270748" y="3625596"/>
            <a:ext cx="338328" cy="338328"/>
          </a:xfrm>
          <a:prstGeom prst="rect">
            <a:avLst/>
          </a:prstGeom>
        </p:spPr>
      </p:pic>
      <p:sp>
        <p:nvSpPr>
          <p:cNvPr id="32" name="Text 24"/>
          <p:cNvSpPr/>
          <p:nvPr/>
        </p:nvSpPr>
        <p:spPr>
          <a:xfrm>
            <a:off x="8211312" y="4142232"/>
            <a:ext cx="3209544" cy="365760"/>
          </a:xfrm>
          <a:prstGeom prst="rect">
            <a:avLst/>
          </a:prstGeom>
          <a:noFill/>
          <a:ln/>
        </p:spPr>
        <p:txBody>
          <a:bodyPr wrap="square" lIns="0" tIns="0" rIns="0" bIns="0" rtlCol="0" anchor="ctr"/>
          <a:lstStyle/>
          <a:p>
            <a:pPr marL="0" indent="0">
              <a:buNone/>
            </a:pPr>
            <a:r>
              <a:rPr lang="en-US" sz="1250" b="1" dirty="0">
                <a:solidFill>
                  <a:srgbClr val="1A1A1A"/>
                </a:solidFill>
                <a:latin typeface="Cambria" pitchFamily="34" charset="0"/>
                <a:ea typeface="Cambria" pitchFamily="34" charset="-122"/>
                <a:cs typeface="Cambria" pitchFamily="34" charset="-120"/>
              </a:rPr>
              <a:t>Gender gap</a:t>
            </a:r>
            <a:endParaRPr lang="en-US" sz="1250" dirty="0"/>
          </a:p>
        </p:txBody>
      </p:sp>
      <p:sp>
        <p:nvSpPr>
          <p:cNvPr id="33" name="Text 25"/>
          <p:cNvSpPr/>
          <p:nvPr/>
        </p:nvSpPr>
        <p:spPr>
          <a:xfrm>
            <a:off x="8211312" y="4480560"/>
            <a:ext cx="3209544" cy="530352"/>
          </a:xfrm>
          <a:prstGeom prst="rect">
            <a:avLst/>
          </a:prstGeom>
          <a:noFill/>
          <a:ln/>
        </p:spPr>
        <p:txBody>
          <a:bodyPr wrap="square" lIns="0" tIns="0" rIns="0" bIns="0" rtlCol="0" anchor="ctr"/>
          <a:lstStyle/>
          <a:p>
            <a:pPr marL="0" indent="0">
              <a:lnSpc>
                <a:spcPts val="1200"/>
              </a:lnSpc>
              <a:buNone/>
            </a:pPr>
            <a:r>
              <a:rPr lang="en-US" sz="980" dirty="0">
                <a:solidFill>
                  <a:srgbClr val="4A4A4A"/>
                </a:solidFill>
                <a:latin typeface="Calibri" pitchFamily="34" charset="0"/>
                <a:ea typeface="Calibri" pitchFamily="34" charset="-122"/>
                <a:cs typeface="Calibri" pitchFamily="34" charset="-120"/>
              </a:rPr>
              <a:t>Women constitute only 25% of ICT professionals</a:t>
            </a:r>
            <a:endParaRPr lang="en-US" sz="980" dirty="0"/>
          </a:p>
        </p:txBody>
      </p:sp>
    </p:spTree>
    <p:extLst>
      <p:ext uri="{BB962C8B-B14F-4D97-AF65-F5344CB8AC3E}">
        <p14:creationId xmlns:p14="http://schemas.microsoft.com/office/powerpoint/2010/main" val="1492869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1">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548640" y="365760"/>
            <a:ext cx="10058400" cy="548640"/>
          </a:xfrm>
          <a:prstGeom prst="rect">
            <a:avLst/>
          </a:prstGeom>
          <a:noFill/>
          <a:ln/>
        </p:spPr>
        <p:txBody>
          <a:bodyPr wrap="square" lIns="0" tIns="0" rIns="0" bIns="0" rtlCol="0" anchor="ctr"/>
          <a:lstStyle/>
          <a:p>
            <a:pPr marL="0" indent="0">
              <a:buNone/>
            </a:pPr>
            <a:r>
              <a:rPr lang="en-US" sz="2500" b="1" dirty="0">
                <a:solidFill>
                  <a:srgbClr val="1A1A1A"/>
                </a:solidFill>
                <a:latin typeface="Cambria" pitchFamily="34" charset="0"/>
                <a:ea typeface="Cambria" pitchFamily="34" charset="-122"/>
                <a:cs typeface="Cambria" pitchFamily="34" charset="-120"/>
              </a:rPr>
              <a:t>Progress Since Cotonou &amp; New Global Priorities</a:t>
            </a:r>
            <a:endParaRPr lang="en-US" sz="2500" dirty="0"/>
          </a:p>
        </p:txBody>
      </p:sp>
      <p:sp>
        <p:nvSpPr>
          <p:cNvPr id="3" name="Text 1"/>
          <p:cNvSpPr/>
          <p:nvPr/>
        </p:nvSpPr>
        <p:spPr>
          <a:xfrm>
            <a:off x="548640" y="868680"/>
            <a:ext cx="10058400" cy="365760"/>
          </a:xfrm>
          <a:prstGeom prst="rect">
            <a:avLst/>
          </a:prstGeom>
          <a:noFill/>
          <a:ln/>
        </p:spPr>
        <p:txBody>
          <a:bodyPr wrap="square" lIns="0" tIns="0" rIns="0" bIns="0" rtlCol="0" anchor="ctr"/>
          <a:lstStyle/>
          <a:p>
            <a:pPr marL="0" indent="0">
              <a:buNone/>
            </a:pPr>
            <a:r>
              <a:rPr lang="en-US" sz="1300" dirty="0">
                <a:solidFill>
                  <a:srgbClr val="767676"/>
                </a:solidFill>
                <a:latin typeface="Calibri" pitchFamily="34" charset="0"/>
                <a:ea typeface="Calibri" pitchFamily="34" charset="-122"/>
                <a:cs typeface="Calibri" pitchFamily="34" charset="-120"/>
              </a:rPr>
              <a:t>Aligned with the Cotonou Declaration (May 2025) and UNGA Resolution A/RES/80/173</a:t>
            </a:r>
            <a:endParaRPr lang="en-US" sz="1300" dirty="0"/>
          </a:p>
        </p:txBody>
      </p:sp>
      <p:sp>
        <p:nvSpPr>
          <p:cNvPr id="4" name="Text 2"/>
          <p:cNvSpPr/>
          <p:nvPr/>
        </p:nvSpPr>
        <p:spPr>
          <a:xfrm>
            <a:off x="548640" y="1371600"/>
            <a:ext cx="5486400" cy="365760"/>
          </a:xfrm>
          <a:prstGeom prst="rect">
            <a:avLst/>
          </a:prstGeom>
          <a:noFill/>
          <a:ln/>
        </p:spPr>
        <p:txBody>
          <a:bodyPr wrap="square" lIns="0" tIns="0" rIns="0" bIns="0" rtlCol="0" anchor="ctr"/>
          <a:lstStyle/>
          <a:p>
            <a:pPr marL="0" indent="0">
              <a:buNone/>
            </a:pPr>
            <a:r>
              <a:rPr lang="en-US" sz="1500" b="1" dirty="0">
                <a:solidFill>
                  <a:srgbClr val="D21034"/>
                </a:solidFill>
                <a:latin typeface="Cambria" pitchFamily="34" charset="0"/>
                <a:ea typeface="Cambria" pitchFamily="34" charset="-122"/>
                <a:cs typeface="Cambria" pitchFamily="34" charset="-120"/>
              </a:rPr>
              <a:t>Cotonou Priorities</a:t>
            </a:r>
            <a:endParaRPr lang="en-US" sz="1500" dirty="0"/>
          </a:p>
        </p:txBody>
      </p:sp>
      <p:sp>
        <p:nvSpPr>
          <p:cNvPr id="5" name="Shape 3"/>
          <p:cNvSpPr/>
          <p:nvPr/>
        </p:nvSpPr>
        <p:spPr>
          <a:xfrm>
            <a:off x="548640" y="1737360"/>
            <a:ext cx="5486400" cy="1078992"/>
          </a:xfrm>
          <a:prstGeom prst="roundRect">
            <a:avLst>
              <a:gd name="adj" fmla="val 5085"/>
            </a:avLst>
          </a:prstGeom>
          <a:solidFill>
            <a:srgbClr val="FFFFFF"/>
          </a:solidFill>
          <a:ln/>
          <a:effectLst>
            <a:outerShdw blurRad="101600" dist="38100" dir="2700000" algn="bl" rotWithShape="0">
              <a:srgbClr val="000000">
                <a:alpha val="12000"/>
              </a:srgbClr>
            </a:outerShdw>
          </a:effectLst>
        </p:spPr>
      </p:sp>
      <p:sp>
        <p:nvSpPr>
          <p:cNvPr id="6" name="Text 4"/>
          <p:cNvSpPr/>
          <p:nvPr/>
        </p:nvSpPr>
        <p:spPr>
          <a:xfrm>
            <a:off x="777240" y="1828800"/>
            <a:ext cx="5029200" cy="320040"/>
          </a:xfrm>
          <a:prstGeom prst="rect">
            <a:avLst/>
          </a:prstGeom>
          <a:noFill/>
          <a:ln/>
        </p:spPr>
        <p:txBody>
          <a:bodyPr wrap="square" lIns="0" tIns="0" rIns="0" bIns="0" rtlCol="0" anchor="ctr"/>
          <a:lstStyle/>
          <a:p>
            <a:pPr marL="0" indent="0">
              <a:buNone/>
            </a:pPr>
            <a:r>
              <a:rPr lang="en-US" sz="1150" b="1" dirty="0">
                <a:solidFill>
                  <a:srgbClr val="1A1A1A"/>
                </a:solidFill>
                <a:latin typeface="Calibri" pitchFamily="34" charset="0"/>
                <a:ea typeface="Calibri" pitchFamily="34" charset="-122"/>
                <a:cs typeface="Calibri" pitchFamily="34" charset="-120"/>
              </a:rPr>
              <a:t>Digital cooperation &amp; regional integration</a:t>
            </a:r>
            <a:endParaRPr lang="en-US" sz="1150" dirty="0"/>
          </a:p>
        </p:txBody>
      </p:sp>
      <p:sp>
        <p:nvSpPr>
          <p:cNvPr id="7" name="Text 5"/>
          <p:cNvSpPr/>
          <p:nvPr/>
        </p:nvSpPr>
        <p:spPr>
          <a:xfrm>
            <a:off x="777240" y="2139696"/>
            <a:ext cx="5029200" cy="621792"/>
          </a:xfrm>
          <a:prstGeom prst="rect">
            <a:avLst/>
          </a:prstGeom>
          <a:noFill/>
          <a:ln/>
        </p:spPr>
        <p:txBody>
          <a:bodyPr wrap="square" lIns="0" tIns="0" rIns="0" bIns="0" rtlCol="0" anchor="ctr"/>
          <a:lstStyle/>
          <a:p>
            <a:pPr marL="0" indent="0">
              <a:lnSpc>
                <a:spcPts val="1200"/>
              </a:lnSpc>
              <a:buNone/>
            </a:pPr>
            <a:r>
              <a:rPr lang="en-US" sz="970" dirty="0">
                <a:solidFill>
                  <a:srgbClr val="4A4A4A"/>
                </a:solidFill>
                <a:latin typeface="Calibri" pitchFamily="34" charset="0"/>
                <a:ea typeface="Calibri" pitchFamily="34" charset="-122"/>
                <a:cs typeface="Calibri" pitchFamily="34" charset="-120"/>
              </a:rPr>
              <a:t>Pursuing EACO's One Area Network; alternative fiber routes via Tanzania; interconnectivity with Kenya, Tanzania, Rwanda and South Sudan</a:t>
            </a:r>
            <a:endParaRPr lang="en-US" sz="970" dirty="0"/>
          </a:p>
        </p:txBody>
      </p:sp>
      <p:sp>
        <p:nvSpPr>
          <p:cNvPr id="8" name="Shape 6"/>
          <p:cNvSpPr/>
          <p:nvPr/>
        </p:nvSpPr>
        <p:spPr>
          <a:xfrm>
            <a:off x="548640" y="2944368"/>
            <a:ext cx="5486400" cy="1078992"/>
          </a:xfrm>
          <a:prstGeom prst="roundRect">
            <a:avLst>
              <a:gd name="adj" fmla="val 5085"/>
            </a:avLst>
          </a:prstGeom>
          <a:solidFill>
            <a:srgbClr val="FFFFFF"/>
          </a:solidFill>
          <a:ln/>
          <a:effectLst>
            <a:outerShdw blurRad="101600" dist="38100" dir="2700000" algn="bl" rotWithShape="0">
              <a:srgbClr val="000000">
                <a:alpha val="12000"/>
              </a:srgbClr>
            </a:outerShdw>
          </a:effectLst>
        </p:spPr>
      </p:sp>
      <p:sp>
        <p:nvSpPr>
          <p:cNvPr id="9" name="Text 7"/>
          <p:cNvSpPr/>
          <p:nvPr/>
        </p:nvSpPr>
        <p:spPr>
          <a:xfrm>
            <a:off x="777240" y="3035808"/>
            <a:ext cx="5029200" cy="320040"/>
          </a:xfrm>
          <a:prstGeom prst="rect">
            <a:avLst/>
          </a:prstGeom>
          <a:noFill/>
          <a:ln/>
        </p:spPr>
        <p:txBody>
          <a:bodyPr wrap="square" lIns="0" tIns="0" rIns="0" bIns="0" rtlCol="0" anchor="ctr"/>
          <a:lstStyle/>
          <a:p>
            <a:pPr marL="0" indent="0">
              <a:buNone/>
            </a:pPr>
            <a:r>
              <a:rPr lang="en-US" sz="1150" b="1" dirty="0">
                <a:solidFill>
                  <a:srgbClr val="1A1A1A"/>
                </a:solidFill>
                <a:latin typeface="Calibri" pitchFamily="34" charset="0"/>
                <a:ea typeface="Calibri" pitchFamily="34" charset="-122"/>
                <a:cs typeface="Calibri" pitchFamily="34" charset="-120"/>
              </a:rPr>
              <a:t>Accelerating digital skills</a:t>
            </a:r>
            <a:endParaRPr lang="en-US" sz="1150" dirty="0"/>
          </a:p>
        </p:txBody>
      </p:sp>
      <p:sp>
        <p:nvSpPr>
          <p:cNvPr id="10" name="Text 8"/>
          <p:cNvSpPr/>
          <p:nvPr/>
        </p:nvSpPr>
        <p:spPr>
          <a:xfrm>
            <a:off x="777240" y="3346704"/>
            <a:ext cx="5029200" cy="621792"/>
          </a:xfrm>
          <a:prstGeom prst="rect">
            <a:avLst/>
          </a:prstGeom>
          <a:noFill/>
          <a:ln/>
        </p:spPr>
        <p:txBody>
          <a:bodyPr wrap="square" lIns="0" tIns="0" rIns="0" bIns="0" rtlCol="0" anchor="ctr"/>
          <a:lstStyle/>
          <a:p>
            <a:pPr marL="0" indent="0">
              <a:lnSpc>
                <a:spcPts val="1200"/>
              </a:lnSpc>
              <a:buNone/>
            </a:pPr>
            <a:r>
              <a:rPr lang="en-US" sz="970" dirty="0">
                <a:solidFill>
                  <a:srgbClr val="4A4A4A"/>
                </a:solidFill>
                <a:latin typeface="Calibri" pitchFamily="34" charset="0"/>
                <a:ea typeface="Calibri" pitchFamily="34" charset="-122"/>
                <a:cs typeface="Calibri" pitchFamily="34" charset="-120"/>
              </a:rPr>
              <a:t>UCUSAF Strategy (2023–2028) targets 15,500 learners across 80 districts via UICT</a:t>
            </a:r>
            <a:endParaRPr lang="en-US" sz="970" dirty="0"/>
          </a:p>
        </p:txBody>
      </p:sp>
      <p:sp>
        <p:nvSpPr>
          <p:cNvPr id="11" name="Shape 9"/>
          <p:cNvSpPr/>
          <p:nvPr/>
        </p:nvSpPr>
        <p:spPr>
          <a:xfrm>
            <a:off x="548640" y="4151376"/>
            <a:ext cx="5486400" cy="1078992"/>
          </a:xfrm>
          <a:prstGeom prst="roundRect">
            <a:avLst>
              <a:gd name="adj" fmla="val 5085"/>
            </a:avLst>
          </a:prstGeom>
          <a:solidFill>
            <a:srgbClr val="FFFFFF"/>
          </a:solidFill>
          <a:ln/>
          <a:effectLst>
            <a:outerShdw blurRad="101600" dist="38100" dir="2700000" algn="bl" rotWithShape="0">
              <a:srgbClr val="000000">
                <a:alpha val="12000"/>
              </a:srgbClr>
            </a:outerShdw>
          </a:effectLst>
        </p:spPr>
      </p:sp>
      <p:sp>
        <p:nvSpPr>
          <p:cNvPr id="12" name="Text 10"/>
          <p:cNvSpPr/>
          <p:nvPr/>
        </p:nvSpPr>
        <p:spPr>
          <a:xfrm>
            <a:off x="777240" y="4242816"/>
            <a:ext cx="5029200" cy="320040"/>
          </a:xfrm>
          <a:prstGeom prst="rect">
            <a:avLst/>
          </a:prstGeom>
          <a:noFill/>
          <a:ln/>
        </p:spPr>
        <p:txBody>
          <a:bodyPr wrap="square" lIns="0" tIns="0" rIns="0" bIns="0" rtlCol="0" anchor="ctr"/>
          <a:lstStyle/>
          <a:p>
            <a:pPr marL="0" indent="0">
              <a:buNone/>
            </a:pPr>
            <a:r>
              <a:rPr lang="en-US" sz="1150" b="1" dirty="0">
                <a:solidFill>
                  <a:srgbClr val="1A1A1A"/>
                </a:solidFill>
                <a:latin typeface="Calibri" pitchFamily="34" charset="0"/>
                <a:ea typeface="Calibri" pitchFamily="34" charset="-122"/>
                <a:cs typeface="Calibri" pitchFamily="34" charset="-120"/>
              </a:rPr>
              <a:t>Scaling infrastructure investment</a:t>
            </a:r>
            <a:endParaRPr lang="en-US" sz="1150" dirty="0"/>
          </a:p>
        </p:txBody>
      </p:sp>
      <p:sp>
        <p:nvSpPr>
          <p:cNvPr id="13" name="Text 11"/>
          <p:cNvSpPr/>
          <p:nvPr/>
        </p:nvSpPr>
        <p:spPr>
          <a:xfrm>
            <a:off x="777240" y="4553712"/>
            <a:ext cx="5029200" cy="621792"/>
          </a:xfrm>
          <a:prstGeom prst="rect">
            <a:avLst/>
          </a:prstGeom>
          <a:noFill/>
          <a:ln/>
        </p:spPr>
        <p:txBody>
          <a:bodyPr wrap="square" lIns="0" tIns="0" rIns="0" bIns="0" rtlCol="0" anchor="ctr"/>
          <a:lstStyle/>
          <a:p>
            <a:pPr marL="0" indent="0">
              <a:lnSpc>
                <a:spcPts val="1200"/>
              </a:lnSpc>
              <a:buNone/>
            </a:pPr>
            <a:r>
              <a:rPr lang="en-US" sz="970" dirty="0">
                <a:solidFill>
                  <a:srgbClr val="4A4A4A"/>
                </a:solidFill>
                <a:latin typeface="Calibri" pitchFamily="34" charset="0"/>
                <a:ea typeface="Calibri" pitchFamily="34" charset="-122"/>
                <a:cs typeface="Calibri" pitchFamily="34" charset="-120"/>
              </a:rPr>
              <a:t>NBI Phase V adds 5,845 km of fiber; National Data Centre at 70% utilization, targeting 83% by 2030</a:t>
            </a:r>
            <a:endParaRPr lang="en-US" sz="970" dirty="0"/>
          </a:p>
        </p:txBody>
      </p:sp>
      <p:sp>
        <p:nvSpPr>
          <p:cNvPr id="14" name="Text 12"/>
          <p:cNvSpPr/>
          <p:nvPr/>
        </p:nvSpPr>
        <p:spPr>
          <a:xfrm>
            <a:off x="6355080" y="1371600"/>
            <a:ext cx="5212080" cy="365760"/>
          </a:xfrm>
          <a:prstGeom prst="rect">
            <a:avLst/>
          </a:prstGeom>
          <a:noFill/>
          <a:ln/>
        </p:spPr>
        <p:txBody>
          <a:bodyPr wrap="square" lIns="0" tIns="0" rIns="0" bIns="0" rtlCol="0" anchor="ctr"/>
          <a:lstStyle/>
          <a:p>
            <a:pPr marL="0" indent="0">
              <a:buNone/>
            </a:pPr>
            <a:r>
              <a:rPr lang="en-US" sz="1500" b="1" dirty="0">
                <a:solidFill>
                  <a:srgbClr val="D21034"/>
                </a:solidFill>
                <a:latin typeface="Cambria" pitchFamily="34" charset="0"/>
                <a:ea typeface="Cambria" pitchFamily="34" charset="-122"/>
                <a:cs typeface="Cambria" pitchFamily="34" charset="-120"/>
              </a:rPr>
              <a:t>New Resolution Priorities</a:t>
            </a:r>
            <a:endParaRPr lang="en-US" sz="1500" dirty="0"/>
          </a:p>
        </p:txBody>
      </p:sp>
      <p:sp>
        <p:nvSpPr>
          <p:cNvPr id="15" name="Shape 13"/>
          <p:cNvSpPr/>
          <p:nvPr/>
        </p:nvSpPr>
        <p:spPr>
          <a:xfrm>
            <a:off x="6355080" y="1737360"/>
            <a:ext cx="5257800" cy="841248"/>
          </a:xfrm>
          <a:prstGeom prst="roundRect">
            <a:avLst>
              <a:gd name="adj" fmla="val 6522"/>
            </a:avLst>
          </a:prstGeom>
          <a:solidFill>
            <a:srgbClr val="1A1A1A"/>
          </a:solidFill>
          <a:ln/>
        </p:spPr>
      </p:sp>
      <p:sp>
        <p:nvSpPr>
          <p:cNvPr id="16" name="Shape 14"/>
          <p:cNvSpPr/>
          <p:nvPr/>
        </p:nvSpPr>
        <p:spPr>
          <a:xfrm>
            <a:off x="6510528" y="1883664"/>
            <a:ext cx="548640" cy="548640"/>
          </a:xfrm>
          <a:prstGeom prst="ellipse">
            <a:avLst/>
          </a:prstGeom>
          <a:solidFill>
            <a:srgbClr val="FCDC04"/>
          </a:solidFill>
          <a:ln/>
        </p:spPr>
      </p:sp>
      <p:pic>
        <p:nvPicPr>
          <p:cNvPr id="17" name="Image 0" descr="preencoded.png"/>
          <p:cNvPicPr>
            <a:picLocks noChangeAspect="1"/>
          </p:cNvPicPr>
          <p:nvPr/>
        </p:nvPicPr>
        <p:blipFill>
          <a:blip r:embed="rId3"/>
          <a:stretch>
            <a:fillRect/>
          </a:stretch>
        </p:blipFill>
        <p:spPr>
          <a:xfrm>
            <a:off x="6581851" y="1954987"/>
            <a:ext cx="405994" cy="405994"/>
          </a:xfrm>
          <a:prstGeom prst="rect">
            <a:avLst/>
          </a:prstGeom>
        </p:spPr>
      </p:pic>
      <p:sp>
        <p:nvSpPr>
          <p:cNvPr id="18" name="Text 15"/>
          <p:cNvSpPr/>
          <p:nvPr/>
        </p:nvSpPr>
        <p:spPr>
          <a:xfrm>
            <a:off x="7223760" y="1810512"/>
            <a:ext cx="4251960" cy="292608"/>
          </a:xfrm>
          <a:prstGeom prst="rect">
            <a:avLst/>
          </a:prstGeom>
          <a:noFill/>
          <a:ln/>
        </p:spPr>
        <p:txBody>
          <a:bodyPr wrap="square" lIns="0" tIns="0" rIns="0" bIns="0" rtlCol="0" anchor="ctr"/>
          <a:lstStyle/>
          <a:p>
            <a:pPr marL="0" indent="0">
              <a:buNone/>
            </a:pPr>
            <a:r>
              <a:rPr lang="en-US" sz="1150" b="1" dirty="0">
                <a:solidFill>
                  <a:srgbClr val="FCDC04"/>
                </a:solidFill>
                <a:latin typeface="Calibri" pitchFamily="34" charset="0"/>
                <a:ea typeface="Calibri" pitchFamily="34" charset="-122"/>
                <a:cs typeface="Calibri" pitchFamily="34" charset="-120"/>
              </a:rPr>
              <a:t>Artificial Intelligence</a:t>
            </a:r>
            <a:endParaRPr lang="en-US" sz="1150" dirty="0"/>
          </a:p>
        </p:txBody>
      </p:sp>
      <p:sp>
        <p:nvSpPr>
          <p:cNvPr id="19" name="Text 16"/>
          <p:cNvSpPr/>
          <p:nvPr/>
        </p:nvSpPr>
        <p:spPr>
          <a:xfrm>
            <a:off x="7223760" y="2103120"/>
            <a:ext cx="4297680" cy="438912"/>
          </a:xfrm>
          <a:prstGeom prst="rect">
            <a:avLst/>
          </a:prstGeom>
          <a:noFill/>
          <a:ln/>
        </p:spPr>
        <p:txBody>
          <a:bodyPr wrap="square" lIns="0" tIns="0" rIns="0" bIns="0" rtlCol="0" anchor="ctr"/>
          <a:lstStyle/>
          <a:p>
            <a:pPr marL="0" indent="0">
              <a:lnSpc>
                <a:spcPts val="1050"/>
              </a:lnSpc>
              <a:buNone/>
            </a:pPr>
            <a:r>
              <a:rPr lang="en-US" sz="900" dirty="0">
                <a:solidFill>
                  <a:srgbClr val="D8D8D8"/>
                </a:solidFill>
                <a:latin typeface="Calibri" pitchFamily="34" charset="0"/>
                <a:ea typeface="Calibri" pitchFamily="34" charset="-122"/>
                <a:cs typeface="Calibri" pitchFamily="34" charset="-120"/>
              </a:rPr>
              <a:t>Participating in AI Policy Framework formulation; AI workstations at the Test Bed for Emerging Technologies</a:t>
            </a:r>
            <a:endParaRPr lang="en-US" sz="900" dirty="0"/>
          </a:p>
        </p:txBody>
      </p:sp>
      <p:sp>
        <p:nvSpPr>
          <p:cNvPr id="20" name="Shape 17"/>
          <p:cNvSpPr/>
          <p:nvPr/>
        </p:nvSpPr>
        <p:spPr>
          <a:xfrm>
            <a:off x="6355080" y="2670048"/>
            <a:ext cx="5257800" cy="841248"/>
          </a:xfrm>
          <a:prstGeom prst="roundRect">
            <a:avLst>
              <a:gd name="adj" fmla="val 6522"/>
            </a:avLst>
          </a:prstGeom>
          <a:solidFill>
            <a:srgbClr val="1A1A1A"/>
          </a:solidFill>
          <a:ln/>
        </p:spPr>
      </p:sp>
      <p:sp>
        <p:nvSpPr>
          <p:cNvPr id="21" name="Shape 18"/>
          <p:cNvSpPr/>
          <p:nvPr/>
        </p:nvSpPr>
        <p:spPr>
          <a:xfrm>
            <a:off x="6510528" y="2816352"/>
            <a:ext cx="548640" cy="548640"/>
          </a:xfrm>
          <a:prstGeom prst="ellipse">
            <a:avLst/>
          </a:prstGeom>
          <a:solidFill>
            <a:srgbClr val="FCDC04"/>
          </a:solidFill>
          <a:ln/>
        </p:spPr>
      </p:sp>
      <p:pic>
        <p:nvPicPr>
          <p:cNvPr id="22" name="Image 1" descr="preencoded.png"/>
          <p:cNvPicPr>
            <a:picLocks noChangeAspect="1"/>
          </p:cNvPicPr>
          <p:nvPr/>
        </p:nvPicPr>
        <p:blipFill>
          <a:blip r:embed="rId4"/>
          <a:stretch>
            <a:fillRect/>
          </a:stretch>
        </p:blipFill>
        <p:spPr>
          <a:xfrm>
            <a:off x="6581851" y="2887675"/>
            <a:ext cx="405994" cy="405994"/>
          </a:xfrm>
          <a:prstGeom prst="rect">
            <a:avLst/>
          </a:prstGeom>
        </p:spPr>
      </p:pic>
      <p:sp>
        <p:nvSpPr>
          <p:cNvPr id="23" name="Text 19"/>
          <p:cNvSpPr/>
          <p:nvPr/>
        </p:nvSpPr>
        <p:spPr>
          <a:xfrm>
            <a:off x="7223760" y="2743200"/>
            <a:ext cx="4251960" cy="292608"/>
          </a:xfrm>
          <a:prstGeom prst="rect">
            <a:avLst/>
          </a:prstGeom>
          <a:noFill/>
          <a:ln/>
        </p:spPr>
        <p:txBody>
          <a:bodyPr wrap="square" lIns="0" tIns="0" rIns="0" bIns="0" rtlCol="0" anchor="ctr"/>
          <a:lstStyle/>
          <a:p>
            <a:pPr marL="0" indent="0">
              <a:buNone/>
            </a:pPr>
            <a:r>
              <a:rPr lang="en-US" sz="1150" b="1" dirty="0">
                <a:solidFill>
                  <a:srgbClr val="FCDC04"/>
                </a:solidFill>
                <a:latin typeface="Calibri" pitchFamily="34" charset="0"/>
                <a:ea typeface="Calibri" pitchFamily="34" charset="-122"/>
                <a:cs typeface="Calibri" pitchFamily="34" charset="-120"/>
              </a:rPr>
              <a:t>Digital Public Infrastructure</a:t>
            </a:r>
            <a:endParaRPr lang="en-US" sz="1150" dirty="0"/>
          </a:p>
        </p:txBody>
      </p:sp>
      <p:sp>
        <p:nvSpPr>
          <p:cNvPr id="24" name="Text 20"/>
          <p:cNvSpPr/>
          <p:nvPr/>
        </p:nvSpPr>
        <p:spPr>
          <a:xfrm>
            <a:off x="7223760" y="3035808"/>
            <a:ext cx="4297680" cy="438912"/>
          </a:xfrm>
          <a:prstGeom prst="rect">
            <a:avLst/>
          </a:prstGeom>
          <a:noFill/>
          <a:ln/>
        </p:spPr>
        <p:txBody>
          <a:bodyPr wrap="square" lIns="0" tIns="0" rIns="0" bIns="0" rtlCol="0" anchor="ctr"/>
          <a:lstStyle/>
          <a:p>
            <a:pPr marL="0" indent="0">
              <a:lnSpc>
                <a:spcPts val="1050"/>
              </a:lnSpc>
              <a:buNone/>
            </a:pPr>
            <a:r>
              <a:rPr lang="en-US" sz="900" dirty="0">
                <a:solidFill>
                  <a:srgbClr val="D8D8D8"/>
                </a:solidFill>
                <a:latin typeface="Calibri" pitchFamily="34" charset="0"/>
                <a:ea typeface="Calibri" pitchFamily="34" charset="-122"/>
                <a:cs typeface="Calibri" pitchFamily="34" charset="-120"/>
              </a:rPr>
              <a:t>UNDP support scaling interoperable e-payment gateways and digital ID (UGPass)</a:t>
            </a:r>
            <a:endParaRPr lang="en-US" sz="900" dirty="0"/>
          </a:p>
        </p:txBody>
      </p:sp>
      <p:sp>
        <p:nvSpPr>
          <p:cNvPr id="25" name="Shape 21"/>
          <p:cNvSpPr/>
          <p:nvPr/>
        </p:nvSpPr>
        <p:spPr>
          <a:xfrm>
            <a:off x="6355080" y="3602736"/>
            <a:ext cx="5257800" cy="841248"/>
          </a:xfrm>
          <a:prstGeom prst="roundRect">
            <a:avLst>
              <a:gd name="adj" fmla="val 6522"/>
            </a:avLst>
          </a:prstGeom>
          <a:solidFill>
            <a:srgbClr val="1A1A1A"/>
          </a:solidFill>
          <a:ln/>
        </p:spPr>
      </p:sp>
      <p:sp>
        <p:nvSpPr>
          <p:cNvPr id="26" name="Shape 22"/>
          <p:cNvSpPr/>
          <p:nvPr/>
        </p:nvSpPr>
        <p:spPr>
          <a:xfrm>
            <a:off x="6510528" y="3749040"/>
            <a:ext cx="548640" cy="548640"/>
          </a:xfrm>
          <a:prstGeom prst="ellipse">
            <a:avLst/>
          </a:prstGeom>
          <a:solidFill>
            <a:srgbClr val="FCDC04"/>
          </a:solidFill>
          <a:ln/>
        </p:spPr>
      </p:sp>
      <p:pic>
        <p:nvPicPr>
          <p:cNvPr id="27" name="Image 2" descr="preencoded.png"/>
          <p:cNvPicPr>
            <a:picLocks noChangeAspect="1"/>
          </p:cNvPicPr>
          <p:nvPr/>
        </p:nvPicPr>
        <p:blipFill>
          <a:blip r:embed="rId5"/>
          <a:stretch>
            <a:fillRect/>
          </a:stretch>
        </p:blipFill>
        <p:spPr>
          <a:xfrm>
            <a:off x="6581851" y="3820363"/>
            <a:ext cx="405994" cy="405994"/>
          </a:xfrm>
          <a:prstGeom prst="rect">
            <a:avLst/>
          </a:prstGeom>
        </p:spPr>
      </p:pic>
      <p:sp>
        <p:nvSpPr>
          <p:cNvPr id="28" name="Text 23"/>
          <p:cNvSpPr/>
          <p:nvPr/>
        </p:nvSpPr>
        <p:spPr>
          <a:xfrm>
            <a:off x="7223760" y="3675888"/>
            <a:ext cx="4251960" cy="292608"/>
          </a:xfrm>
          <a:prstGeom prst="rect">
            <a:avLst/>
          </a:prstGeom>
          <a:noFill/>
          <a:ln/>
        </p:spPr>
        <p:txBody>
          <a:bodyPr wrap="square" lIns="0" tIns="0" rIns="0" bIns="0" rtlCol="0" anchor="ctr"/>
          <a:lstStyle/>
          <a:p>
            <a:pPr marL="0" indent="0">
              <a:buNone/>
            </a:pPr>
            <a:r>
              <a:rPr lang="en-US" sz="1150" b="1" dirty="0">
                <a:solidFill>
                  <a:srgbClr val="FCDC04"/>
                </a:solidFill>
                <a:latin typeface="Calibri" pitchFamily="34" charset="0"/>
                <a:ea typeface="Calibri" pitchFamily="34" charset="-122"/>
                <a:cs typeface="Calibri" pitchFamily="34" charset="-120"/>
              </a:rPr>
              <a:t>Permanent IGF Mandate</a:t>
            </a:r>
            <a:endParaRPr lang="en-US" sz="1150" dirty="0"/>
          </a:p>
        </p:txBody>
      </p:sp>
      <p:sp>
        <p:nvSpPr>
          <p:cNvPr id="29" name="Text 24"/>
          <p:cNvSpPr/>
          <p:nvPr/>
        </p:nvSpPr>
        <p:spPr>
          <a:xfrm>
            <a:off x="7223760" y="3968496"/>
            <a:ext cx="4297680" cy="438912"/>
          </a:xfrm>
          <a:prstGeom prst="rect">
            <a:avLst/>
          </a:prstGeom>
          <a:noFill/>
          <a:ln/>
        </p:spPr>
        <p:txBody>
          <a:bodyPr wrap="square" lIns="0" tIns="0" rIns="0" bIns="0" rtlCol="0" anchor="ctr"/>
          <a:lstStyle/>
          <a:p>
            <a:pPr marL="0" indent="0">
              <a:lnSpc>
                <a:spcPts val="1050"/>
              </a:lnSpc>
              <a:buNone/>
            </a:pPr>
            <a:r>
              <a:rPr lang="en-US" sz="900" dirty="0">
                <a:solidFill>
                  <a:srgbClr val="D8D8D8"/>
                </a:solidFill>
                <a:latin typeface="Calibri" pitchFamily="34" charset="0"/>
                <a:ea typeface="Calibri" pitchFamily="34" charset="-122"/>
                <a:cs typeface="Calibri" pitchFamily="34" charset="-120"/>
              </a:rPr>
              <a:t>Active in Uganda IGF multistakeholder processes; Uganda Internet Governance Week hosted in Kampala, July 20–24, 2026</a:t>
            </a:r>
            <a:endParaRPr lang="en-US" sz="900" dirty="0"/>
          </a:p>
        </p:txBody>
      </p:sp>
      <p:sp>
        <p:nvSpPr>
          <p:cNvPr id="30" name="Shape 25"/>
          <p:cNvSpPr/>
          <p:nvPr/>
        </p:nvSpPr>
        <p:spPr>
          <a:xfrm>
            <a:off x="6355080" y="4535424"/>
            <a:ext cx="5257800" cy="841248"/>
          </a:xfrm>
          <a:prstGeom prst="roundRect">
            <a:avLst>
              <a:gd name="adj" fmla="val 6522"/>
            </a:avLst>
          </a:prstGeom>
          <a:solidFill>
            <a:srgbClr val="1A1A1A"/>
          </a:solidFill>
          <a:ln/>
        </p:spPr>
      </p:sp>
      <p:sp>
        <p:nvSpPr>
          <p:cNvPr id="31" name="Shape 26"/>
          <p:cNvSpPr/>
          <p:nvPr/>
        </p:nvSpPr>
        <p:spPr>
          <a:xfrm>
            <a:off x="6510528" y="4681728"/>
            <a:ext cx="548640" cy="548640"/>
          </a:xfrm>
          <a:prstGeom prst="ellipse">
            <a:avLst/>
          </a:prstGeom>
          <a:solidFill>
            <a:srgbClr val="FCDC04"/>
          </a:solidFill>
          <a:ln/>
        </p:spPr>
      </p:sp>
      <p:pic>
        <p:nvPicPr>
          <p:cNvPr id="32" name="Image 3" descr="preencoded.png"/>
          <p:cNvPicPr>
            <a:picLocks noChangeAspect="1"/>
          </p:cNvPicPr>
          <p:nvPr/>
        </p:nvPicPr>
        <p:blipFill>
          <a:blip r:embed="rId6"/>
          <a:stretch>
            <a:fillRect/>
          </a:stretch>
        </p:blipFill>
        <p:spPr>
          <a:xfrm>
            <a:off x="6581851" y="4753051"/>
            <a:ext cx="405994" cy="405994"/>
          </a:xfrm>
          <a:prstGeom prst="rect">
            <a:avLst/>
          </a:prstGeom>
        </p:spPr>
      </p:pic>
      <p:sp>
        <p:nvSpPr>
          <p:cNvPr id="33" name="Text 27"/>
          <p:cNvSpPr/>
          <p:nvPr/>
        </p:nvSpPr>
        <p:spPr>
          <a:xfrm>
            <a:off x="7223760" y="4608576"/>
            <a:ext cx="4251960" cy="292608"/>
          </a:xfrm>
          <a:prstGeom prst="rect">
            <a:avLst/>
          </a:prstGeom>
          <a:noFill/>
          <a:ln/>
        </p:spPr>
        <p:txBody>
          <a:bodyPr wrap="square" lIns="0" tIns="0" rIns="0" bIns="0" rtlCol="0" anchor="ctr"/>
          <a:lstStyle/>
          <a:p>
            <a:pPr marL="0" indent="0">
              <a:buNone/>
            </a:pPr>
            <a:r>
              <a:rPr lang="en-US" sz="1150" b="1" dirty="0">
                <a:solidFill>
                  <a:srgbClr val="FCDC04"/>
                </a:solidFill>
                <a:latin typeface="Calibri" pitchFamily="34" charset="0"/>
                <a:ea typeface="Calibri" pitchFamily="34" charset="-122"/>
                <a:cs typeface="Calibri" pitchFamily="34" charset="-120"/>
              </a:rPr>
              <a:t>SDG Alignment</a:t>
            </a:r>
            <a:endParaRPr lang="en-US" sz="1150" dirty="0"/>
          </a:p>
        </p:txBody>
      </p:sp>
      <p:sp>
        <p:nvSpPr>
          <p:cNvPr id="34" name="Text 28"/>
          <p:cNvSpPr/>
          <p:nvPr/>
        </p:nvSpPr>
        <p:spPr>
          <a:xfrm>
            <a:off x="7223760" y="4901184"/>
            <a:ext cx="4297680" cy="438912"/>
          </a:xfrm>
          <a:prstGeom prst="rect">
            <a:avLst/>
          </a:prstGeom>
          <a:noFill/>
          <a:ln/>
        </p:spPr>
        <p:txBody>
          <a:bodyPr wrap="square" lIns="0" tIns="0" rIns="0" bIns="0" rtlCol="0" anchor="ctr"/>
          <a:lstStyle/>
          <a:p>
            <a:pPr marL="0" indent="0">
              <a:lnSpc>
                <a:spcPts val="1050"/>
              </a:lnSpc>
              <a:buNone/>
            </a:pPr>
            <a:r>
              <a:rPr lang="en-US" sz="900" dirty="0">
                <a:solidFill>
                  <a:srgbClr val="D8D8D8"/>
                </a:solidFill>
                <a:latin typeface="Calibri" pitchFamily="34" charset="0"/>
                <a:ea typeface="Calibri" pitchFamily="34" charset="-122"/>
                <a:cs typeface="Calibri" pitchFamily="34" charset="-120"/>
              </a:rPr>
              <a:t>NDP IV (2025/26–2029/30) integrates digital transformation as a central strategy for SDG achievement</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9144000" cy="548640"/>
          </a:xfrm>
          <a:prstGeom prst="rect">
            <a:avLst/>
          </a:prstGeom>
          <a:noFill/>
          <a:ln/>
        </p:spPr>
        <p:txBody>
          <a:bodyPr wrap="square" lIns="0" tIns="0" rIns="0" bIns="0"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Future Priorities 2025–2030</a:t>
            </a:r>
            <a:endParaRPr lang="en-US" sz="3000" dirty="0"/>
          </a:p>
        </p:txBody>
      </p:sp>
      <p:sp>
        <p:nvSpPr>
          <p:cNvPr id="3" name="Text 1"/>
          <p:cNvSpPr/>
          <p:nvPr/>
        </p:nvSpPr>
        <p:spPr>
          <a:xfrm>
            <a:off x="548640" y="960120"/>
            <a:ext cx="9144000" cy="365760"/>
          </a:xfrm>
          <a:prstGeom prst="rect">
            <a:avLst/>
          </a:prstGeom>
          <a:noFill/>
          <a:ln/>
        </p:spPr>
        <p:txBody>
          <a:bodyPr wrap="square" lIns="0" tIns="0" rIns="0" bIns="0" rtlCol="0" anchor="ctr"/>
          <a:lstStyle/>
          <a:p>
            <a:pPr marL="0" indent="0">
              <a:buNone/>
            </a:pPr>
            <a:r>
              <a:rPr lang="en-US" sz="1350" dirty="0">
                <a:solidFill>
                  <a:srgbClr val="767676"/>
                </a:solidFill>
                <a:latin typeface="Calibri" pitchFamily="34" charset="0"/>
                <a:ea typeface="Calibri" pitchFamily="34" charset="-122"/>
                <a:cs typeface="Calibri" pitchFamily="34" charset="-120"/>
              </a:rPr>
              <a:t>Based on NDP IV and the National Digital Transformation Roadmap</a:t>
            </a:r>
            <a:endParaRPr lang="en-US" sz="1350" dirty="0"/>
          </a:p>
        </p:txBody>
      </p:sp>
      <p:sp>
        <p:nvSpPr>
          <p:cNvPr id="4" name="Shape 2"/>
          <p:cNvSpPr/>
          <p:nvPr/>
        </p:nvSpPr>
        <p:spPr>
          <a:xfrm>
            <a:off x="548640" y="1463040"/>
            <a:ext cx="5440680" cy="2103120"/>
          </a:xfrm>
          <a:prstGeom prst="roundRect">
            <a:avLst>
              <a:gd name="adj" fmla="val 3043"/>
            </a:avLst>
          </a:prstGeom>
          <a:solidFill>
            <a:srgbClr val="F2F2F0"/>
          </a:solidFill>
          <a:ln/>
        </p:spPr>
      </p:sp>
      <p:sp>
        <p:nvSpPr>
          <p:cNvPr id="5" name="Shape 3"/>
          <p:cNvSpPr/>
          <p:nvPr/>
        </p:nvSpPr>
        <p:spPr>
          <a:xfrm>
            <a:off x="749808" y="1645920"/>
            <a:ext cx="457200" cy="457200"/>
          </a:xfrm>
          <a:prstGeom prst="ellipse">
            <a:avLst/>
          </a:prstGeom>
          <a:solidFill>
            <a:srgbClr val="1A1A1A"/>
          </a:solidFill>
          <a:ln/>
        </p:spPr>
      </p:sp>
      <p:pic>
        <p:nvPicPr>
          <p:cNvPr id="6" name="Image 0" descr="preencoded.png"/>
          <p:cNvPicPr>
            <a:picLocks noChangeAspect="1"/>
          </p:cNvPicPr>
          <p:nvPr/>
        </p:nvPicPr>
        <p:blipFill>
          <a:blip r:embed="rId3"/>
          <a:stretch>
            <a:fillRect/>
          </a:stretch>
        </p:blipFill>
        <p:spPr>
          <a:xfrm>
            <a:off x="809244" y="1705356"/>
            <a:ext cx="338328" cy="338328"/>
          </a:xfrm>
          <a:prstGeom prst="rect">
            <a:avLst/>
          </a:prstGeom>
        </p:spPr>
      </p:pic>
      <p:sp>
        <p:nvSpPr>
          <p:cNvPr id="7" name="Text 4"/>
          <p:cNvSpPr/>
          <p:nvPr/>
        </p:nvSpPr>
        <p:spPr>
          <a:xfrm>
            <a:off x="1353312" y="1645920"/>
            <a:ext cx="4434840" cy="384048"/>
          </a:xfrm>
          <a:prstGeom prst="rect">
            <a:avLst/>
          </a:prstGeom>
          <a:noFill/>
          <a:ln/>
        </p:spPr>
        <p:txBody>
          <a:bodyPr wrap="square" lIns="0" tIns="0" rIns="0" bIns="0" rtlCol="0" anchor="ctr"/>
          <a:lstStyle/>
          <a:p>
            <a:pPr marL="0" indent="0">
              <a:buNone/>
            </a:pPr>
            <a:r>
              <a:rPr lang="en-US" sz="1400" b="1" dirty="0">
                <a:solidFill>
                  <a:srgbClr val="D21034"/>
                </a:solidFill>
                <a:latin typeface="Cambria" pitchFamily="34" charset="0"/>
                <a:ea typeface="Cambria" pitchFamily="34" charset="-122"/>
                <a:cs typeface="Cambria" pitchFamily="34" charset="-120"/>
              </a:rPr>
              <a:t>Infrastructure Expansion</a:t>
            </a:r>
            <a:endParaRPr lang="en-US" sz="1400" dirty="0"/>
          </a:p>
        </p:txBody>
      </p:sp>
      <p:sp>
        <p:nvSpPr>
          <p:cNvPr id="8" name="Text 5"/>
          <p:cNvSpPr/>
          <p:nvPr/>
        </p:nvSpPr>
        <p:spPr>
          <a:xfrm>
            <a:off x="822960" y="2148840"/>
            <a:ext cx="4937760" cy="1280160"/>
          </a:xfrm>
          <a:prstGeom prst="rect">
            <a:avLst/>
          </a:prstGeom>
          <a:noFill/>
          <a:ln/>
        </p:spPr>
        <p:txBody>
          <a:bodyPr wrap="square" lIns="0" tIns="0" rIns="0" bIns="0" rtlCol="0" anchor="ctr"/>
          <a:lstStyle/>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5,845 km of additional fiber for underserved regions</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1,000 solar-powered towers by 2027</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Alternative fiber routes via Tanzania for resilience</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Satellite broadband licensing finalized</a:t>
            </a:r>
            <a:endParaRPr lang="en-US" sz="960" dirty="0"/>
          </a:p>
        </p:txBody>
      </p:sp>
      <p:sp>
        <p:nvSpPr>
          <p:cNvPr id="9" name="Shape 6"/>
          <p:cNvSpPr/>
          <p:nvPr/>
        </p:nvSpPr>
        <p:spPr>
          <a:xfrm>
            <a:off x="6172200" y="1463040"/>
            <a:ext cx="5440680" cy="2103120"/>
          </a:xfrm>
          <a:prstGeom prst="roundRect">
            <a:avLst>
              <a:gd name="adj" fmla="val 3043"/>
            </a:avLst>
          </a:prstGeom>
          <a:solidFill>
            <a:srgbClr val="F2F2F0"/>
          </a:solidFill>
          <a:ln/>
        </p:spPr>
      </p:sp>
      <p:sp>
        <p:nvSpPr>
          <p:cNvPr id="10" name="Shape 7"/>
          <p:cNvSpPr/>
          <p:nvPr/>
        </p:nvSpPr>
        <p:spPr>
          <a:xfrm>
            <a:off x="6373368" y="1645920"/>
            <a:ext cx="457200" cy="457200"/>
          </a:xfrm>
          <a:prstGeom prst="ellipse">
            <a:avLst/>
          </a:prstGeom>
          <a:solidFill>
            <a:srgbClr val="1A1A1A"/>
          </a:solidFill>
          <a:ln/>
        </p:spPr>
      </p:sp>
      <p:pic>
        <p:nvPicPr>
          <p:cNvPr id="11" name="Image 1" descr="preencoded.png"/>
          <p:cNvPicPr>
            <a:picLocks noChangeAspect="1"/>
          </p:cNvPicPr>
          <p:nvPr/>
        </p:nvPicPr>
        <p:blipFill>
          <a:blip r:embed="rId4"/>
          <a:stretch>
            <a:fillRect/>
          </a:stretch>
        </p:blipFill>
        <p:spPr>
          <a:xfrm>
            <a:off x="6432804" y="1705356"/>
            <a:ext cx="338328" cy="338328"/>
          </a:xfrm>
          <a:prstGeom prst="rect">
            <a:avLst/>
          </a:prstGeom>
        </p:spPr>
      </p:pic>
      <p:sp>
        <p:nvSpPr>
          <p:cNvPr id="12" name="Text 8"/>
          <p:cNvSpPr/>
          <p:nvPr/>
        </p:nvSpPr>
        <p:spPr>
          <a:xfrm>
            <a:off x="6976872" y="1645920"/>
            <a:ext cx="4434840" cy="384048"/>
          </a:xfrm>
          <a:prstGeom prst="rect">
            <a:avLst/>
          </a:prstGeom>
          <a:noFill/>
          <a:ln/>
        </p:spPr>
        <p:txBody>
          <a:bodyPr wrap="square" lIns="0" tIns="0" rIns="0" bIns="0" rtlCol="0" anchor="ctr"/>
          <a:lstStyle/>
          <a:p>
            <a:pPr marL="0" indent="0">
              <a:buNone/>
            </a:pPr>
            <a:r>
              <a:rPr lang="en-US" sz="1400" b="1" dirty="0">
                <a:solidFill>
                  <a:srgbClr val="D21034"/>
                </a:solidFill>
                <a:latin typeface="Cambria" pitchFamily="34" charset="0"/>
                <a:ea typeface="Cambria" pitchFamily="34" charset="-122"/>
                <a:cs typeface="Cambria" pitchFamily="34" charset="-120"/>
              </a:rPr>
              <a:t>Digital Services</a:t>
            </a:r>
            <a:endParaRPr lang="en-US" sz="1400" dirty="0"/>
          </a:p>
        </p:txBody>
      </p:sp>
      <p:sp>
        <p:nvSpPr>
          <p:cNvPr id="13" name="Text 9"/>
          <p:cNvSpPr/>
          <p:nvPr/>
        </p:nvSpPr>
        <p:spPr>
          <a:xfrm>
            <a:off x="6446520" y="2148840"/>
            <a:ext cx="4937760" cy="1280160"/>
          </a:xfrm>
          <a:prstGeom prst="rect">
            <a:avLst/>
          </a:prstGeom>
          <a:noFill/>
          <a:ln/>
        </p:spPr>
        <p:txBody>
          <a:bodyPr wrap="square" lIns="0" tIns="0" rIns="0" bIns="0" rtlCol="0" anchor="ctr"/>
          <a:lstStyle/>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National payment switch for interoperability</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National spatial data infrastructure</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Digital addressing platform for e-commerce last-mile delivery</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National Big Data Strategy implementation</a:t>
            </a:r>
            <a:endParaRPr lang="en-US" sz="960" dirty="0"/>
          </a:p>
        </p:txBody>
      </p:sp>
      <p:sp>
        <p:nvSpPr>
          <p:cNvPr id="14" name="Shape 10"/>
          <p:cNvSpPr/>
          <p:nvPr/>
        </p:nvSpPr>
        <p:spPr>
          <a:xfrm>
            <a:off x="548640" y="3730752"/>
            <a:ext cx="5440680" cy="2103120"/>
          </a:xfrm>
          <a:prstGeom prst="roundRect">
            <a:avLst>
              <a:gd name="adj" fmla="val 3043"/>
            </a:avLst>
          </a:prstGeom>
          <a:solidFill>
            <a:srgbClr val="F2F2F0"/>
          </a:solidFill>
          <a:ln/>
        </p:spPr>
      </p:sp>
      <p:sp>
        <p:nvSpPr>
          <p:cNvPr id="15" name="Shape 11"/>
          <p:cNvSpPr/>
          <p:nvPr/>
        </p:nvSpPr>
        <p:spPr>
          <a:xfrm>
            <a:off x="749808" y="3913632"/>
            <a:ext cx="457200" cy="457200"/>
          </a:xfrm>
          <a:prstGeom prst="ellipse">
            <a:avLst/>
          </a:prstGeom>
          <a:solidFill>
            <a:srgbClr val="1A1A1A"/>
          </a:solidFill>
          <a:ln/>
        </p:spPr>
      </p:sp>
      <p:pic>
        <p:nvPicPr>
          <p:cNvPr id="16" name="Image 2" descr="preencoded.png"/>
          <p:cNvPicPr>
            <a:picLocks noChangeAspect="1"/>
          </p:cNvPicPr>
          <p:nvPr/>
        </p:nvPicPr>
        <p:blipFill>
          <a:blip r:embed="rId5"/>
          <a:stretch>
            <a:fillRect/>
          </a:stretch>
        </p:blipFill>
        <p:spPr>
          <a:xfrm>
            <a:off x="809244" y="3973068"/>
            <a:ext cx="338328" cy="338328"/>
          </a:xfrm>
          <a:prstGeom prst="rect">
            <a:avLst/>
          </a:prstGeom>
        </p:spPr>
      </p:pic>
      <p:sp>
        <p:nvSpPr>
          <p:cNvPr id="17" name="Text 12"/>
          <p:cNvSpPr/>
          <p:nvPr/>
        </p:nvSpPr>
        <p:spPr>
          <a:xfrm>
            <a:off x="1353312" y="3913632"/>
            <a:ext cx="4434840" cy="384048"/>
          </a:xfrm>
          <a:prstGeom prst="rect">
            <a:avLst/>
          </a:prstGeom>
          <a:noFill/>
          <a:ln/>
        </p:spPr>
        <p:txBody>
          <a:bodyPr wrap="square" lIns="0" tIns="0" rIns="0" bIns="0" rtlCol="0" anchor="ctr"/>
          <a:lstStyle/>
          <a:p>
            <a:pPr marL="0" indent="0">
              <a:buNone/>
            </a:pPr>
            <a:r>
              <a:rPr lang="en-US" sz="1400" b="1" dirty="0">
                <a:solidFill>
                  <a:srgbClr val="D21034"/>
                </a:solidFill>
                <a:latin typeface="Cambria" pitchFamily="34" charset="0"/>
                <a:ea typeface="Cambria" pitchFamily="34" charset="-122"/>
                <a:cs typeface="Cambria" pitchFamily="34" charset="-120"/>
              </a:rPr>
              <a:t>Capacity Building</a:t>
            </a:r>
            <a:endParaRPr lang="en-US" sz="1400" dirty="0"/>
          </a:p>
        </p:txBody>
      </p:sp>
      <p:sp>
        <p:nvSpPr>
          <p:cNvPr id="18" name="Text 13"/>
          <p:cNvSpPr/>
          <p:nvPr/>
        </p:nvSpPr>
        <p:spPr>
          <a:xfrm>
            <a:off x="822960" y="4416552"/>
            <a:ext cx="4937760" cy="1280160"/>
          </a:xfrm>
          <a:prstGeom prst="rect">
            <a:avLst/>
          </a:prstGeom>
          <a:noFill/>
          <a:ln/>
        </p:spPr>
        <p:txBody>
          <a:bodyPr wrap="square" lIns="0" tIns="0" rIns="0" bIns="0" rtlCol="0" anchor="ctr"/>
          <a:lstStyle/>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70% digital literacy by 2030</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Women in Film Program expanded to 10 districts (1,000 participants/year)</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Mobile training vans for 50 remote districts by end-2025</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1,000 developers trained via Andela partnership by 2026</a:t>
            </a:r>
            <a:endParaRPr lang="en-US" sz="960" dirty="0"/>
          </a:p>
        </p:txBody>
      </p:sp>
      <p:sp>
        <p:nvSpPr>
          <p:cNvPr id="19" name="Shape 14"/>
          <p:cNvSpPr/>
          <p:nvPr/>
        </p:nvSpPr>
        <p:spPr>
          <a:xfrm>
            <a:off x="6172200" y="3730752"/>
            <a:ext cx="5440680" cy="2103120"/>
          </a:xfrm>
          <a:prstGeom prst="roundRect">
            <a:avLst>
              <a:gd name="adj" fmla="val 3043"/>
            </a:avLst>
          </a:prstGeom>
          <a:solidFill>
            <a:srgbClr val="F2F2F0"/>
          </a:solidFill>
          <a:ln/>
        </p:spPr>
      </p:sp>
      <p:sp>
        <p:nvSpPr>
          <p:cNvPr id="20" name="Shape 15"/>
          <p:cNvSpPr/>
          <p:nvPr/>
        </p:nvSpPr>
        <p:spPr>
          <a:xfrm>
            <a:off x="6373368" y="3913632"/>
            <a:ext cx="457200" cy="457200"/>
          </a:xfrm>
          <a:prstGeom prst="ellipse">
            <a:avLst/>
          </a:prstGeom>
          <a:solidFill>
            <a:srgbClr val="1A1A1A"/>
          </a:solidFill>
          <a:ln/>
        </p:spPr>
      </p:sp>
      <p:pic>
        <p:nvPicPr>
          <p:cNvPr id="21" name="Image 3" descr="preencoded.png"/>
          <p:cNvPicPr>
            <a:picLocks noChangeAspect="1"/>
          </p:cNvPicPr>
          <p:nvPr/>
        </p:nvPicPr>
        <p:blipFill>
          <a:blip r:embed="rId6"/>
          <a:stretch>
            <a:fillRect/>
          </a:stretch>
        </p:blipFill>
        <p:spPr>
          <a:xfrm>
            <a:off x="6432804" y="3973068"/>
            <a:ext cx="338328" cy="338328"/>
          </a:xfrm>
          <a:prstGeom prst="rect">
            <a:avLst/>
          </a:prstGeom>
        </p:spPr>
      </p:pic>
      <p:sp>
        <p:nvSpPr>
          <p:cNvPr id="22" name="Text 16"/>
          <p:cNvSpPr/>
          <p:nvPr/>
        </p:nvSpPr>
        <p:spPr>
          <a:xfrm>
            <a:off x="6976872" y="3913632"/>
            <a:ext cx="4434840" cy="384048"/>
          </a:xfrm>
          <a:prstGeom prst="rect">
            <a:avLst/>
          </a:prstGeom>
          <a:noFill/>
          <a:ln/>
        </p:spPr>
        <p:txBody>
          <a:bodyPr wrap="square" lIns="0" tIns="0" rIns="0" bIns="0" rtlCol="0" anchor="ctr"/>
          <a:lstStyle/>
          <a:p>
            <a:pPr marL="0" indent="0">
              <a:buNone/>
            </a:pPr>
            <a:r>
              <a:rPr lang="en-US" sz="1400" b="1" dirty="0">
                <a:solidFill>
                  <a:srgbClr val="D21034"/>
                </a:solidFill>
                <a:latin typeface="Cambria" pitchFamily="34" charset="0"/>
                <a:ea typeface="Cambria" pitchFamily="34" charset="-122"/>
                <a:cs typeface="Cambria" pitchFamily="34" charset="-120"/>
              </a:rPr>
              <a:t>Cybersecurity</a:t>
            </a:r>
            <a:endParaRPr lang="en-US" sz="1400" dirty="0"/>
          </a:p>
        </p:txBody>
      </p:sp>
      <p:sp>
        <p:nvSpPr>
          <p:cNvPr id="23" name="Text 17"/>
          <p:cNvSpPr/>
          <p:nvPr/>
        </p:nvSpPr>
        <p:spPr>
          <a:xfrm>
            <a:off x="6446520" y="4416552"/>
            <a:ext cx="4937760" cy="1280160"/>
          </a:xfrm>
          <a:prstGeom prst="rect">
            <a:avLst/>
          </a:prstGeom>
          <a:noFill/>
          <a:ln/>
        </p:spPr>
        <p:txBody>
          <a:bodyPr wrap="square" lIns="0" tIns="0" rIns="0" bIns="0" rtlCol="0" anchor="ctr"/>
          <a:lstStyle/>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AI-driven fraud monitoring deployment</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Blockchain verification for cybersecurity frameworks</a:t>
            </a:r>
            <a:endParaRPr lang="en-US" sz="960" dirty="0"/>
          </a:p>
          <a:p>
            <a:pPr marL="342900" indent="-342900">
              <a:lnSpc>
                <a:spcPts val="1200"/>
              </a:lnSpc>
              <a:spcAft>
                <a:spcPts val="200"/>
              </a:spcAft>
              <a:buSzPct val="100000"/>
              <a:buChar char="•"/>
            </a:pPr>
            <a:r>
              <a:rPr lang="en-US" sz="960" dirty="0">
                <a:solidFill>
                  <a:srgbClr val="4A4A4A"/>
                </a:solidFill>
                <a:latin typeface="Calibri" pitchFamily="34" charset="0"/>
                <a:ea typeface="Calibri" pitchFamily="34" charset="-122"/>
                <a:cs typeface="Calibri" pitchFamily="34" charset="-120"/>
              </a:rPr>
              <a:t>Nationwide rollout of UGPass</a:t>
            </a:r>
            <a:endParaRPr lang="en-US" sz="96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3">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0" y="0"/>
            <a:ext cx="4053840" cy="228600"/>
          </a:xfrm>
          <a:prstGeom prst="rect">
            <a:avLst/>
          </a:prstGeom>
          <a:solidFill>
            <a:srgbClr val="1A1A1A"/>
          </a:solidFill>
          <a:ln/>
        </p:spPr>
      </p:sp>
      <p:sp>
        <p:nvSpPr>
          <p:cNvPr id="3" name="Shape 1"/>
          <p:cNvSpPr/>
          <p:nvPr/>
        </p:nvSpPr>
        <p:spPr>
          <a:xfrm>
            <a:off x="426720" y="22860"/>
            <a:ext cx="4053840" cy="228600"/>
          </a:xfrm>
          <a:prstGeom prst="rect">
            <a:avLst/>
          </a:prstGeom>
          <a:solidFill>
            <a:srgbClr val="FCDC04"/>
          </a:solidFill>
          <a:ln/>
        </p:spPr>
      </p:sp>
      <p:sp>
        <p:nvSpPr>
          <p:cNvPr id="4" name="Shape 2"/>
          <p:cNvSpPr/>
          <p:nvPr/>
        </p:nvSpPr>
        <p:spPr>
          <a:xfrm>
            <a:off x="8107680" y="0"/>
            <a:ext cx="4053840" cy="228600"/>
          </a:xfrm>
          <a:prstGeom prst="rect">
            <a:avLst/>
          </a:prstGeom>
          <a:solidFill>
            <a:srgbClr val="D21034"/>
          </a:solidFill>
          <a:ln/>
        </p:spPr>
      </p:sp>
      <p:sp>
        <p:nvSpPr>
          <p:cNvPr id="5" name="Text 3"/>
          <p:cNvSpPr/>
          <p:nvPr/>
        </p:nvSpPr>
        <p:spPr>
          <a:xfrm>
            <a:off x="822960" y="777240"/>
            <a:ext cx="7315200" cy="548640"/>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Conclusion</a:t>
            </a:r>
            <a:endParaRPr lang="en-US" sz="3000" dirty="0"/>
          </a:p>
        </p:txBody>
      </p:sp>
      <p:sp>
        <p:nvSpPr>
          <p:cNvPr id="6" name="Text 4"/>
          <p:cNvSpPr/>
          <p:nvPr/>
        </p:nvSpPr>
        <p:spPr>
          <a:xfrm>
            <a:off x="822960" y="1417320"/>
            <a:ext cx="7589520" cy="3017520"/>
          </a:xfrm>
          <a:prstGeom prst="rect">
            <a:avLst/>
          </a:prstGeom>
          <a:noFill/>
          <a:ln/>
        </p:spPr>
        <p:txBody>
          <a:bodyPr wrap="square" lIns="0" tIns="0" rIns="0" bIns="0" rtlCol="0" anchor="ctr"/>
          <a:lstStyle/>
          <a:p>
            <a:pPr marL="0" indent="0">
              <a:lnSpc>
                <a:spcPts val="1900"/>
              </a:lnSpc>
              <a:spcAft>
                <a:spcPts val="1200"/>
              </a:spcAft>
              <a:buNone/>
            </a:pPr>
            <a:r>
              <a:rPr lang="en-US" sz="1400" dirty="0">
                <a:solidFill>
                  <a:srgbClr val="DCDCDC"/>
                </a:solidFill>
                <a:latin typeface="Calibri" pitchFamily="34" charset="0"/>
                <a:ea typeface="Calibri" pitchFamily="34" charset="-122"/>
                <a:cs typeface="Calibri" pitchFamily="34" charset="-120"/>
              </a:rPr>
              <a:t>Uganda has demonstrated strong commitment to WSIS+20 outcomes through substantial infrastructure development, policy reform, cybersecurity strengthening, and digital inclusion initiatives.</a:t>
            </a:r>
            <a:endParaRPr lang="en-US" sz="1400" dirty="0"/>
          </a:p>
          <a:p>
            <a:pPr marL="0" indent="0">
              <a:lnSpc>
                <a:spcPts val="1900"/>
              </a:lnSpc>
              <a:spcAft>
                <a:spcPts val="1200"/>
              </a:spcAft>
              <a:buNone/>
            </a:pPr>
            <a:r>
              <a:rPr lang="en-US" sz="1400" dirty="0">
                <a:solidFill>
                  <a:srgbClr val="DCDCDC"/>
                </a:solidFill>
                <a:latin typeface="Calibri" pitchFamily="34" charset="0"/>
                <a:ea typeface="Calibri" pitchFamily="34" charset="-122"/>
                <a:cs typeface="Calibri" pitchFamily="34" charset="-120"/>
              </a:rPr>
              <a:t>The country's 5,204 telecom towers, 47,771 km of fiber, 50.5 million mobile money users, and 76% digitized public services reflect significant progress toward WSIS goals.</a:t>
            </a:r>
            <a:endParaRPr lang="en-US" sz="1400" dirty="0"/>
          </a:p>
          <a:p>
            <a:pPr marL="0" indent="0">
              <a:lnSpc>
                <a:spcPts val="1900"/>
              </a:lnSpc>
              <a:buNone/>
            </a:pPr>
            <a:r>
              <a:rPr lang="en-US" sz="1400" dirty="0">
                <a:solidFill>
                  <a:srgbClr val="DCDCDC"/>
                </a:solidFill>
                <a:latin typeface="Calibri" pitchFamily="34" charset="0"/>
                <a:ea typeface="Calibri" pitchFamily="34" charset="-122"/>
                <a:cs typeface="Calibri" pitchFamily="34" charset="-120"/>
              </a:rPr>
              <a:t>Since the Cotonou Regional Review and UNGA Resolution A/RES/80/173, Uganda continues aligning with the Global Digital Compact while addressing remaining gaps in connectivity, affordability, electricity access, and gender disparity in ICT.</a:t>
            </a:r>
            <a:endParaRPr lang="en-US" sz="1400" dirty="0"/>
          </a:p>
        </p:txBody>
      </p:sp>
      <p:sp>
        <p:nvSpPr>
          <p:cNvPr id="7" name="Shape 5"/>
          <p:cNvSpPr/>
          <p:nvPr/>
        </p:nvSpPr>
        <p:spPr>
          <a:xfrm>
            <a:off x="822960" y="4617720"/>
            <a:ext cx="7589520" cy="1417320"/>
          </a:xfrm>
          <a:prstGeom prst="roundRect">
            <a:avLst>
              <a:gd name="adj" fmla="val 5161"/>
            </a:avLst>
          </a:prstGeom>
          <a:solidFill>
            <a:srgbClr val="262626"/>
          </a:solidFill>
          <a:ln/>
        </p:spPr>
      </p:sp>
      <p:sp>
        <p:nvSpPr>
          <p:cNvPr id="8" name="Text 6"/>
          <p:cNvSpPr/>
          <p:nvPr/>
        </p:nvSpPr>
        <p:spPr>
          <a:xfrm>
            <a:off x="1097280" y="4800600"/>
            <a:ext cx="7040880" cy="320040"/>
          </a:xfrm>
          <a:prstGeom prst="rect">
            <a:avLst/>
          </a:prstGeom>
          <a:noFill/>
          <a:ln/>
        </p:spPr>
        <p:txBody>
          <a:bodyPr wrap="square" lIns="0" tIns="0" rIns="0" bIns="0" rtlCol="0" anchor="ctr"/>
          <a:lstStyle/>
          <a:p>
            <a:pPr marL="0" indent="0">
              <a:buNone/>
            </a:pPr>
            <a:r>
              <a:rPr lang="en-US" sz="1350" b="1" dirty="0">
                <a:solidFill>
                  <a:srgbClr val="FCDC04"/>
                </a:solidFill>
                <a:latin typeface="Cambria" pitchFamily="34" charset="0"/>
                <a:ea typeface="Cambria" pitchFamily="34" charset="-122"/>
                <a:cs typeface="Cambria" pitchFamily="34" charset="-120"/>
              </a:rPr>
              <a:t>NDP IV (2025/26–2029/30)</a:t>
            </a:r>
            <a:endParaRPr lang="en-US" sz="1350" dirty="0"/>
          </a:p>
        </p:txBody>
      </p:sp>
      <p:sp>
        <p:nvSpPr>
          <p:cNvPr id="9" name="Text 7"/>
          <p:cNvSpPr/>
          <p:nvPr/>
        </p:nvSpPr>
        <p:spPr>
          <a:xfrm>
            <a:off x="1097280" y="5138928"/>
            <a:ext cx="7040880" cy="822960"/>
          </a:xfrm>
          <a:prstGeom prst="rect">
            <a:avLst/>
          </a:prstGeom>
          <a:noFill/>
          <a:ln/>
        </p:spPr>
        <p:txBody>
          <a:bodyPr wrap="square" lIns="0" tIns="0" rIns="0" bIns="0" rtlCol="0" anchor="ctr"/>
          <a:lstStyle/>
          <a:p>
            <a:pPr marL="0" indent="0">
              <a:lnSpc>
                <a:spcPts val="1500"/>
              </a:lnSpc>
              <a:buNone/>
            </a:pPr>
            <a:r>
              <a:rPr lang="en-US" sz="1150" dirty="0">
                <a:solidFill>
                  <a:srgbClr val="D5D5D5"/>
                </a:solidFill>
                <a:latin typeface="Calibri" pitchFamily="34" charset="0"/>
                <a:ea typeface="Calibri" pitchFamily="34" charset="-122"/>
                <a:cs typeface="Calibri" pitchFamily="34" charset="-120"/>
              </a:rPr>
              <a:t>Provides the framework for achieving 70% digital literacy by 2030 and positioning Uganda as a regional ICT hub — consistent with Vision 2040 and WSIS+20's extended mandate through 2035.</a:t>
            </a:r>
            <a:endParaRPr lang="en-US" sz="1150" dirty="0"/>
          </a:p>
        </p:txBody>
      </p:sp>
      <p:sp>
        <p:nvSpPr>
          <p:cNvPr id="10" name="Text 8"/>
          <p:cNvSpPr/>
          <p:nvPr/>
        </p:nvSpPr>
        <p:spPr>
          <a:xfrm>
            <a:off x="8869680" y="1417320"/>
            <a:ext cx="2651760" cy="502920"/>
          </a:xfrm>
          <a:prstGeom prst="rect">
            <a:avLst/>
          </a:prstGeom>
          <a:noFill/>
          <a:ln/>
        </p:spPr>
        <p:txBody>
          <a:bodyPr wrap="square" lIns="0" tIns="0" rIns="0" bIns="0" rtlCol="0" anchor="ctr"/>
          <a:lstStyle/>
          <a:p>
            <a:pPr marL="0" indent="0">
              <a:buNone/>
            </a:pPr>
            <a:r>
              <a:rPr lang="en-US" sz="2600" b="1" dirty="0">
                <a:solidFill>
                  <a:srgbClr val="FCDC04"/>
                </a:solidFill>
                <a:latin typeface="Cambria" pitchFamily="34" charset="0"/>
                <a:ea typeface="Cambria" pitchFamily="34" charset="-122"/>
                <a:cs typeface="Cambria" pitchFamily="34" charset="-120"/>
              </a:rPr>
              <a:t>5,204</a:t>
            </a:r>
            <a:endParaRPr lang="en-US" sz="2600" dirty="0"/>
          </a:p>
        </p:txBody>
      </p:sp>
      <p:sp>
        <p:nvSpPr>
          <p:cNvPr id="11" name="Text 9"/>
          <p:cNvSpPr/>
          <p:nvPr/>
        </p:nvSpPr>
        <p:spPr>
          <a:xfrm>
            <a:off x="8869680" y="1920240"/>
            <a:ext cx="2651760" cy="365760"/>
          </a:xfrm>
          <a:prstGeom prst="rect">
            <a:avLst/>
          </a:prstGeom>
          <a:noFill/>
          <a:ln/>
        </p:spPr>
        <p:txBody>
          <a:bodyPr wrap="square" lIns="0" tIns="0" rIns="0" bIns="0" rtlCol="0" anchor="ctr"/>
          <a:lstStyle/>
          <a:p>
            <a:pPr marL="0" indent="0">
              <a:buNone/>
            </a:pPr>
            <a:r>
              <a:rPr lang="en-US" sz="1100" dirty="0">
                <a:solidFill>
                  <a:srgbClr val="C9C9C9"/>
                </a:solidFill>
                <a:latin typeface="Calibri" pitchFamily="34" charset="0"/>
                <a:ea typeface="Calibri" pitchFamily="34" charset="-122"/>
                <a:cs typeface="Calibri" pitchFamily="34" charset="-120"/>
              </a:rPr>
              <a:t>Telecom towers</a:t>
            </a:r>
            <a:endParaRPr lang="en-US" sz="1100" dirty="0"/>
          </a:p>
        </p:txBody>
      </p:sp>
      <p:sp>
        <p:nvSpPr>
          <p:cNvPr id="12" name="Text 10"/>
          <p:cNvSpPr/>
          <p:nvPr/>
        </p:nvSpPr>
        <p:spPr>
          <a:xfrm>
            <a:off x="8869680" y="2468880"/>
            <a:ext cx="2651760" cy="502920"/>
          </a:xfrm>
          <a:prstGeom prst="rect">
            <a:avLst/>
          </a:prstGeom>
          <a:noFill/>
          <a:ln/>
        </p:spPr>
        <p:txBody>
          <a:bodyPr wrap="square" lIns="0" tIns="0" rIns="0" bIns="0" rtlCol="0" anchor="ctr"/>
          <a:lstStyle/>
          <a:p>
            <a:pPr marL="0" indent="0">
              <a:buNone/>
            </a:pPr>
            <a:r>
              <a:rPr lang="en-US" sz="2600" b="1" dirty="0">
                <a:solidFill>
                  <a:srgbClr val="FCDC04"/>
                </a:solidFill>
                <a:latin typeface="Cambria" pitchFamily="34" charset="0"/>
                <a:ea typeface="Cambria" pitchFamily="34" charset="-122"/>
                <a:cs typeface="Cambria" pitchFamily="34" charset="-120"/>
              </a:rPr>
              <a:t>47,771 km</a:t>
            </a:r>
            <a:endParaRPr lang="en-US" sz="2600" dirty="0"/>
          </a:p>
        </p:txBody>
      </p:sp>
      <p:sp>
        <p:nvSpPr>
          <p:cNvPr id="13" name="Text 11"/>
          <p:cNvSpPr/>
          <p:nvPr/>
        </p:nvSpPr>
        <p:spPr>
          <a:xfrm>
            <a:off x="8869680" y="2971800"/>
            <a:ext cx="2651760" cy="365760"/>
          </a:xfrm>
          <a:prstGeom prst="rect">
            <a:avLst/>
          </a:prstGeom>
          <a:noFill/>
          <a:ln/>
        </p:spPr>
        <p:txBody>
          <a:bodyPr wrap="square" lIns="0" tIns="0" rIns="0" bIns="0" rtlCol="0" anchor="ctr"/>
          <a:lstStyle/>
          <a:p>
            <a:pPr marL="0" indent="0">
              <a:buNone/>
            </a:pPr>
            <a:r>
              <a:rPr lang="en-US" sz="1100" dirty="0">
                <a:solidFill>
                  <a:srgbClr val="C9C9C9"/>
                </a:solidFill>
                <a:latin typeface="Calibri" pitchFamily="34" charset="0"/>
                <a:ea typeface="Calibri" pitchFamily="34" charset="-122"/>
                <a:cs typeface="Calibri" pitchFamily="34" charset="-120"/>
              </a:rPr>
              <a:t>Fiber optic cable</a:t>
            </a:r>
            <a:endParaRPr lang="en-US" sz="1100" dirty="0"/>
          </a:p>
        </p:txBody>
      </p:sp>
      <p:sp>
        <p:nvSpPr>
          <p:cNvPr id="14" name="Text 12"/>
          <p:cNvSpPr/>
          <p:nvPr/>
        </p:nvSpPr>
        <p:spPr>
          <a:xfrm>
            <a:off x="8869680" y="3520440"/>
            <a:ext cx="2651760" cy="502920"/>
          </a:xfrm>
          <a:prstGeom prst="rect">
            <a:avLst/>
          </a:prstGeom>
          <a:noFill/>
          <a:ln/>
        </p:spPr>
        <p:txBody>
          <a:bodyPr wrap="square" lIns="0" tIns="0" rIns="0" bIns="0" rtlCol="0" anchor="ctr"/>
          <a:lstStyle/>
          <a:p>
            <a:pPr marL="0" indent="0">
              <a:buNone/>
            </a:pPr>
            <a:r>
              <a:rPr lang="en-US" sz="2600" b="1" dirty="0">
                <a:solidFill>
                  <a:srgbClr val="FCDC04"/>
                </a:solidFill>
                <a:latin typeface="Cambria" pitchFamily="34" charset="0"/>
                <a:ea typeface="Cambria" pitchFamily="34" charset="-122"/>
                <a:cs typeface="Cambria" pitchFamily="34" charset="-120"/>
              </a:rPr>
              <a:t>50.5M</a:t>
            </a:r>
            <a:endParaRPr lang="en-US" sz="2600" dirty="0"/>
          </a:p>
        </p:txBody>
      </p:sp>
      <p:sp>
        <p:nvSpPr>
          <p:cNvPr id="15" name="Text 13"/>
          <p:cNvSpPr/>
          <p:nvPr/>
        </p:nvSpPr>
        <p:spPr>
          <a:xfrm>
            <a:off x="8869680" y="4023360"/>
            <a:ext cx="2651760" cy="365760"/>
          </a:xfrm>
          <a:prstGeom prst="rect">
            <a:avLst/>
          </a:prstGeom>
          <a:noFill/>
          <a:ln/>
        </p:spPr>
        <p:txBody>
          <a:bodyPr wrap="square" lIns="0" tIns="0" rIns="0" bIns="0" rtlCol="0" anchor="ctr"/>
          <a:lstStyle/>
          <a:p>
            <a:pPr marL="0" indent="0">
              <a:buNone/>
            </a:pPr>
            <a:r>
              <a:rPr lang="en-US" sz="1100" dirty="0">
                <a:solidFill>
                  <a:srgbClr val="C9C9C9"/>
                </a:solidFill>
                <a:latin typeface="Calibri" pitchFamily="34" charset="0"/>
                <a:ea typeface="Calibri" pitchFamily="34" charset="-122"/>
                <a:cs typeface="Calibri" pitchFamily="34" charset="-120"/>
              </a:rPr>
              <a:t>Mobile money users</a:t>
            </a:r>
            <a:endParaRPr lang="en-US" sz="1100" dirty="0"/>
          </a:p>
        </p:txBody>
      </p:sp>
      <p:sp>
        <p:nvSpPr>
          <p:cNvPr id="16" name="Text 14"/>
          <p:cNvSpPr/>
          <p:nvPr/>
        </p:nvSpPr>
        <p:spPr>
          <a:xfrm>
            <a:off x="8869680" y="4572000"/>
            <a:ext cx="2651760" cy="502920"/>
          </a:xfrm>
          <a:prstGeom prst="rect">
            <a:avLst/>
          </a:prstGeom>
          <a:noFill/>
          <a:ln/>
        </p:spPr>
        <p:txBody>
          <a:bodyPr wrap="square" lIns="0" tIns="0" rIns="0" bIns="0" rtlCol="0" anchor="ctr"/>
          <a:lstStyle/>
          <a:p>
            <a:pPr marL="0" indent="0">
              <a:buNone/>
            </a:pPr>
            <a:r>
              <a:rPr lang="en-US" sz="2600" b="1" dirty="0">
                <a:solidFill>
                  <a:srgbClr val="FCDC04"/>
                </a:solidFill>
                <a:latin typeface="Cambria" pitchFamily="34" charset="0"/>
                <a:ea typeface="Cambria" pitchFamily="34" charset="-122"/>
                <a:cs typeface="Cambria" pitchFamily="34" charset="-120"/>
              </a:rPr>
              <a:t>76%</a:t>
            </a:r>
            <a:endParaRPr lang="en-US" sz="2600" dirty="0"/>
          </a:p>
        </p:txBody>
      </p:sp>
      <p:sp>
        <p:nvSpPr>
          <p:cNvPr id="17" name="Text 15"/>
          <p:cNvSpPr/>
          <p:nvPr/>
        </p:nvSpPr>
        <p:spPr>
          <a:xfrm>
            <a:off x="8869680" y="5074920"/>
            <a:ext cx="2651760" cy="365760"/>
          </a:xfrm>
          <a:prstGeom prst="rect">
            <a:avLst/>
          </a:prstGeom>
          <a:noFill/>
          <a:ln/>
        </p:spPr>
        <p:txBody>
          <a:bodyPr wrap="square" lIns="0" tIns="0" rIns="0" bIns="0" rtlCol="0" anchor="ctr"/>
          <a:lstStyle/>
          <a:p>
            <a:pPr marL="0" indent="0">
              <a:buNone/>
            </a:pPr>
            <a:r>
              <a:rPr lang="en-US" sz="1100" dirty="0">
                <a:solidFill>
                  <a:srgbClr val="C9C9C9"/>
                </a:solidFill>
                <a:latin typeface="Calibri" pitchFamily="34" charset="0"/>
                <a:ea typeface="Calibri" pitchFamily="34" charset="-122"/>
                <a:cs typeface="Calibri" pitchFamily="34" charset="-120"/>
              </a:rPr>
              <a:t>Digitized public services</a:t>
            </a:r>
            <a:endParaRPr lang="en-US" sz="1100" dirty="0"/>
          </a:p>
        </p:txBody>
      </p:sp>
      <p:sp>
        <p:nvSpPr>
          <p:cNvPr id="18" name="Text 16"/>
          <p:cNvSpPr/>
          <p:nvPr/>
        </p:nvSpPr>
        <p:spPr>
          <a:xfrm>
            <a:off x="822960" y="6355080"/>
            <a:ext cx="8229600" cy="320040"/>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Ministry of ICT and National Guidance, Republic of Uganda</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548640" y="411480"/>
            <a:ext cx="8229600" cy="548640"/>
          </a:xfrm>
          <a:prstGeom prst="rect">
            <a:avLst/>
          </a:prstGeom>
          <a:noFill/>
          <a:ln/>
        </p:spPr>
        <p:txBody>
          <a:bodyPr wrap="square" lIns="0" tIns="0" rIns="0" bIns="0"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Executive Summary</a:t>
            </a:r>
            <a:endParaRPr lang="en-US" sz="3000" dirty="0"/>
          </a:p>
        </p:txBody>
      </p:sp>
      <p:sp>
        <p:nvSpPr>
          <p:cNvPr id="3" name="Text 1"/>
          <p:cNvSpPr/>
          <p:nvPr/>
        </p:nvSpPr>
        <p:spPr>
          <a:xfrm>
            <a:off x="548640" y="960120"/>
            <a:ext cx="10058400" cy="365760"/>
          </a:xfrm>
          <a:prstGeom prst="rect">
            <a:avLst/>
          </a:prstGeom>
          <a:noFill/>
          <a:ln/>
        </p:spPr>
        <p:txBody>
          <a:bodyPr wrap="square" lIns="0" tIns="0" rIns="0" bIns="0" rtlCol="0" anchor="ctr"/>
          <a:lstStyle/>
          <a:p>
            <a:pPr marL="0" indent="0">
              <a:buNone/>
            </a:pPr>
            <a:r>
              <a:rPr lang="en-US" sz="1350" dirty="0">
                <a:solidFill>
                  <a:srgbClr val="767676"/>
                </a:solidFill>
                <a:latin typeface="Calibri" pitchFamily="34" charset="0"/>
                <a:ea typeface="Calibri" pitchFamily="34" charset="-122"/>
                <a:cs typeface="Calibri" pitchFamily="34" charset="-120"/>
              </a:rPr>
              <a:t>Two decades of digital transformation, accelerated by policy reform and infrastructure investment</a:t>
            </a:r>
            <a:endParaRPr lang="en-US" sz="1350" dirty="0"/>
          </a:p>
        </p:txBody>
      </p:sp>
      <p:sp>
        <p:nvSpPr>
          <p:cNvPr id="4" name="Shape 2"/>
          <p:cNvSpPr/>
          <p:nvPr/>
        </p:nvSpPr>
        <p:spPr>
          <a:xfrm>
            <a:off x="548640" y="1600200"/>
            <a:ext cx="2468880" cy="1965960"/>
          </a:xfrm>
          <a:prstGeom prst="roundRect">
            <a:avLst>
              <a:gd name="adj" fmla="val 3721"/>
            </a:avLst>
          </a:prstGeom>
          <a:solidFill>
            <a:srgbClr val="FFFFFF"/>
          </a:solidFill>
          <a:ln/>
          <a:effectLst>
            <a:outerShdw blurRad="101600" dist="38100" dir="2700000" algn="bl" rotWithShape="0">
              <a:srgbClr val="000000">
                <a:alpha val="12000"/>
              </a:srgbClr>
            </a:outerShdw>
          </a:effectLst>
        </p:spPr>
      </p:sp>
      <p:sp>
        <p:nvSpPr>
          <p:cNvPr id="5" name="Shape 3"/>
          <p:cNvSpPr/>
          <p:nvPr/>
        </p:nvSpPr>
        <p:spPr>
          <a:xfrm>
            <a:off x="777240" y="1828800"/>
            <a:ext cx="502920" cy="502920"/>
          </a:xfrm>
          <a:prstGeom prst="ellipse">
            <a:avLst/>
          </a:prstGeom>
          <a:solidFill>
            <a:srgbClr val="1A1A1A"/>
          </a:solidFill>
          <a:ln/>
        </p:spPr>
      </p:sp>
      <p:pic>
        <p:nvPicPr>
          <p:cNvPr id="6" name="Image 0" descr="preencoded.png"/>
          <p:cNvPicPr>
            <a:picLocks noChangeAspect="1"/>
          </p:cNvPicPr>
          <p:nvPr/>
        </p:nvPicPr>
        <p:blipFill>
          <a:blip r:embed="rId3"/>
          <a:stretch>
            <a:fillRect/>
          </a:stretch>
        </p:blipFill>
        <p:spPr>
          <a:xfrm>
            <a:off x="842620" y="1894180"/>
            <a:ext cx="372161" cy="372161"/>
          </a:xfrm>
          <a:prstGeom prst="rect">
            <a:avLst/>
          </a:prstGeom>
        </p:spPr>
      </p:pic>
      <p:sp>
        <p:nvSpPr>
          <p:cNvPr id="7" name="Text 4"/>
          <p:cNvSpPr/>
          <p:nvPr/>
        </p:nvSpPr>
        <p:spPr>
          <a:xfrm>
            <a:off x="731520" y="2468880"/>
            <a:ext cx="2103120" cy="502920"/>
          </a:xfrm>
          <a:prstGeom prst="rect">
            <a:avLst/>
          </a:prstGeom>
          <a:noFill/>
          <a:ln/>
        </p:spPr>
        <p:txBody>
          <a:bodyPr wrap="square" lIns="0" tIns="0" rIns="0" bIns="0" rtlCol="0" anchor="ctr"/>
          <a:lstStyle/>
          <a:p>
            <a:pPr marL="0" indent="0">
              <a:buNone/>
            </a:pPr>
            <a:r>
              <a:rPr lang="en-US" sz="2600" b="1" dirty="0">
                <a:solidFill>
                  <a:srgbClr val="D21034"/>
                </a:solidFill>
                <a:latin typeface="Cambria" pitchFamily="34" charset="0"/>
                <a:ea typeface="Cambria" pitchFamily="34" charset="-122"/>
                <a:cs typeface="Cambria" pitchFamily="34" charset="-120"/>
              </a:rPr>
              <a:t>5,204</a:t>
            </a:r>
            <a:endParaRPr lang="en-US" sz="2600" dirty="0"/>
          </a:p>
        </p:txBody>
      </p:sp>
      <p:sp>
        <p:nvSpPr>
          <p:cNvPr id="8" name="Text 5"/>
          <p:cNvSpPr/>
          <p:nvPr/>
        </p:nvSpPr>
        <p:spPr>
          <a:xfrm>
            <a:off x="731520" y="2971800"/>
            <a:ext cx="2103120" cy="548640"/>
          </a:xfrm>
          <a:prstGeom prst="rect">
            <a:avLst/>
          </a:prstGeom>
          <a:noFill/>
          <a:ln/>
        </p:spPr>
        <p:txBody>
          <a:bodyPr wrap="square" lIns="0" tIns="0" rIns="0" bIns="0" rtlCol="0" anchor="ctr"/>
          <a:lstStyle/>
          <a:p>
            <a:pPr marL="0" indent="0">
              <a:lnSpc>
                <a:spcPts val="1300"/>
              </a:lnSpc>
              <a:buNone/>
            </a:pPr>
            <a:r>
              <a:rPr lang="en-US" sz="1100" dirty="0">
                <a:solidFill>
                  <a:srgbClr val="4A4A4A"/>
                </a:solidFill>
                <a:latin typeface="Calibri" pitchFamily="34" charset="0"/>
                <a:ea typeface="Calibri" pitchFamily="34" charset="-122"/>
                <a:cs typeface="Calibri" pitchFamily="34" charset="-120"/>
              </a:rPr>
              <a:t>Telecom towers</a:t>
            </a:r>
            <a:endParaRPr lang="en-US" sz="1100" dirty="0"/>
          </a:p>
          <a:p>
            <a:pPr marL="0" indent="0">
              <a:lnSpc>
                <a:spcPts val="1300"/>
              </a:lnSpc>
              <a:buNone/>
            </a:pPr>
            <a:r>
              <a:rPr lang="en-US" sz="1100" dirty="0">
                <a:solidFill>
                  <a:srgbClr val="4A4A4A"/>
                </a:solidFill>
                <a:latin typeface="Calibri" pitchFamily="34" charset="0"/>
                <a:ea typeface="Calibri" pitchFamily="34" charset="-122"/>
                <a:cs typeface="Calibri" pitchFamily="34" charset="-120"/>
              </a:rPr>
              <a:t>(from 260 in 2002)</a:t>
            </a:r>
            <a:endParaRPr lang="en-US" sz="1100" dirty="0"/>
          </a:p>
        </p:txBody>
      </p:sp>
      <p:sp>
        <p:nvSpPr>
          <p:cNvPr id="9" name="Shape 6"/>
          <p:cNvSpPr/>
          <p:nvPr/>
        </p:nvSpPr>
        <p:spPr>
          <a:xfrm>
            <a:off x="3264408" y="1600200"/>
            <a:ext cx="2468880" cy="1965960"/>
          </a:xfrm>
          <a:prstGeom prst="roundRect">
            <a:avLst>
              <a:gd name="adj" fmla="val 3721"/>
            </a:avLst>
          </a:prstGeom>
          <a:solidFill>
            <a:srgbClr val="FFFFFF"/>
          </a:solidFill>
          <a:ln/>
          <a:effectLst>
            <a:outerShdw blurRad="101600" dist="38100" dir="2700000" algn="bl" rotWithShape="0">
              <a:srgbClr val="000000">
                <a:alpha val="12000"/>
              </a:srgbClr>
            </a:outerShdw>
          </a:effectLst>
        </p:spPr>
      </p:sp>
      <p:sp>
        <p:nvSpPr>
          <p:cNvPr id="10" name="Shape 7"/>
          <p:cNvSpPr/>
          <p:nvPr/>
        </p:nvSpPr>
        <p:spPr>
          <a:xfrm>
            <a:off x="3493008" y="1828800"/>
            <a:ext cx="502920" cy="502920"/>
          </a:xfrm>
          <a:prstGeom prst="ellipse">
            <a:avLst/>
          </a:prstGeom>
          <a:solidFill>
            <a:srgbClr val="1A1A1A"/>
          </a:solidFill>
          <a:ln/>
        </p:spPr>
      </p:sp>
      <p:pic>
        <p:nvPicPr>
          <p:cNvPr id="11" name="Image 1" descr="preencoded.png"/>
          <p:cNvPicPr>
            <a:picLocks noChangeAspect="1"/>
          </p:cNvPicPr>
          <p:nvPr/>
        </p:nvPicPr>
        <p:blipFill>
          <a:blip r:embed="rId4"/>
          <a:stretch>
            <a:fillRect/>
          </a:stretch>
        </p:blipFill>
        <p:spPr>
          <a:xfrm>
            <a:off x="3558388" y="1894180"/>
            <a:ext cx="372161" cy="372161"/>
          </a:xfrm>
          <a:prstGeom prst="rect">
            <a:avLst/>
          </a:prstGeom>
        </p:spPr>
      </p:pic>
      <p:sp>
        <p:nvSpPr>
          <p:cNvPr id="12" name="Text 8"/>
          <p:cNvSpPr/>
          <p:nvPr/>
        </p:nvSpPr>
        <p:spPr>
          <a:xfrm>
            <a:off x="3447288" y="2468880"/>
            <a:ext cx="2103120" cy="502920"/>
          </a:xfrm>
          <a:prstGeom prst="rect">
            <a:avLst/>
          </a:prstGeom>
          <a:noFill/>
          <a:ln/>
        </p:spPr>
        <p:txBody>
          <a:bodyPr wrap="square" lIns="0" tIns="0" rIns="0" bIns="0" rtlCol="0" anchor="ctr"/>
          <a:lstStyle/>
          <a:p>
            <a:pPr marL="0" indent="0">
              <a:buNone/>
            </a:pPr>
            <a:r>
              <a:rPr lang="en-US" sz="2600" b="1" dirty="0">
                <a:solidFill>
                  <a:srgbClr val="D21034"/>
                </a:solidFill>
                <a:latin typeface="Cambria" pitchFamily="34" charset="0"/>
                <a:ea typeface="Cambria" pitchFamily="34" charset="-122"/>
                <a:cs typeface="Cambria" pitchFamily="34" charset="-120"/>
              </a:rPr>
              <a:t>47,771 km</a:t>
            </a:r>
            <a:endParaRPr lang="en-US" sz="2600" dirty="0"/>
          </a:p>
        </p:txBody>
      </p:sp>
      <p:sp>
        <p:nvSpPr>
          <p:cNvPr id="13" name="Text 9"/>
          <p:cNvSpPr/>
          <p:nvPr/>
        </p:nvSpPr>
        <p:spPr>
          <a:xfrm>
            <a:off x="3447288" y="2971800"/>
            <a:ext cx="2103120" cy="548640"/>
          </a:xfrm>
          <a:prstGeom prst="rect">
            <a:avLst/>
          </a:prstGeom>
          <a:noFill/>
          <a:ln/>
        </p:spPr>
        <p:txBody>
          <a:bodyPr wrap="square" lIns="0" tIns="0" rIns="0" bIns="0" rtlCol="0" anchor="ctr"/>
          <a:lstStyle/>
          <a:p>
            <a:pPr marL="0" indent="0">
              <a:lnSpc>
                <a:spcPts val="1300"/>
              </a:lnSpc>
              <a:buNone/>
            </a:pPr>
            <a:r>
              <a:rPr lang="en-US" sz="1100" dirty="0">
                <a:solidFill>
                  <a:srgbClr val="4A4A4A"/>
                </a:solidFill>
                <a:latin typeface="Calibri" pitchFamily="34" charset="0"/>
                <a:ea typeface="Calibri" pitchFamily="34" charset="-122"/>
                <a:cs typeface="Calibri" pitchFamily="34" charset="-120"/>
              </a:rPr>
              <a:t>Fiber optic cable</a:t>
            </a:r>
            <a:endParaRPr lang="en-US" sz="1100" dirty="0"/>
          </a:p>
          <a:p>
            <a:pPr marL="0" indent="0">
              <a:lnSpc>
                <a:spcPts val="1300"/>
              </a:lnSpc>
              <a:buNone/>
            </a:pPr>
            <a:r>
              <a:rPr lang="en-US" sz="1100" dirty="0">
                <a:solidFill>
                  <a:srgbClr val="4A4A4A"/>
                </a:solidFill>
                <a:latin typeface="Calibri" pitchFamily="34" charset="0"/>
                <a:ea typeface="Calibri" pitchFamily="34" charset="-122"/>
                <a:cs typeface="Calibri" pitchFamily="34" charset="-120"/>
              </a:rPr>
              <a:t>(from 222 km in 2002)</a:t>
            </a:r>
            <a:endParaRPr lang="en-US" sz="1100" dirty="0"/>
          </a:p>
        </p:txBody>
      </p:sp>
      <p:sp>
        <p:nvSpPr>
          <p:cNvPr id="14" name="Shape 10"/>
          <p:cNvSpPr/>
          <p:nvPr/>
        </p:nvSpPr>
        <p:spPr>
          <a:xfrm>
            <a:off x="5980176" y="1600200"/>
            <a:ext cx="2468880" cy="1965960"/>
          </a:xfrm>
          <a:prstGeom prst="roundRect">
            <a:avLst>
              <a:gd name="adj" fmla="val 3721"/>
            </a:avLst>
          </a:prstGeom>
          <a:solidFill>
            <a:srgbClr val="FFFFFF"/>
          </a:solidFill>
          <a:ln/>
          <a:effectLst>
            <a:outerShdw blurRad="101600" dist="38100" dir="2700000" algn="bl" rotWithShape="0">
              <a:srgbClr val="000000">
                <a:alpha val="12000"/>
              </a:srgbClr>
            </a:outerShdw>
          </a:effectLst>
        </p:spPr>
      </p:sp>
      <p:sp>
        <p:nvSpPr>
          <p:cNvPr id="15" name="Shape 11"/>
          <p:cNvSpPr/>
          <p:nvPr/>
        </p:nvSpPr>
        <p:spPr>
          <a:xfrm>
            <a:off x="6208776" y="1828800"/>
            <a:ext cx="502920" cy="502920"/>
          </a:xfrm>
          <a:prstGeom prst="ellipse">
            <a:avLst/>
          </a:prstGeom>
          <a:solidFill>
            <a:srgbClr val="1A1A1A"/>
          </a:solidFill>
          <a:ln/>
        </p:spPr>
      </p:sp>
      <p:pic>
        <p:nvPicPr>
          <p:cNvPr id="16" name="Image 2" descr="preencoded.png"/>
          <p:cNvPicPr>
            <a:picLocks noChangeAspect="1"/>
          </p:cNvPicPr>
          <p:nvPr/>
        </p:nvPicPr>
        <p:blipFill>
          <a:blip r:embed="rId5"/>
          <a:stretch>
            <a:fillRect/>
          </a:stretch>
        </p:blipFill>
        <p:spPr>
          <a:xfrm>
            <a:off x="6274156" y="1894180"/>
            <a:ext cx="372161" cy="372161"/>
          </a:xfrm>
          <a:prstGeom prst="rect">
            <a:avLst/>
          </a:prstGeom>
        </p:spPr>
      </p:pic>
      <p:sp>
        <p:nvSpPr>
          <p:cNvPr id="17" name="Text 12"/>
          <p:cNvSpPr/>
          <p:nvPr/>
        </p:nvSpPr>
        <p:spPr>
          <a:xfrm>
            <a:off x="6163056" y="2468880"/>
            <a:ext cx="2103120" cy="502920"/>
          </a:xfrm>
          <a:prstGeom prst="rect">
            <a:avLst/>
          </a:prstGeom>
          <a:noFill/>
          <a:ln/>
        </p:spPr>
        <p:txBody>
          <a:bodyPr wrap="square" lIns="0" tIns="0" rIns="0" bIns="0" rtlCol="0" anchor="ctr"/>
          <a:lstStyle/>
          <a:p>
            <a:pPr marL="0" indent="0">
              <a:buNone/>
            </a:pPr>
            <a:r>
              <a:rPr lang="en-US" sz="2600" b="1" dirty="0">
                <a:solidFill>
                  <a:srgbClr val="D21034"/>
                </a:solidFill>
                <a:latin typeface="Cambria" pitchFamily="34" charset="0"/>
                <a:ea typeface="Cambria" pitchFamily="34" charset="-122"/>
                <a:cs typeface="Cambria" pitchFamily="34" charset="-120"/>
              </a:rPr>
              <a:t>76%</a:t>
            </a:r>
            <a:endParaRPr lang="en-US" sz="2600" dirty="0"/>
          </a:p>
        </p:txBody>
      </p:sp>
      <p:sp>
        <p:nvSpPr>
          <p:cNvPr id="18" name="Text 13"/>
          <p:cNvSpPr/>
          <p:nvPr/>
        </p:nvSpPr>
        <p:spPr>
          <a:xfrm>
            <a:off x="6163056" y="2971800"/>
            <a:ext cx="2103120" cy="548640"/>
          </a:xfrm>
          <a:prstGeom prst="rect">
            <a:avLst/>
          </a:prstGeom>
          <a:noFill/>
          <a:ln/>
        </p:spPr>
        <p:txBody>
          <a:bodyPr wrap="square" lIns="0" tIns="0" rIns="0" bIns="0" rtlCol="0" anchor="ctr"/>
          <a:lstStyle/>
          <a:p>
            <a:pPr marL="0" indent="0">
              <a:lnSpc>
                <a:spcPts val="1300"/>
              </a:lnSpc>
              <a:buNone/>
            </a:pPr>
            <a:r>
              <a:rPr lang="en-US" sz="1100" dirty="0">
                <a:solidFill>
                  <a:srgbClr val="4A4A4A"/>
                </a:solidFill>
                <a:latin typeface="Calibri" pitchFamily="34" charset="0"/>
                <a:ea typeface="Calibri" pitchFamily="34" charset="-122"/>
                <a:cs typeface="Calibri" pitchFamily="34" charset="-120"/>
              </a:rPr>
              <a:t>Government services</a:t>
            </a:r>
            <a:endParaRPr lang="en-US" sz="1100" dirty="0"/>
          </a:p>
          <a:p>
            <a:pPr marL="0" indent="0">
              <a:lnSpc>
                <a:spcPts val="1300"/>
              </a:lnSpc>
              <a:buNone/>
            </a:pPr>
            <a:r>
              <a:rPr lang="en-US" sz="1100" dirty="0">
                <a:solidFill>
                  <a:srgbClr val="4A4A4A"/>
                </a:solidFill>
                <a:latin typeface="Calibri" pitchFamily="34" charset="0"/>
                <a:ea typeface="Calibri" pitchFamily="34" charset="-122"/>
                <a:cs typeface="Calibri" pitchFamily="34" charset="-120"/>
              </a:rPr>
              <a:t>digitized via NBI</a:t>
            </a:r>
            <a:endParaRPr lang="en-US" sz="1100" dirty="0"/>
          </a:p>
        </p:txBody>
      </p:sp>
      <p:sp>
        <p:nvSpPr>
          <p:cNvPr id="19" name="Shape 14"/>
          <p:cNvSpPr/>
          <p:nvPr/>
        </p:nvSpPr>
        <p:spPr>
          <a:xfrm>
            <a:off x="8695944" y="1600200"/>
            <a:ext cx="2468880" cy="1965960"/>
          </a:xfrm>
          <a:prstGeom prst="roundRect">
            <a:avLst>
              <a:gd name="adj" fmla="val 3721"/>
            </a:avLst>
          </a:prstGeom>
          <a:solidFill>
            <a:srgbClr val="FFFFFF"/>
          </a:solidFill>
          <a:ln/>
          <a:effectLst>
            <a:outerShdw blurRad="101600" dist="38100" dir="2700000" algn="bl" rotWithShape="0">
              <a:srgbClr val="000000">
                <a:alpha val="12000"/>
              </a:srgbClr>
            </a:outerShdw>
          </a:effectLst>
        </p:spPr>
      </p:sp>
      <p:sp>
        <p:nvSpPr>
          <p:cNvPr id="20" name="Shape 15"/>
          <p:cNvSpPr/>
          <p:nvPr/>
        </p:nvSpPr>
        <p:spPr>
          <a:xfrm>
            <a:off x="8924544" y="1828800"/>
            <a:ext cx="502920" cy="502920"/>
          </a:xfrm>
          <a:prstGeom prst="ellipse">
            <a:avLst/>
          </a:prstGeom>
          <a:solidFill>
            <a:srgbClr val="1A1A1A"/>
          </a:solidFill>
          <a:ln/>
        </p:spPr>
      </p:sp>
      <p:pic>
        <p:nvPicPr>
          <p:cNvPr id="21" name="Image 3" descr="preencoded.png"/>
          <p:cNvPicPr>
            <a:picLocks noChangeAspect="1"/>
          </p:cNvPicPr>
          <p:nvPr/>
        </p:nvPicPr>
        <p:blipFill>
          <a:blip r:embed="rId6"/>
          <a:stretch>
            <a:fillRect/>
          </a:stretch>
        </p:blipFill>
        <p:spPr>
          <a:xfrm>
            <a:off x="8989924" y="1894180"/>
            <a:ext cx="372161" cy="372161"/>
          </a:xfrm>
          <a:prstGeom prst="rect">
            <a:avLst/>
          </a:prstGeom>
        </p:spPr>
      </p:pic>
      <p:sp>
        <p:nvSpPr>
          <p:cNvPr id="22" name="Text 16"/>
          <p:cNvSpPr/>
          <p:nvPr/>
        </p:nvSpPr>
        <p:spPr>
          <a:xfrm>
            <a:off x="8878824" y="2468880"/>
            <a:ext cx="2103120" cy="502920"/>
          </a:xfrm>
          <a:prstGeom prst="rect">
            <a:avLst/>
          </a:prstGeom>
          <a:noFill/>
          <a:ln/>
        </p:spPr>
        <p:txBody>
          <a:bodyPr wrap="square" lIns="0" tIns="0" rIns="0" bIns="0" rtlCol="0" anchor="ctr"/>
          <a:lstStyle/>
          <a:p>
            <a:pPr marL="0" indent="0">
              <a:buNone/>
            </a:pPr>
            <a:r>
              <a:rPr lang="en-US" sz="2600" b="1" dirty="0">
                <a:solidFill>
                  <a:srgbClr val="D21034"/>
                </a:solidFill>
                <a:latin typeface="Cambria" pitchFamily="34" charset="0"/>
                <a:ea typeface="Cambria" pitchFamily="34" charset="-122"/>
                <a:cs typeface="Cambria" pitchFamily="34" charset="-120"/>
              </a:rPr>
              <a:t>50.5M</a:t>
            </a:r>
            <a:endParaRPr lang="en-US" sz="2600" dirty="0"/>
          </a:p>
        </p:txBody>
      </p:sp>
      <p:sp>
        <p:nvSpPr>
          <p:cNvPr id="23" name="Text 17"/>
          <p:cNvSpPr/>
          <p:nvPr/>
        </p:nvSpPr>
        <p:spPr>
          <a:xfrm>
            <a:off x="8878824" y="2971800"/>
            <a:ext cx="2103120" cy="548640"/>
          </a:xfrm>
          <a:prstGeom prst="rect">
            <a:avLst/>
          </a:prstGeom>
          <a:noFill/>
          <a:ln/>
        </p:spPr>
        <p:txBody>
          <a:bodyPr wrap="square" lIns="0" tIns="0" rIns="0" bIns="0" rtlCol="0" anchor="ctr"/>
          <a:lstStyle/>
          <a:p>
            <a:pPr marL="0" indent="0">
              <a:lnSpc>
                <a:spcPts val="1300"/>
              </a:lnSpc>
              <a:buNone/>
            </a:pPr>
            <a:r>
              <a:rPr lang="en-US" sz="1100" dirty="0">
                <a:solidFill>
                  <a:srgbClr val="4A4A4A"/>
                </a:solidFill>
                <a:latin typeface="Calibri" pitchFamily="34" charset="0"/>
                <a:ea typeface="Calibri" pitchFamily="34" charset="-122"/>
                <a:cs typeface="Calibri" pitchFamily="34" charset="-120"/>
              </a:rPr>
              <a:t>Mobile money</a:t>
            </a:r>
            <a:endParaRPr lang="en-US" sz="1100" dirty="0"/>
          </a:p>
          <a:p>
            <a:pPr marL="0" indent="0">
              <a:lnSpc>
                <a:spcPts val="1300"/>
              </a:lnSpc>
              <a:buNone/>
            </a:pPr>
            <a:r>
              <a:rPr lang="en-US" sz="1100" dirty="0">
                <a:solidFill>
                  <a:srgbClr val="4A4A4A"/>
                </a:solidFill>
                <a:latin typeface="Calibri" pitchFamily="34" charset="0"/>
                <a:ea typeface="Calibri" pitchFamily="34" charset="-122"/>
                <a:cs typeface="Calibri" pitchFamily="34" charset="-120"/>
              </a:rPr>
              <a:t>subscriptions (Q4 2024)</a:t>
            </a:r>
            <a:endParaRPr lang="en-US" sz="1100" dirty="0"/>
          </a:p>
        </p:txBody>
      </p:sp>
      <p:sp>
        <p:nvSpPr>
          <p:cNvPr id="24" name="Shape 18"/>
          <p:cNvSpPr/>
          <p:nvPr/>
        </p:nvSpPr>
        <p:spPr>
          <a:xfrm>
            <a:off x="548640" y="3886200"/>
            <a:ext cx="11064240" cy="2331720"/>
          </a:xfrm>
          <a:prstGeom prst="roundRect">
            <a:avLst>
              <a:gd name="adj" fmla="val 3137"/>
            </a:avLst>
          </a:prstGeom>
          <a:solidFill>
            <a:srgbClr val="1A1A1A"/>
          </a:solidFill>
          <a:ln/>
        </p:spPr>
      </p:sp>
      <p:sp>
        <p:nvSpPr>
          <p:cNvPr id="25" name="Text 19"/>
          <p:cNvSpPr/>
          <p:nvPr/>
        </p:nvSpPr>
        <p:spPr>
          <a:xfrm>
            <a:off x="914400" y="4114800"/>
            <a:ext cx="10332720" cy="365760"/>
          </a:xfrm>
          <a:prstGeom prst="rect">
            <a:avLst/>
          </a:prstGeom>
          <a:noFill/>
          <a:ln/>
        </p:spPr>
        <p:txBody>
          <a:bodyPr wrap="square" lIns="0" tIns="0" rIns="0" bIns="0" rtlCol="0" anchor="ctr"/>
          <a:lstStyle/>
          <a:p>
            <a:pPr marL="0" indent="0">
              <a:buNone/>
            </a:pPr>
            <a:r>
              <a:rPr lang="en-US" sz="1600" b="1" dirty="0">
                <a:solidFill>
                  <a:srgbClr val="FCDC04"/>
                </a:solidFill>
                <a:latin typeface="Cambria" pitchFamily="34" charset="0"/>
                <a:ea typeface="Cambria" pitchFamily="34" charset="-122"/>
                <a:cs typeface="Cambria" pitchFamily="34" charset="-120"/>
              </a:rPr>
              <a:t>Driven by a comprehensive policy ecosystem</a:t>
            </a:r>
            <a:endParaRPr lang="en-US" sz="1600" dirty="0"/>
          </a:p>
        </p:txBody>
      </p:sp>
      <p:sp>
        <p:nvSpPr>
          <p:cNvPr id="26" name="Text 20"/>
          <p:cNvSpPr/>
          <p:nvPr/>
        </p:nvSpPr>
        <p:spPr>
          <a:xfrm>
            <a:off x="914400" y="4526280"/>
            <a:ext cx="10332720" cy="1554480"/>
          </a:xfrm>
          <a:prstGeom prst="rect">
            <a:avLst/>
          </a:prstGeom>
          <a:noFill/>
          <a:ln/>
        </p:spPr>
        <p:txBody>
          <a:bodyPr wrap="square" lIns="0" tIns="0" rIns="0" bIns="0" rtlCol="0" anchor="ctr"/>
          <a:lstStyle/>
          <a:p>
            <a:pPr marL="0" indent="0">
              <a:lnSpc>
                <a:spcPts val="1800"/>
              </a:lnSpc>
              <a:spcAft>
                <a:spcPts val="1000"/>
              </a:spcAft>
              <a:buNone/>
            </a:pPr>
            <a:r>
              <a:rPr lang="en-US" sz="1300" dirty="0">
                <a:solidFill>
                  <a:srgbClr val="E0E0E0"/>
                </a:solidFill>
                <a:latin typeface="Calibri" pitchFamily="34" charset="0"/>
                <a:ea typeface="Calibri" pitchFamily="34" charset="-122"/>
                <a:cs typeface="Calibri" pitchFamily="34" charset="-120"/>
              </a:rPr>
              <a:t>Uganda's progress is anchored in the National Digital Transformation Roadmap (FY23/24–FY27/28), the National Broadband Policy (2018), and the Digital Uganda Vision 2040, all integrated into the National Development Plans.</a:t>
            </a:r>
            <a:endParaRPr lang="en-US" sz="1300" dirty="0"/>
          </a:p>
          <a:p>
            <a:pPr marL="0" indent="0">
              <a:lnSpc>
                <a:spcPts val="1800"/>
              </a:lnSpc>
              <a:buNone/>
            </a:pPr>
            <a:r>
              <a:rPr lang="en-US" sz="1300" dirty="0">
                <a:solidFill>
                  <a:srgbClr val="E0E0E0"/>
                </a:solidFill>
                <a:latin typeface="Calibri" pitchFamily="34" charset="0"/>
                <a:ea typeface="Calibri" pitchFamily="34" charset="-122"/>
                <a:cs typeface="Calibri" pitchFamily="34" charset="-120"/>
              </a:rPr>
              <a:t>Since the WSIS+20 Africa Regional Review in Cotonou (May 14–16, 2025) and adoption of UNGA Resolution A/RES/80/173 (December 17, 2025), Uganda has continued advancing infrastructure expansion, cybersecurity strengthening, and digital inclusion.</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411480"/>
            <a:ext cx="9144000" cy="548640"/>
          </a:xfrm>
          <a:prstGeom prst="rect">
            <a:avLst/>
          </a:prstGeom>
          <a:noFill/>
          <a:ln/>
        </p:spPr>
        <p:txBody>
          <a:bodyPr wrap="square" lIns="0" tIns="0" rIns="0" bIns="0" rtlCol="0" anchor="ctr"/>
          <a:lstStyle/>
          <a:p>
            <a:pPr marL="0" indent="0">
              <a:buNone/>
            </a:pPr>
            <a:r>
              <a:rPr lang="en-US" sz="2800" b="1" dirty="0">
                <a:solidFill>
                  <a:srgbClr val="1A1A1A"/>
                </a:solidFill>
                <a:latin typeface="Cambria" pitchFamily="34" charset="0"/>
                <a:ea typeface="Cambria" pitchFamily="34" charset="-122"/>
                <a:cs typeface="Cambria" pitchFamily="34" charset="-120"/>
              </a:rPr>
              <a:t>Policy Framework &amp; Governance</a:t>
            </a:r>
            <a:endParaRPr lang="en-US" sz="2800" dirty="0"/>
          </a:p>
        </p:txBody>
      </p:sp>
      <p:sp>
        <p:nvSpPr>
          <p:cNvPr id="3" name="Text 1"/>
          <p:cNvSpPr/>
          <p:nvPr/>
        </p:nvSpPr>
        <p:spPr>
          <a:xfrm>
            <a:off x="548640" y="960120"/>
            <a:ext cx="9144000" cy="365760"/>
          </a:xfrm>
          <a:prstGeom prst="rect">
            <a:avLst/>
          </a:prstGeom>
          <a:noFill/>
          <a:ln/>
        </p:spPr>
        <p:txBody>
          <a:bodyPr wrap="square" lIns="0" tIns="0" rIns="0" bIns="0" rtlCol="0" anchor="ctr"/>
          <a:lstStyle/>
          <a:p>
            <a:pPr marL="0" indent="0">
              <a:buNone/>
            </a:pPr>
            <a:r>
              <a:rPr lang="en-US" sz="1350" dirty="0">
                <a:solidFill>
                  <a:srgbClr val="767676"/>
                </a:solidFill>
                <a:latin typeface="Calibri" pitchFamily="34" charset="0"/>
                <a:ea typeface="Calibri" pitchFamily="34" charset="-122"/>
                <a:cs typeface="Calibri" pitchFamily="34" charset="-120"/>
              </a:rPr>
              <a:t>Action Line C1  —  The legal and institutional foundation</a:t>
            </a:r>
            <a:endParaRPr lang="en-US" sz="1350" dirty="0"/>
          </a:p>
        </p:txBody>
      </p:sp>
      <p:sp>
        <p:nvSpPr>
          <p:cNvPr id="4" name="Shape 2"/>
          <p:cNvSpPr/>
          <p:nvPr/>
        </p:nvSpPr>
        <p:spPr>
          <a:xfrm>
            <a:off x="548640" y="1554480"/>
            <a:ext cx="6492240" cy="4434840"/>
          </a:xfrm>
          <a:prstGeom prst="roundRect">
            <a:avLst>
              <a:gd name="adj" fmla="val 1649"/>
            </a:avLst>
          </a:prstGeom>
          <a:solidFill>
            <a:srgbClr val="FFFFFF"/>
          </a:solidFill>
          <a:ln/>
          <a:effectLst>
            <a:outerShdw blurRad="101600" dist="38100" dir="2700000" algn="bl" rotWithShape="0">
              <a:srgbClr val="000000">
                <a:alpha val="12000"/>
              </a:srgbClr>
            </a:outerShdw>
          </a:effectLst>
        </p:spPr>
      </p:sp>
      <p:sp>
        <p:nvSpPr>
          <p:cNvPr id="5" name="Text 3"/>
          <p:cNvSpPr/>
          <p:nvPr/>
        </p:nvSpPr>
        <p:spPr>
          <a:xfrm>
            <a:off x="868680" y="1737360"/>
            <a:ext cx="5852160" cy="365760"/>
          </a:xfrm>
          <a:prstGeom prst="rect">
            <a:avLst/>
          </a:prstGeom>
          <a:noFill/>
          <a:ln/>
        </p:spPr>
        <p:txBody>
          <a:bodyPr wrap="square" lIns="0" tIns="0" rIns="0" bIns="0" rtlCol="0" anchor="ctr"/>
          <a:lstStyle/>
          <a:p>
            <a:pPr marL="0" indent="0">
              <a:buNone/>
            </a:pPr>
            <a:r>
              <a:rPr lang="en-US" sz="1500" b="1" dirty="0">
                <a:solidFill>
                  <a:srgbClr val="D21034"/>
                </a:solidFill>
                <a:latin typeface="Cambria" pitchFamily="34" charset="0"/>
                <a:ea typeface="Cambria" pitchFamily="34" charset="-122"/>
                <a:cs typeface="Cambria" pitchFamily="34" charset="-120"/>
              </a:rPr>
              <a:t>National Digital Transformation Roadmap</a:t>
            </a:r>
            <a:endParaRPr lang="en-US" sz="1500" dirty="0"/>
          </a:p>
        </p:txBody>
      </p:sp>
      <p:sp>
        <p:nvSpPr>
          <p:cNvPr id="6" name="Text 4"/>
          <p:cNvSpPr/>
          <p:nvPr/>
        </p:nvSpPr>
        <p:spPr>
          <a:xfrm>
            <a:off x="868680" y="2084832"/>
            <a:ext cx="5852160" cy="320040"/>
          </a:xfrm>
          <a:prstGeom prst="rect">
            <a:avLst/>
          </a:prstGeom>
          <a:noFill/>
          <a:ln/>
        </p:spPr>
        <p:txBody>
          <a:bodyPr wrap="square" lIns="0" tIns="0" rIns="0" bIns="0" rtlCol="0" anchor="ctr"/>
          <a:lstStyle/>
          <a:p>
            <a:pPr marL="0" indent="0">
              <a:buNone/>
            </a:pPr>
            <a:r>
              <a:rPr lang="en-US" sz="1150" dirty="0">
                <a:solidFill>
                  <a:srgbClr val="4A4A4A"/>
                </a:solidFill>
                <a:latin typeface="Calibri" pitchFamily="34" charset="0"/>
                <a:ea typeface="Calibri" pitchFamily="34" charset="-122"/>
                <a:cs typeface="Calibri" pitchFamily="34" charset="-120"/>
              </a:rPr>
              <a:t>Launched 17 August 2023, FY23/24–FY27/28, structured around five pillars:</a:t>
            </a:r>
            <a:endParaRPr lang="en-US" sz="1150" dirty="0"/>
          </a:p>
        </p:txBody>
      </p:sp>
      <p:sp>
        <p:nvSpPr>
          <p:cNvPr id="7" name="Text 5"/>
          <p:cNvSpPr/>
          <p:nvPr/>
        </p:nvSpPr>
        <p:spPr>
          <a:xfrm>
            <a:off x="1005840" y="2423160"/>
            <a:ext cx="5669280" cy="1280160"/>
          </a:xfrm>
          <a:prstGeom prst="rect">
            <a:avLst/>
          </a:prstGeom>
          <a:noFill/>
          <a:ln/>
        </p:spPr>
        <p:txBody>
          <a:bodyPr wrap="square" lIns="0" tIns="0" rIns="0" bIns="0" rtlCol="0" anchor="ctr"/>
          <a:lstStyle/>
          <a:p>
            <a:pPr marL="342900" indent="-342900">
              <a:lnSpc>
                <a:spcPts val="1700"/>
              </a:lnSpc>
              <a:buSzPct val="100000"/>
              <a:buChar char="•"/>
            </a:pPr>
            <a:r>
              <a:rPr lang="en-US" sz="1100" dirty="0">
                <a:solidFill>
                  <a:srgbClr val="1A1A1A"/>
                </a:solidFill>
                <a:latin typeface="Calibri" pitchFamily="34" charset="0"/>
                <a:ea typeface="Calibri" pitchFamily="34" charset="-122"/>
                <a:cs typeface="Calibri" pitchFamily="34" charset="-120"/>
              </a:rPr>
              <a:t>Digital Infrastructure</a:t>
            </a:r>
            <a:endParaRPr lang="en-US" sz="1100" dirty="0"/>
          </a:p>
          <a:p>
            <a:pPr marL="342900" indent="-342900">
              <a:lnSpc>
                <a:spcPts val="1700"/>
              </a:lnSpc>
              <a:buSzPct val="100000"/>
              <a:buChar char="•"/>
            </a:pPr>
            <a:r>
              <a:rPr lang="en-US" sz="1100" dirty="0">
                <a:solidFill>
                  <a:srgbClr val="1A1A1A"/>
                </a:solidFill>
                <a:latin typeface="Calibri" pitchFamily="34" charset="0"/>
                <a:ea typeface="Calibri" pitchFamily="34" charset="-122"/>
                <a:cs typeface="Calibri" pitchFamily="34" charset="-120"/>
              </a:rPr>
              <a:t>Digital Services</a:t>
            </a:r>
            <a:endParaRPr lang="en-US" sz="1100" dirty="0"/>
          </a:p>
          <a:p>
            <a:pPr marL="342900" indent="-342900">
              <a:lnSpc>
                <a:spcPts val="1700"/>
              </a:lnSpc>
              <a:buSzPct val="100000"/>
              <a:buChar char="•"/>
            </a:pPr>
            <a:r>
              <a:rPr lang="en-US" sz="1100" dirty="0">
                <a:solidFill>
                  <a:srgbClr val="1A1A1A"/>
                </a:solidFill>
                <a:latin typeface="Calibri" pitchFamily="34" charset="0"/>
                <a:ea typeface="Calibri" pitchFamily="34" charset="-122"/>
                <a:cs typeface="Calibri" pitchFamily="34" charset="-120"/>
              </a:rPr>
              <a:t>Cybersecurity</a:t>
            </a:r>
            <a:endParaRPr lang="en-US" sz="1100" dirty="0"/>
          </a:p>
          <a:p>
            <a:pPr marL="342900" indent="-342900">
              <a:lnSpc>
                <a:spcPts val="1700"/>
              </a:lnSpc>
              <a:buSzPct val="100000"/>
              <a:buChar char="•"/>
            </a:pPr>
            <a:r>
              <a:rPr lang="en-US" sz="1100" dirty="0">
                <a:solidFill>
                  <a:srgbClr val="1A1A1A"/>
                </a:solidFill>
                <a:latin typeface="Calibri" pitchFamily="34" charset="0"/>
                <a:ea typeface="Calibri" pitchFamily="34" charset="-122"/>
                <a:cs typeface="Calibri" pitchFamily="34" charset="-120"/>
              </a:rPr>
              <a:t>Data Protection &amp; Privacy</a:t>
            </a:r>
            <a:endParaRPr lang="en-US" sz="1100" dirty="0"/>
          </a:p>
          <a:p>
            <a:pPr marL="342900" indent="-342900">
              <a:lnSpc>
                <a:spcPts val="1700"/>
              </a:lnSpc>
              <a:buSzPct val="100000"/>
              <a:buChar char="•"/>
            </a:pPr>
            <a:r>
              <a:rPr lang="en-US" sz="1100" dirty="0">
                <a:solidFill>
                  <a:srgbClr val="1A1A1A"/>
                </a:solidFill>
                <a:latin typeface="Calibri" pitchFamily="34" charset="0"/>
                <a:ea typeface="Calibri" pitchFamily="34" charset="-122"/>
                <a:cs typeface="Calibri" pitchFamily="34" charset="-120"/>
              </a:rPr>
              <a:t>Digital Skilling and Innovation &amp; Entrepreneurship</a:t>
            </a:r>
            <a:endParaRPr lang="en-US" sz="1100" dirty="0"/>
          </a:p>
        </p:txBody>
      </p:sp>
      <p:sp>
        <p:nvSpPr>
          <p:cNvPr id="8" name="Text 6"/>
          <p:cNvSpPr/>
          <p:nvPr/>
        </p:nvSpPr>
        <p:spPr>
          <a:xfrm>
            <a:off x="868680" y="3794760"/>
            <a:ext cx="5852160" cy="320040"/>
          </a:xfrm>
          <a:prstGeom prst="rect">
            <a:avLst/>
          </a:prstGeom>
          <a:noFill/>
          <a:ln/>
        </p:spPr>
        <p:txBody>
          <a:bodyPr wrap="square" lIns="0" tIns="0" rIns="0" bIns="0" rtlCol="0" anchor="ctr"/>
          <a:lstStyle/>
          <a:p>
            <a:pPr marL="0" indent="0">
              <a:buNone/>
            </a:pPr>
            <a:r>
              <a:rPr lang="en-US" sz="1400" b="1" dirty="0">
                <a:solidFill>
                  <a:srgbClr val="D21034"/>
                </a:solidFill>
                <a:latin typeface="Cambria" pitchFamily="34" charset="0"/>
                <a:ea typeface="Cambria" pitchFamily="34" charset="-122"/>
                <a:cs typeface="Cambria" pitchFamily="34" charset="-120"/>
              </a:rPr>
              <a:t>UGPass — National Digital Identity</a:t>
            </a:r>
            <a:endParaRPr lang="en-US" sz="1400" dirty="0"/>
          </a:p>
        </p:txBody>
      </p:sp>
      <p:sp>
        <p:nvSpPr>
          <p:cNvPr id="9" name="Text 7"/>
          <p:cNvSpPr/>
          <p:nvPr/>
        </p:nvSpPr>
        <p:spPr>
          <a:xfrm>
            <a:off x="868680" y="4133088"/>
            <a:ext cx="5852160" cy="777240"/>
          </a:xfrm>
          <a:prstGeom prst="rect">
            <a:avLst/>
          </a:prstGeom>
          <a:noFill/>
          <a:ln/>
        </p:spPr>
        <p:txBody>
          <a:bodyPr wrap="square" lIns="0" tIns="0" rIns="0" bIns="0" rtlCol="0" anchor="ctr"/>
          <a:lstStyle/>
          <a:p>
            <a:pPr marL="0" indent="0">
              <a:lnSpc>
                <a:spcPts val="1400"/>
              </a:lnSpc>
              <a:buNone/>
            </a:pPr>
            <a:r>
              <a:rPr lang="en-US" sz="1100" dirty="0">
                <a:solidFill>
                  <a:srgbClr val="4A4A4A"/>
                </a:solidFill>
                <a:latin typeface="Calibri" pitchFamily="34" charset="0"/>
                <a:ea typeface="Calibri" pitchFamily="34" charset="-122"/>
                <a:cs typeface="Calibri" pitchFamily="34" charset="-120"/>
              </a:rPr>
              <a:t>Winner of the WSIS Digital Service Design Prize 2024. UGPass lets citizens, businesses and government entities securely authenticate and sign documents online, without requiring physical presence.</a:t>
            </a:r>
            <a:endParaRPr lang="en-US" sz="1100" dirty="0"/>
          </a:p>
        </p:txBody>
      </p:sp>
      <p:sp>
        <p:nvSpPr>
          <p:cNvPr id="10" name="Text 8"/>
          <p:cNvSpPr/>
          <p:nvPr/>
        </p:nvSpPr>
        <p:spPr>
          <a:xfrm>
            <a:off x="868680" y="4983480"/>
            <a:ext cx="5852160" cy="320040"/>
          </a:xfrm>
          <a:prstGeom prst="rect">
            <a:avLst/>
          </a:prstGeom>
          <a:noFill/>
          <a:ln/>
        </p:spPr>
        <p:txBody>
          <a:bodyPr wrap="square" lIns="0" tIns="0" rIns="0" bIns="0" rtlCol="0" anchor="ctr"/>
          <a:lstStyle/>
          <a:p>
            <a:pPr marL="0" indent="0">
              <a:buNone/>
            </a:pPr>
            <a:r>
              <a:rPr lang="en-US" sz="1300" b="1" dirty="0">
                <a:solidFill>
                  <a:srgbClr val="1A1A1A"/>
                </a:solidFill>
                <a:latin typeface="Cambria" pitchFamily="34" charset="0"/>
                <a:ea typeface="Cambria" pitchFamily="34" charset="-122"/>
                <a:cs typeface="Cambria" pitchFamily="34" charset="-120"/>
              </a:rPr>
              <a:t>Key Regulations Enacted</a:t>
            </a:r>
            <a:endParaRPr lang="en-US" sz="1300" dirty="0"/>
          </a:p>
        </p:txBody>
      </p:sp>
      <p:sp>
        <p:nvSpPr>
          <p:cNvPr id="11" name="Text 9"/>
          <p:cNvSpPr/>
          <p:nvPr/>
        </p:nvSpPr>
        <p:spPr>
          <a:xfrm>
            <a:off x="868680" y="5303520"/>
            <a:ext cx="5852160" cy="594360"/>
          </a:xfrm>
          <a:prstGeom prst="rect">
            <a:avLst/>
          </a:prstGeom>
          <a:noFill/>
          <a:ln/>
        </p:spPr>
        <p:txBody>
          <a:bodyPr wrap="square" lIns="0" tIns="0" rIns="0" bIns="0" rtlCol="0" anchor="ctr"/>
          <a:lstStyle/>
          <a:p>
            <a:pPr marL="0" indent="0">
              <a:lnSpc>
                <a:spcPts val="1200"/>
              </a:lnSpc>
              <a:buNone/>
            </a:pPr>
            <a:r>
              <a:rPr lang="en-US" sz="980" i="1" dirty="0">
                <a:solidFill>
                  <a:srgbClr val="767676"/>
                </a:solidFill>
                <a:latin typeface="Calibri" pitchFamily="34" charset="0"/>
                <a:ea typeface="Calibri" pitchFamily="34" charset="-122"/>
                <a:cs typeface="Calibri" pitchFamily="34" charset="-120"/>
              </a:rPr>
              <a:t>Access to Information Act (2005)  •  Computer Misuse Act (2011)  •  Electronic Transactions Act (2011)  •  Data Protection and Privacy Act (2019)  •  Regulation of Interception of Communications Regulations (2024)</a:t>
            </a:r>
            <a:endParaRPr lang="en-US" sz="980" dirty="0"/>
          </a:p>
        </p:txBody>
      </p:sp>
      <p:sp>
        <p:nvSpPr>
          <p:cNvPr id="12" name="Shape 10"/>
          <p:cNvSpPr/>
          <p:nvPr/>
        </p:nvSpPr>
        <p:spPr>
          <a:xfrm>
            <a:off x="7269480" y="1554480"/>
            <a:ext cx="4343400" cy="4434840"/>
          </a:xfrm>
          <a:prstGeom prst="roundRect">
            <a:avLst>
              <a:gd name="adj" fmla="val 1684"/>
            </a:avLst>
          </a:prstGeom>
          <a:solidFill>
            <a:srgbClr val="1A1A1A"/>
          </a:solidFill>
          <a:ln/>
        </p:spPr>
      </p:sp>
      <p:sp>
        <p:nvSpPr>
          <p:cNvPr id="13" name="Text 11"/>
          <p:cNvSpPr/>
          <p:nvPr/>
        </p:nvSpPr>
        <p:spPr>
          <a:xfrm>
            <a:off x="7589520" y="1783080"/>
            <a:ext cx="3749040" cy="365760"/>
          </a:xfrm>
          <a:prstGeom prst="rect">
            <a:avLst/>
          </a:prstGeom>
          <a:noFill/>
          <a:ln/>
        </p:spPr>
        <p:txBody>
          <a:bodyPr wrap="square" lIns="0" tIns="0" rIns="0" bIns="0" rtlCol="0" anchor="ctr"/>
          <a:lstStyle/>
          <a:p>
            <a:pPr marL="0" indent="0">
              <a:buNone/>
            </a:pPr>
            <a:r>
              <a:rPr lang="en-US" sz="1500" b="1" dirty="0">
                <a:solidFill>
                  <a:srgbClr val="FCDC04"/>
                </a:solidFill>
                <a:latin typeface="Cambria" pitchFamily="34" charset="0"/>
                <a:ea typeface="Cambria" pitchFamily="34" charset="-122"/>
                <a:cs typeface="Cambria" pitchFamily="34" charset="-120"/>
              </a:rPr>
              <a:t>Cybersecurity Index</a:t>
            </a:r>
            <a:endParaRPr lang="en-US" sz="1500" dirty="0"/>
          </a:p>
        </p:txBody>
      </p:sp>
      <p:sp>
        <p:nvSpPr>
          <p:cNvPr id="14" name="Text 12"/>
          <p:cNvSpPr/>
          <p:nvPr/>
        </p:nvSpPr>
        <p:spPr>
          <a:xfrm>
            <a:off x="7589520" y="2194560"/>
            <a:ext cx="3749040" cy="640080"/>
          </a:xfrm>
          <a:prstGeom prst="rect">
            <a:avLst/>
          </a:prstGeom>
          <a:noFill/>
          <a:ln/>
        </p:spPr>
        <p:txBody>
          <a:bodyPr wrap="square" lIns="0" tIns="0" rIns="0" bIns="0"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62nd</a:t>
            </a:r>
            <a:endParaRPr lang="en-US" sz="3800" dirty="0"/>
          </a:p>
        </p:txBody>
      </p:sp>
      <p:sp>
        <p:nvSpPr>
          <p:cNvPr id="15" name="Text 13"/>
          <p:cNvSpPr/>
          <p:nvPr/>
        </p:nvSpPr>
        <p:spPr>
          <a:xfrm>
            <a:off x="7589520" y="2788920"/>
            <a:ext cx="3749040" cy="411480"/>
          </a:xfrm>
          <a:prstGeom prst="rect">
            <a:avLst/>
          </a:prstGeom>
          <a:noFill/>
          <a:ln/>
        </p:spPr>
        <p:txBody>
          <a:bodyPr wrap="square" lIns="0" tIns="0" rIns="0" bIns="0" rtlCol="0" anchor="ctr"/>
          <a:lstStyle/>
          <a:p>
            <a:pPr marL="0" indent="0">
              <a:buNone/>
            </a:pPr>
            <a:r>
              <a:rPr lang="en-US" sz="1100" dirty="0">
                <a:solidFill>
                  <a:srgbClr val="D5D5D5"/>
                </a:solidFill>
                <a:latin typeface="Calibri" pitchFamily="34" charset="0"/>
                <a:ea typeface="Calibri" pitchFamily="34" charset="-122"/>
                <a:cs typeface="Calibri" pitchFamily="34" charset="-120"/>
              </a:rPr>
              <a:t>globally on the National Cybersecurity Index</a:t>
            </a:r>
            <a:endParaRPr lang="en-US" sz="1100" dirty="0"/>
          </a:p>
        </p:txBody>
      </p:sp>
      <p:sp>
        <p:nvSpPr>
          <p:cNvPr id="16" name="Text 14"/>
          <p:cNvSpPr/>
          <p:nvPr/>
        </p:nvSpPr>
        <p:spPr>
          <a:xfrm>
            <a:off x="7589520" y="3154680"/>
            <a:ext cx="3749040" cy="320040"/>
          </a:xfrm>
          <a:prstGeom prst="rect">
            <a:avLst/>
          </a:prstGeom>
          <a:noFill/>
          <a:ln/>
        </p:spPr>
        <p:txBody>
          <a:bodyPr wrap="square" lIns="0" tIns="0" rIns="0" bIns="0" rtlCol="0" anchor="ctr"/>
          <a:lstStyle/>
          <a:p>
            <a:pPr marL="0" indent="0">
              <a:buNone/>
            </a:pPr>
            <a:r>
              <a:rPr lang="en-US" sz="1150" b="1" dirty="0">
                <a:solidFill>
                  <a:srgbClr val="FCDC04"/>
                </a:solidFill>
                <a:latin typeface="Calibri" pitchFamily="34" charset="0"/>
                <a:ea typeface="Calibri" pitchFamily="34" charset="-122"/>
                <a:cs typeface="Calibri" pitchFamily="34" charset="-120"/>
              </a:rPr>
              <a:t>5th in Africa  •  1st in East Africa</a:t>
            </a:r>
            <a:endParaRPr lang="en-US" sz="1150" dirty="0"/>
          </a:p>
        </p:txBody>
      </p:sp>
      <p:sp>
        <p:nvSpPr>
          <p:cNvPr id="17" name="Shape 15"/>
          <p:cNvSpPr/>
          <p:nvPr/>
        </p:nvSpPr>
        <p:spPr>
          <a:xfrm>
            <a:off x="7589520" y="3657600"/>
            <a:ext cx="3474720" cy="0"/>
          </a:xfrm>
          <a:prstGeom prst="line">
            <a:avLst/>
          </a:prstGeom>
          <a:noFill/>
          <a:ln w="12700">
            <a:solidFill>
              <a:srgbClr val="3A3A3A"/>
            </a:solidFill>
            <a:prstDash val="solid"/>
          </a:ln>
        </p:spPr>
      </p:sp>
      <p:sp>
        <p:nvSpPr>
          <p:cNvPr id="18" name="Text 16"/>
          <p:cNvSpPr/>
          <p:nvPr/>
        </p:nvSpPr>
        <p:spPr>
          <a:xfrm>
            <a:off x="7589520" y="3840480"/>
            <a:ext cx="3749040" cy="320040"/>
          </a:xfrm>
          <a:prstGeom prst="rect">
            <a:avLst/>
          </a:prstGeom>
          <a:noFill/>
          <a:ln/>
        </p:spPr>
        <p:txBody>
          <a:bodyPr wrap="square" lIns="0" tIns="0" rIns="0" bIns="0" rtlCol="0" anchor="ctr"/>
          <a:lstStyle/>
          <a:p>
            <a:pPr marL="0" indent="0">
              <a:buNone/>
            </a:pPr>
            <a:r>
              <a:rPr lang="en-US" sz="1250" b="1" dirty="0">
                <a:solidFill>
                  <a:srgbClr val="FCDC04"/>
                </a:solidFill>
                <a:latin typeface="Cambria" pitchFamily="34" charset="0"/>
                <a:ea typeface="Cambria" pitchFamily="34" charset="-122"/>
                <a:cs typeface="Cambria" pitchFamily="34" charset="-120"/>
              </a:rPr>
              <a:t>ITU Global Cybersecurity Index</a:t>
            </a:r>
            <a:endParaRPr lang="en-US" sz="1250" dirty="0"/>
          </a:p>
        </p:txBody>
      </p:sp>
      <p:sp>
        <p:nvSpPr>
          <p:cNvPr id="19" name="Text 17"/>
          <p:cNvSpPr/>
          <p:nvPr/>
        </p:nvSpPr>
        <p:spPr>
          <a:xfrm>
            <a:off x="7589520" y="4206240"/>
            <a:ext cx="3749040" cy="502920"/>
          </a:xfrm>
          <a:prstGeom prst="rect">
            <a:avLst/>
          </a:prstGeom>
          <a:noFill/>
          <a:ln/>
        </p:spPr>
        <p:txBody>
          <a:bodyPr wrap="square" lIns="0" tIns="0" rIns="0" bIns="0"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83.10%</a:t>
            </a:r>
            <a:endParaRPr lang="en-US" sz="2600" dirty="0"/>
          </a:p>
        </p:txBody>
      </p:sp>
      <p:sp>
        <p:nvSpPr>
          <p:cNvPr id="20" name="Text 18"/>
          <p:cNvSpPr/>
          <p:nvPr/>
        </p:nvSpPr>
        <p:spPr>
          <a:xfrm>
            <a:off x="7589520" y="4709160"/>
            <a:ext cx="3749040" cy="365760"/>
          </a:xfrm>
          <a:prstGeom prst="rect">
            <a:avLst/>
          </a:prstGeom>
          <a:noFill/>
          <a:ln/>
        </p:spPr>
        <p:txBody>
          <a:bodyPr wrap="square" lIns="0" tIns="0" rIns="0" bIns="0" rtlCol="0" anchor="ctr"/>
          <a:lstStyle/>
          <a:p>
            <a:pPr marL="0" indent="0">
              <a:buNone/>
            </a:pPr>
            <a:r>
              <a:rPr lang="en-US" sz="1050" dirty="0">
                <a:solidFill>
                  <a:srgbClr val="D5D5D5"/>
                </a:solidFill>
                <a:latin typeface="Calibri" pitchFamily="34" charset="0"/>
                <a:ea typeface="Calibri" pitchFamily="34" charset="-122"/>
                <a:cs typeface="Calibri" pitchFamily="34" charset="-120"/>
              </a:rPr>
              <a:t>up from 69.98% (2020) and 62.10% (2018)</a:t>
            </a:r>
            <a:endParaRPr lang="en-US" sz="1050" dirty="0"/>
          </a:p>
        </p:txBody>
      </p:sp>
      <p:sp>
        <p:nvSpPr>
          <p:cNvPr id="21" name="Text 19"/>
          <p:cNvSpPr/>
          <p:nvPr/>
        </p:nvSpPr>
        <p:spPr>
          <a:xfrm>
            <a:off x="7589520" y="5257800"/>
            <a:ext cx="3749040" cy="685800"/>
          </a:xfrm>
          <a:prstGeom prst="rect">
            <a:avLst/>
          </a:prstGeom>
          <a:noFill/>
          <a:ln/>
        </p:spPr>
        <p:txBody>
          <a:bodyPr wrap="square" lIns="0" tIns="0" rIns="0" bIns="0" rtlCol="0" anchor="ctr"/>
          <a:lstStyle/>
          <a:p>
            <a:pPr marL="0" indent="0">
              <a:lnSpc>
                <a:spcPts val="1300"/>
              </a:lnSpc>
              <a:buNone/>
            </a:pPr>
            <a:r>
              <a:rPr lang="en-US" sz="1000" i="1" dirty="0">
                <a:solidFill>
                  <a:srgbClr val="C9C9C9"/>
                </a:solidFill>
                <a:latin typeface="Calibri" pitchFamily="34" charset="0"/>
                <a:ea typeface="Calibri" pitchFamily="34" charset="-122"/>
                <a:cs typeface="Calibri" pitchFamily="34" charset="-120"/>
              </a:rPr>
              <a:t>World Bank funding of $200 million secured for rural connectivity and e-governance, aligned with the African Telecommunications Union Master Strategy.</a:t>
            </a:r>
            <a:endParaRPr lang="en-US" sz="1000" dirty="0"/>
          </a:p>
        </p:txBody>
      </p:sp>
    </p:spTree>
    <p:extLst>
      <p:ext uri="{BB962C8B-B14F-4D97-AF65-F5344CB8AC3E}">
        <p14:creationId xmlns:p14="http://schemas.microsoft.com/office/powerpoint/2010/main" val="918707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548640" y="365760"/>
            <a:ext cx="8229600" cy="502920"/>
          </a:xfrm>
          <a:prstGeom prst="rect">
            <a:avLst/>
          </a:prstGeom>
          <a:noFill/>
          <a:ln/>
        </p:spPr>
        <p:txBody>
          <a:bodyPr wrap="square" lIns="0" tIns="0" rIns="0" bIns="0" rtlCol="0" anchor="ctr"/>
          <a:lstStyle/>
          <a:p>
            <a:pPr marL="0" indent="0">
              <a:buNone/>
            </a:pPr>
            <a:r>
              <a:rPr lang="en-US" sz="2800" b="1" dirty="0">
                <a:solidFill>
                  <a:srgbClr val="1A1A1A"/>
                </a:solidFill>
                <a:latin typeface="Cambria" pitchFamily="34" charset="0"/>
                <a:ea typeface="Cambria" pitchFamily="34" charset="-122"/>
                <a:cs typeface="Cambria" pitchFamily="34" charset="-120"/>
              </a:rPr>
              <a:t>ICT Infrastructure Growth</a:t>
            </a:r>
            <a:endParaRPr lang="en-US" sz="2800" dirty="0"/>
          </a:p>
        </p:txBody>
      </p:sp>
      <p:sp>
        <p:nvSpPr>
          <p:cNvPr id="3" name="Text 1"/>
          <p:cNvSpPr/>
          <p:nvPr/>
        </p:nvSpPr>
        <p:spPr>
          <a:xfrm>
            <a:off x="548640" y="868680"/>
            <a:ext cx="8229600" cy="365760"/>
          </a:xfrm>
          <a:prstGeom prst="rect">
            <a:avLst/>
          </a:prstGeom>
          <a:noFill/>
          <a:ln/>
        </p:spPr>
        <p:txBody>
          <a:bodyPr wrap="square" lIns="0" tIns="0" rIns="0" bIns="0" rtlCol="0" anchor="ctr"/>
          <a:lstStyle/>
          <a:p>
            <a:pPr marL="0" indent="0">
              <a:buNone/>
            </a:pPr>
            <a:r>
              <a:rPr lang="en-US" sz="1300" dirty="0">
                <a:solidFill>
                  <a:srgbClr val="767676"/>
                </a:solidFill>
                <a:latin typeface="Calibri" pitchFamily="34" charset="0"/>
                <a:ea typeface="Calibri" pitchFamily="34" charset="-122"/>
                <a:cs typeface="Calibri" pitchFamily="34" charset="-120"/>
              </a:rPr>
              <a:t>Action Line C2  —  Base Year 2002 vs. FY 2024/25</a:t>
            </a:r>
            <a:endParaRPr lang="en-US" sz="1300" dirty="0"/>
          </a:p>
        </p:txBody>
      </p:sp>
      <p:graphicFrame>
        <p:nvGraphicFramePr>
          <p:cNvPr id="4" name="Chart 0"/>
          <p:cNvGraphicFramePr/>
          <p:nvPr/>
        </p:nvGraphicFramePr>
        <p:xfrm>
          <a:off x="548640" y="1371600"/>
          <a:ext cx="5577840" cy="324612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548640" y="4709160"/>
            <a:ext cx="5577840" cy="274320"/>
          </a:xfrm>
          <a:prstGeom prst="rect">
            <a:avLst/>
          </a:prstGeom>
          <a:noFill/>
          <a:ln/>
        </p:spPr>
        <p:txBody>
          <a:bodyPr wrap="square" lIns="0" tIns="0" rIns="0" bIns="0" rtlCol="0" anchor="ctr"/>
          <a:lstStyle/>
          <a:p>
            <a:pPr marL="0" indent="0">
              <a:buNone/>
            </a:pPr>
            <a:r>
              <a:rPr lang="en-US" sz="900" i="1" dirty="0">
                <a:solidFill>
                  <a:srgbClr val="767676"/>
                </a:solidFill>
                <a:latin typeface="Calibri" pitchFamily="34" charset="0"/>
                <a:ea typeface="Calibri" pitchFamily="34" charset="-122"/>
                <a:cs typeface="Calibri" pitchFamily="34" charset="-120"/>
              </a:rPr>
              <a:t>Values scaled for chart comparability — see exact figures at right</a:t>
            </a:r>
            <a:endParaRPr lang="en-US" sz="9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6400800" y="1371600"/>
          <a:ext cx="5212080" cy="3611880"/>
        </p:xfrm>
        <a:graphic>
          <a:graphicData uri="http://schemas.openxmlformats.org/drawingml/2006/table">
            <a:tbl>
              <a:tblPr/>
              <a:tblGrid>
                <a:gridCol w="2286000">
                  <a:extLst>
                    <a:ext uri="{9D8B030D-6E8A-4147-A177-3AD203B41FA5}">
                      <a16:colId xmlns:a16="http://schemas.microsoft.com/office/drawing/2014/main" val="20000"/>
                    </a:ext>
                  </a:extLst>
                </a:gridCol>
                <a:gridCol w="128016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tblGrid>
              <a:tr h="451485">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Indicator</a:t>
                      </a:r>
                      <a:endParaRPr lang="en-US" sz="120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A1A1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2002</a:t>
                      </a:r>
                      <a:endParaRPr lang="en-US" sz="120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A1A1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FY24/25</a:t>
                      </a:r>
                      <a:endParaRPr lang="en-US" sz="120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A1A1A"/>
                    </a:solidFill>
                  </a:tcPr>
                </a:tc>
                <a:extLst>
                  <a:ext uri="{0D108BD9-81ED-4DB2-BD59-A6C34878D82A}">
                    <a16:rowId xmlns:a16="http://schemas.microsoft.com/office/drawing/2014/main" val="10000"/>
                  </a:ext>
                </a:extLst>
              </a:tr>
              <a:tr h="451485">
                <a:tc>
                  <a:txBody>
                    <a:bodyPr/>
                    <a:lstStyle/>
                    <a:p>
                      <a:pPr marL="0" indent="0">
                        <a:buNone/>
                      </a:pPr>
                      <a:r>
                        <a:rPr lang="en-US" sz="1050" dirty="0">
                          <a:solidFill>
                            <a:srgbClr val="1A1A1A"/>
                          </a:solidFill>
                          <a:latin typeface="Calibri" pitchFamily="34" charset="0"/>
                          <a:ea typeface="Calibri" pitchFamily="34" charset="-122"/>
                          <a:cs typeface="Calibri" pitchFamily="34" charset="-120"/>
                        </a:rPr>
                        <a:t>Telecom towers</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marL="0" indent="0">
                        <a:buNone/>
                      </a:pPr>
                      <a:r>
                        <a:rPr lang="en-US" sz="1050" dirty="0">
                          <a:solidFill>
                            <a:srgbClr val="4A4A4A"/>
                          </a:solidFill>
                          <a:latin typeface="Calibri" pitchFamily="34" charset="0"/>
                          <a:ea typeface="Calibri" pitchFamily="34" charset="-122"/>
                          <a:cs typeface="Calibri" pitchFamily="34" charset="-120"/>
                        </a:rPr>
                        <a:t>260</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marL="0" indent="0">
                        <a:buNone/>
                      </a:pPr>
                      <a:r>
                        <a:rPr lang="en-US" sz="1050" b="1" dirty="0">
                          <a:solidFill>
                            <a:srgbClr val="4A4A4A"/>
                          </a:solidFill>
                          <a:latin typeface="Calibri" pitchFamily="34" charset="0"/>
                          <a:ea typeface="Calibri" pitchFamily="34" charset="-122"/>
                          <a:cs typeface="Calibri" pitchFamily="34" charset="-120"/>
                        </a:rPr>
                        <a:t>5,204</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1485">
                <a:tc>
                  <a:txBody>
                    <a:bodyPr/>
                    <a:lstStyle/>
                    <a:p>
                      <a:pPr marL="0" indent="0">
                        <a:buNone/>
                      </a:pPr>
                      <a:r>
                        <a:rPr lang="en-US" sz="1050" dirty="0">
                          <a:solidFill>
                            <a:srgbClr val="1A1A1A"/>
                          </a:solidFill>
                          <a:latin typeface="Calibri" pitchFamily="34" charset="0"/>
                          <a:ea typeface="Calibri" pitchFamily="34" charset="-122"/>
                          <a:cs typeface="Calibri" pitchFamily="34" charset="-120"/>
                        </a:rPr>
                        <a:t>Fiber optic cable</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tc>
                  <a:txBody>
                    <a:bodyPr/>
                    <a:lstStyle/>
                    <a:p>
                      <a:pPr marL="0" indent="0">
                        <a:buNone/>
                      </a:pPr>
                      <a:r>
                        <a:rPr lang="en-US" sz="1050" dirty="0">
                          <a:solidFill>
                            <a:srgbClr val="4A4A4A"/>
                          </a:solidFill>
                          <a:latin typeface="Calibri" pitchFamily="34" charset="0"/>
                          <a:ea typeface="Calibri" pitchFamily="34" charset="-122"/>
                          <a:cs typeface="Calibri" pitchFamily="34" charset="-120"/>
                        </a:rPr>
                        <a:t>222 km</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tc>
                  <a:txBody>
                    <a:bodyPr/>
                    <a:lstStyle/>
                    <a:p>
                      <a:pPr marL="0" indent="0">
                        <a:buNone/>
                      </a:pPr>
                      <a:r>
                        <a:rPr lang="en-US" sz="1050" b="1" dirty="0">
                          <a:solidFill>
                            <a:srgbClr val="4A4A4A"/>
                          </a:solidFill>
                          <a:latin typeface="Calibri" pitchFamily="34" charset="0"/>
                          <a:ea typeface="Calibri" pitchFamily="34" charset="-122"/>
                          <a:cs typeface="Calibri" pitchFamily="34" charset="-120"/>
                        </a:rPr>
                        <a:t>47,771 km</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extLst>
                  <a:ext uri="{0D108BD9-81ED-4DB2-BD59-A6C34878D82A}">
                    <a16:rowId xmlns:a16="http://schemas.microsoft.com/office/drawing/2014/main" val="10002"/>
                  </a:ext>
                </a:extLst>
              </a:tr>
              <a:tr h="451485">
                <a:tc>
                  <a:txBody>
                    <a:bodyPr/>
                    <a:lstStyle/>
                    <a:p>
                      <a:pPr marL="0" indent="0">
                        <a:buNone/>
                      </a:pPr>
                      <a:r>
                        <a:rPr lang="en-US" sz="1050" dirty="0">
                          <a:solidFill>
                            <a:srgbClr val="1A1A1A"/>
                          </a:solidFill>
                          <a:latin typeface="Calibri" pitchFamily="34" charset="0"/>
                          <a:ea typeface="Calibri" pitchFamily="34" charset="-122"/>
                          <a:cs typeface="Calibri" pitchFamily="34" charset="-120"/>
                        </a:rPr>
                        <a:t>National Backbone (NBI)</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marL="0" indent="0">
                        <a:buNone/>
                      </a:pPr>
                      <a:r>
                        <a:rPr lang="en-US" sz="1050" dirty="0">
                          <a:solidFill>
                            <a:srgbClr val="4A4A4A"/>
                          </a:solidFill>
                          <a:latin typeface="Calibri" pitchFamily="34" charset="0"/>
                          <a:ea typeface="Calibri" pitchFamily="34" charset="-122"/>
                          <a:cs typeface="Calibri" pitchFamily="34" charset="-120"/>
                        </a:rPr>
                        <a:t>—</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marL="0" indent="0">
                        <a:buNone/>
                      </a:pPr>
                      <a:r>
                        <a:rPr lang="en-US" sz="1050" b="1" dirty="0">
                          <a:solidFill>
                            <a:srgbClr val="4A4A4A"/>
                          </a:solidFill>
                          <a:latin typeface="Calibri" pitchFamily="34" charset="0"/>
                          <a:ea typeface="Calibri" pitchFamily="34" charset="-122"/>
                          <a:cs typeface="Calibri" pitchFamily="34" charset="-120"/>
                        </a:rPr>
                        <a:t>4,387 km</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1485">
                <a:tc>
                  <a:txBody>
                    <a:bodyPr/>
                    <a:lstStyle/>
                    <a:p>
                      <a:pPr marL="0" indent="0">
                        <a:buNone/>
                      </a:pPr>
                      <a:r>
                        <a:rPr lang="en-US" sz="1050" dirty="0">
                          <a:solidFill>
                            <a:srgbClr val="1A1A1A"/>
                          </a:solidFill>
                          <a:latin typeface="Calibri" pitchFamily="34" charset="0"/>
                          <a:ea typeface="Calibri" pitchFamily="34" charset="-122"/>
                          <a:cs typeface="Calibri" pitchFamily="34" charset="-120"/>
                        </a:rPr>
                        <a:t>2G coverage</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tc>
                  <a:txBody>
                    <a:bodyPr/>
                    <a:lstStyle/>
                    <a:p>
                      <a:pPr marL="0" indent="0">
                        <a:buNone/>
                      </a:pPr>
                      <a:r>
                        <a:rPr lang="en-US" sz="1050" dirty="0">
                          <a:solidFill>
                            <a:srgbClr val="4A4A4A"/>
                          </a:solidFill>
                          <a:latin typeface="Calibri" pitchFamily="34" charset="0"/>
                          <a:ea typeface="Calibri" pitchFamily="34" charset="-122"/>
                          <a:cs typeface="Calibri" pitchFamily="34" charset="-120"/>
                        </a:rPr>
                        <a:t>72% pop.</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tc>
                  <a:txBody>
                    <a:bodyPr/>
                    <a:lstStyle/>
                    <a:p>
                      <a:pPr marL="0" indent="0">
                        <a:buNone/>
                      </a:pPr>
                      <a:r>
                        <a:rPr lang="en-US" sz="1050" b="1" dirty="0">
                          <a:solidFill>
                            <a:srgbClr val="4A4A4A"/>
                          </a:solidFill>
                          <a:latin typeface="Calibri" pitchFamily="34" charset="0"/>
                          <a:ea typeface="Calibri" pitchFamily="34" charset="-122"/>
                          <a:cs typeface="Calibri" pitchFamily="34" charset="-120"/>
                        </a:rPr>
                        <a:t>99% pop.</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extLst>
                  <a:ext uri="{0D108BD9-81ED-4DB2-BD59-A6C34878D82A}">
                    <a16:rowId xmlns:a16="http://schemas.microsoft.com/office/drawing/2014/main" val="10004"/>
                  </a:ext>
                </a:extLst>
              </a:tr>
              <a:tr h="451485">
                <a:tc>
                  <a:txBody>
                    <a:bodyPr/>
                    <a:lstStyle/>
                    <a:p>
                      <a:pPr marL="0" indent="0">
                        <a:buNone/>
                      </a:pPr>
                      <a:r>
                        <a:rPr lang="en-US" sz="1050" dirty="0">
                          <a:solidFill>
                            <a:srgbClr val="1A1A1A"/>
                          </a:solidFill>
                          <a:latin typeface="Calibri" pitchFamily="34" charset="0"/>
                          <a:ea typeface="Calibri" pitchFamily="34" charset="-122"/>
                          <a:cs typeface="Calibri" pitchFamily="34" charset="-120"/>
                        </a:rPr>
                        <a:t>4G coverage</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marL="0" indent="0">
                        <a:buNone/>
                      </a:pPr>
                      <a:r>
                        <a:rPr lang="en-US" sz="1050" dirty="0">
                          <a:solidFill>
                            <a:srgbClr val="4A4A4A"/>
                          </a:solidFill>
                          <a:latin typeface="Calibri" pitchFamily="34" charset="0"/>
                          <a:ea typeface="Calibri" pitchFamily="34" charset="-122"/>
                          <a:cs typeface="Calibri" pitchFamily="34" charset="-120"/>
                        </a:rPr>
                        <a:t>—</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marL="0" indent="0">
                        <a:buNone/>
                      </a:pPr>
                      <a:r>
                        <a:rPr lang="en-US" sz="1050" b="1" dirty="0">
                          <a:solidFill>
                            <a:srgbClr val="4A4A4A"/>
                          </a:solidFill>
                          <a:latin typeface="Calibri" pitchFamily="34" charset="0"/>
                          <a:ea typeface="Calibri" pitchFamily="34" charset="-122"/>
                          <a:cs typeface="Calibri" pitchFamily="34" charset="-120"/>
                        </a:rPr>
                        <a:t>45% pop.</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51485">
                <a:tc>
                  <a:txBody>
                    <a:bodyPr/>
                    <a:lstStyle/>
                    <a:p>
                      <a:pPr marL="0" indent="0">
                        <a:buNone/>
                      </a:pPr>
                      <a:r>
                        <a:rPr lang="en-US" sz="1050" dirty="0">
                          <a:solidFill>
                            <a:srgbClr val="1A1A1A"/>
                          </a:solidFill>
                          <a:latin typeface="Calibri" pitchFamily="34" charset="0"/>
                          <a:ea typeface="Calibri" pitchFamily="34" charset="-122"/>
                          <a:cs typeface="Calibri" pitchFamily="34" charset="-120"/>
                        </a:rPr>
                        <a:t>Mobile subscriptions</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tc>
                  <a:txBody>
                    <a:bodyPr/>
                    <a:lstStyle/>
                    <a:p>
                      <a:pPr marL="0" indent="0">
                        <a:buNone/>
                      </a:pPr>
                      <a:r>
                        <a:rPr lang="en-US" sz="1050" dirty="0">
                          <a:solidFill>
                            <a:srgbClr val="4A4A4A"/>
                          </a:solidFill>
                          <a:latin typeface="Calibri" pitchFamily="34" charset="0"/>
                          <a:ea typeface="Calibri" pitchFamily="34" charset="-122"/>
                          <a:cs typeface="Calibri" pitchFamily="34" charset="-120"/>
                        </a:rPr>
                        <a:t>330,000</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tc>
                  <a:txBody>
                    <a:bodyPr/>
                    <a:lstStyle/>
                    <a:p>
                      <a:pPr marL="0" indent="0">
                        <a:buNone/>
                      </a:pPr>
                      <a:r>
                        <a:rPr lang="en-US" sz="1050" b="1" dirty="0">
                          <a:solidFill>
                            <a:srgbClr val="4A4A4A"/>
                          </a:solidFill>
                          <a:latin typeface="Calibri" pitchFamily="34" charset="0"/>
                          <a:ea typeface="Calibri" pitchFamily="34" charset="-122"/>
                          <a:cs typeface="Calibri" pitchFamily="34" charset="-120"/>
                        </a:rPr>
                        <a:t>41.5 million</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2F2F0"/>
                    </a:solidFill>
                  </a:tcPr>
                </a:tc>
                <a:extLst>
                  <a:ext uri="{0D108BD9-81ED-4DB2-BD59-A6C34878D82A}">
                    <a16:rowId xmlns:a16="http://schemas.microsoft.com/office/drawing/2014/main" val="10006"/>
                  </a:ext>
                </a:extLst>
              </a:tr>
              <a:tr h="451485">
                <a:tc>
                  <a:txBody>
                    <a:bodyPr/>
                    <a:lstStyle/>
                    <a:p>
                      <a:pPr marL="0" indent="0">
                        <a:buNone/>
                      </a:pPr>
                      <a:r>
                        <a:rPr lang="en-US" sz="1050" dirty="0">
                          <a:solidFill>
                            <a:srgbClr val="1A1A1A"/>
                          </a:solidFill>
                          <a:latin typeface="Calibri" pitchFamily="34" charset="0"/>
                          <a:ea typeface="Calibri" pitchFamily="34" charset="-122"/>
                          <a:cs typeface="Calibri" pitchFamily="34" charset="-120"/>
                        </a:rPr>
                        <a:t>Licensed operators</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marL="0" indent="0">
                        <a:buNone/>
                      </a:pPr>
                      <a:r>
                        <a:rPr lang="en-US" sz="1050" dirty="0">
                          <a:solidFill>
                            <a:srgbClr val="4A4A4A"/>
                          </a:solidFill>
                          <a:latin typeface="Calibri" pitchFamily="34" charset="0"/>
                          <a:ea typeface="Calibri" pitchFamily="34" charset="-122"/>
                          <a:cs typeface="Calibri" pitchFamily="34" charset="-120"/>
                        </a:rPr>
                        <a:t>3</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marL="0" indent="0">
                        <a:buNone/>
                      </a:pPr>
                      <a:r>
                        <a:rPr lang="en-US" sz="1050" b="1" dirty="0">
                          <a:solidFill>
                            <a:srgbClr val="4A4A4A"/>
                          </a:solidFill>
                          <a:latin typeface="Calibri" pitchFamily="34" charset="0"/>
                          <a:ea typeface="Calibri" pitchFamily="34" charset="-122"/>
                          <a:cs typeface="Calibri" pitchFamily="34" charset="-120"/>
                        </a:rPr>
                        <a:t>41 (2025)</a:t>
                      </a:r>
                      <a:endParaRPr lang="en-US" sz="1050" dirty="0">
                        <a:latin typeface="Calibri" charset="0"/>
                        <a:ea typeface="Calibri" charset="0"/>
                        <a:cs typeface="Calibri" charset="0"/>
                      </a:endParaRPr>
                    </a:p>
                  </a:txBody>
                  <a:tcPr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
        <p:nvSpPr>
          <p:cNvPr id="7" name="Text 3"/>
          <p:cNvSpPr/>
          <p:nvPr/>
        </p:nvSpPr>
        <p:spPr>
          <a:xfrm>
            <a:off x="548640" y="5257800"/>
            <a:ext cx="11064240" cy="457200"/>
          </a:xfrm>
          <a:prstGeom prst="rect">
            <a:avLst/>
          </a:prstGeom>
          <a:noFill/>
          <a:ln/>
        </p:spPr>
        <p:txBody>
          <a:bodyPr wrap="square" lIns="0" tIns="0" rIns="0" bIns="0" rtlCol="0" anchor="ctr"/>
          <a:lstStyle/>
          <a:p>
            <a:pPr marL="0" indent="0">
              <a:buNone/>
            </a:pPr>
            <a:r>
              <a:rPr lang="en-US" sz="1200" b="1" i="1" dirty="0">
                <a:solidFill>
                  <a:srgbClr val="D21034"/>
                </a:solidFill>
                <a:latin typeface="Calibri" pitchFamily="34" charset="0"/>
                <a:ea typeface="Calibri" pitchFamily="34" charset="-122"/>
                <a:cs typeface="Calibri" pitchFamily="34" charset="-120"/>
              </a:rPr>
              <a:t>76% of public services digitized through NBI  •  Over 5,000 government offices connected for real-time data sharing</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65760"/>
            <a:ext cx="8229600" cy="502920"/>
          </a:xfrm>
          <a:prstGeom prst="rect">
            <a:avLst/>
          </a:prstGeom>
          <a:noFill/>
          <a:ln/>
        </p:spPr>
        <p:txBody>
          <a:bodyPr wrap="square" lIns="0" tIns="0" rIns="0" bIns="0" rtlCol="0" anchor="ctr"/>
          <a:lstStyle/>
          <a:p>
            <a:pPr marL="0" indent="0">
              <a:buNone/>
            </a:pPr>
            <a:r>
              <a:rPr lang="en-US" sz="2800" b="1" dirty="0">
                <a:solidFill>
                  <a:srgbClr val="1A1A1A"/>
                </a:solidFill>
                <a:latin typeface="Cambria" pitchFamily="34" charset="0"/>
                <a:ea typeface="Cambria" pitchFamily="34" charset="-122"/>
                <a:cs typeface="Cambria" pitchFamily="34" charset="-120"/>
              </a:rPr>
              <a:t>Access &amp; Digital Inclusion</a:t>
            </a:r>
            <a:endParaRPr lang="en-US" sz="2800" dirty="0"/>
          </a:p>
        </p:txBody>
      </p:sp>
      <p:sp>
        <p:nvSpPr>
          <p:cNvPr id="3" name="Text 1"/>
          <p:cNvSpPr/>
          <p:nvPr/>
        </p:nvSpPr>
        <p:spPr>
          <a:xfrm>
            <a:off x="548640" y="868680"/>
            <a:ext cx="8229600" cy="365760"/>
          </a:xfrm>
          <a:prstGeom prst="rect">
            <a:avLst/>
          </a:prstGeom>
          <a:noFill/>
          <a:ln/>
        </p:spPr>
        <p:txBody>
          <a:bodyPr wrap="square" lIns="0" tIns="0" rIns="0" bIns="0" rtlCol="0" anchor="ctr"/>
          <a:lstStyle/>
          <a:p>
            <a:pPr marL="0" indent="0">
              <a:buNone/>
            </a:pPr>
            <a:r>
              <a:rPr lang="en-US" sz="1300" dirty="0">
                <a:solidFill>
                  <a:srgbClr val="767676"/>
                </a:solidFill>
                <a:latin typeface="Calibri" pitchFamily="34" charset="0"/>
                <a:ea typeface="Calibri" pitchFamily="34" charset="-122"/>
                <a:cs typeface="Calibri" pitchFamily="34" charset="-120"/>
              </a:rPr>
              <a:t>Action Line C3  —  Three decades of UCUSAF programming</a:t>
            </a:r>
            <a:endParaRPr lang="en-US" sz="1300" dirty="0"/>
          </a:p>
        </p:txBody>
      </p:sp>
      <p:sp>
        <p:nvSpPr>
          <p:cNvPr id="4" name="Shape 2"/>
          <p:cNvSpPr/>
          <p:nvPr/>
        </p:nvSpPr>
        <p:spPr>
          <a:xfrm>
            <a:off x="548640" y="1417320"/>
            <a:ext cx="3611880" cy="1783080"/>
          </a:xfrm>
          <a:prstGeom prst="roundRect">
            <a:avLst>
              <a:gd name="adj" fmla="val 3590"/>
            </a:avLst>
          </a:prstGeom>
          <a:solidFill>
            <a:srgbClr val="F2F2F0"/>
          </a:solidFill>
          <a:ln/>
          <a:effectLst>
            <a:outerShdw blurRad="101600" dist="38100" dir="2700000" algn="bl" rotWithShape="0">
              <a:srgbClr val="000000">
                <a:alpha val="12000"/>
              </a:srgbClr>
            </a:outerShdw>
          </a:effectLst>
        </p:spPr>
      </p:sp>
      <p:sp>
        <p:nvSpPr>
          <p:cNvPr id="5" name="Text 3"/>
          <p:cNvSpPr/>
          <p:nvPr/>
        </p:nvSpPr>
        <p:spPr>
          <a:xfrm>
            <a:off x="777240" y="1554480"/>
            <a:ext cx="3154680" cy="320040"/>
          </a:xfrm>
          <a:prstGeom prst="rect">
            <a:avLst/>
          </a:prstGeom>
          <a:noFill/>
          <a:ln/>
        </p:spPr>
        <p:txBody>
          <a:bodyPr wrap="square" lIns="0" tIns="0" rIns="0" bIns="0" rtlCol="0" anchor="ctr"/>
          <a:lstStyle/>
          <a:p>
            <a:pPr marL="0" indent="0">
              <a:buNone/>
            </a:pPr>
            <a:r>
              <a:rPr lang="en-US" sz="1500" b="1" dirty="0">
                <a:solidFill>
                  <a:srgbClr val="D21034"/>
                </a:solidFill>
                <a:latin typeface="Cambria" pitchFamily="34" charset="0"/>
                <a:ea typeface="Cambria" pitchFamily="34" charset="-122"/>
                <a:cs typeface="Cambria" pitchFamily="34" charset="-120"/>
              </a:rPr>
              <a:t>UCUSAF I</a:t>
            </a:r>
            <a:endParaRPr lang="en-US" sz="1500" dirty="0"/>
          </a:p>
        </p:txBody>
      </p:sp>
      <p:sp>
        <p:nvSpPr>
          <p:cNvPr id="6" name="Text 4"/>
          <p:cNvSpPr/>
          <p:nvPr/>
        </p:nvSpPr>
        <p:spPr>
          <a:xfrm>
            <a:off x="777240" y="1856232"/>
            <a:ext cx="3154680" cy="274320"/>
          </a:xfrm>
          <a:prstGeom prst="rect">
            <a:avLst/>
          </a:prstGeom>
          <a:noFill/>
          <a:ln/>
        </p:spPr>
        <p:txBody>
          <a:bodyPr wrap="square" lIns="0" tIns="0" rIns="0" bIns="0" rtlCol="0" anchor="ctr"/>
          <a:lstStyle/>
          <a:p>
            <a:pPr marL="0" indent="0">
              <a:buNone/>
            </a:pPr>
            <a:r>
              <a:rPr lang="en-US" sz="1100" dirty="0">
                <a:solidFill>
                  <a:srgbClr val="767676"/>
                </a:solidFill>
                <a:latin typeface="Calibri" pitchFamily="34" charset="0"/>
                <a:ea typeface="Calibri" pitchFamily="34" charset="-122"/>
                <a:cs typeface="Calibri" pitchFamily="34" charset="-120"/>
              </a:rPr>
              <a:t>2002–2008</a:t>
            </a:r>
            <a:endParaRPr lang="en-US" sz="1100" dirty="0"/>
          </a:p>
        </p:txBody>
      </p:sp>
      <p:sp>
        <p:nvSpPr>
          <p:cNvPr id="7" name="Text 5"/>
          <p:cNvSpPr/>
          <p:nvPr/>
        </p:nvSpPr>
        <p:spPr>
          <a:xfrm>
            <a:off x="777240" y="2148840"/>
            <a:ext cx="3154680" cy="274320"/>
          </a:xfrm>
          <a:prstGeom prst="rect">
            <a:avLst/>
          </a:prstGeom>
          <a:noFill/>
          <a:ln/>
        </p:spPr>
        <p:txBody>
          <a:bodyPr wrap="square" lIns="0" tIns="0" rIns="0" bIns="0" rtlCol="0" anchor="ctr"/>
          <a:lstStyle/>
          <a:p>
            <a:pPr marL="0" indent="0">
              <a:buNone/>
            </a:pPr>
            <a:r>
              <a:rPr lang="en-US" sz="1250" b="1" dirty="0">
                <a:solidFill>
                  <a:srgbClr val="1A1A1A"/>
                </a:solidFill>
                <a:latin typeface="Calibri" pitchFamily="34" charset="0"/>
                <a:ea typeface="Calibri" pitchFamily="34" charset="-122"/>
                <a:cs typeface="Calibri" pitchFamily="34" charset="-120"/>
              </a:rPr>
              <a:t>Voice access</a:t>
            </a:r>
            <a:endParaRPr lang="en-US" sz="1250" dirty="0"/>
          </a:p>
        </p:txBody>
      </p:sp>
      <p:sp>
        <p:nvSpPr>
          <p:cNvPr id="8" name="Text 6"/>
          <p:cNvSpPr/>
          <p:nvPr/>
        </p:nvSpPr>
        <p:spPr>
          <a:xfrm>
            <a:off x="777240" y="2450592"/>
            <a:ext cx="3154680" cy="685800"/>
          </a:xfrm>
          <a:prstGeom prst="rect">
            <a:avLst/>
          </a:prstGeom>
          <a:noFill/>
          <a:ln/>
        </p:spPr>
        <p:txBody>
          <a:bodyPr wrap="square" lIns="0" tIns="0" rIns="0" bIns="0" rtlCol="0" anchor="ctr"/>
          <a:lstStyle/>
          <a:p>
            <a:pPr marL="0" indent="0">
              <a:lnSpc>
                <a:spcPts val="1300"/>
              </a:lnSpc>
              <a:buNone/>
            </a:pPr>
            <a:r>
              <a:rPr lang="en-US" sz="1050" dirty="0">
                <a:solidFill>
                  <a:srgbClr val="4A4A4A"/>
                </a:solidFill>
                <a:latin typeface="Calibri" pitchFamily="34" charset="0"/>
                <a:ea typeface="Calibri" pitchFamily="34" charset="-122"/>
                <a:cs typeface="Calibri" pitchFamily="34" charset="-120"/>
              </a:rPr>
              <a:t>90 GSM masts, 4,000+ payphones, 70% voice penetration</a:t>
            </a:r>
            <a:endParaRPr lang="en-US" sz="1050" dirty="0"/>
          </a:p>
        </p:txBody>
      </p:sp>
      <p:sp>
        <p:nvSpPr>
          <p:cNvPr id="9" name="Shape 7"/>
          <p:cNvSpPr/>
          <p:nvPr/>
        </p:nvSpPr>
        <p:spPr>
          <a:xfrm>
            <a:off x="4343400" y="1417320"/>
            <a:ext cx="3611880" cy="1783080"/>
          </a:xfrm>
          <a:prstGeom prst="roundRect">
            <a:avLst>
              <a:gd name="adj" fmla="val 3590"/>
            </a:avLst>
          </a:prstGeom>
          <a:solidFill>
            <a:srgbClr val="F2F2F0"/>
          </a:solidFill>
          <a:ln/>
          <a:effectLst>
            <a:outerShdw blurRad="101600" dist="38100" dir="2700000" algn="bl" rotWithShape="0">
              <a:srgbClr val="000000">
                <a:alpha val="12000"/>
              </a:srgbClr>
            </a:outerShdw>
          </a:effectLst>
        </p:spPr>
      </p:sp>
      <p:sp>
        <p:nvSpPr>
          <p:cNvPr id="10" name="Text 8"/>
          <p:cNvSpPr/>
          <p:nvPr/>
        </p:nvSpPr>
        <p:spPr>
          <a:xfrm>
            <a:off x="4572000" y="1554480"/>
            <a:ext cx="3154680" cy="320040"/>
          </a:xfrm>
          <a:prstGeom prst="rect">
            <a:avLst/>
          </a:prstGeom>
          <a:noFill/>
          <a:ln/>
        </p:spPr>
        <p:txBody>
          <a:bodyPr wrap="square" lIns="0" tIns="0" rIns="0" bIns="0" rtlCol="0" anchor="ctr"/>
          <a:lstStyle/>
          <a:p>
            <a:pPr marL="0" indent="0">
              <a:buNone/>
            </a:pPr>
            <a:r>
              <a:rPr lang="en-US" sz="1500" b="1" dirty="0">
                <a:solidFill>
                  <a:srgbClr val="D21034"/>
                </a:solidFill>
                <a:latin typeface="Cambria" pitchFamily="34" charset="0"/>
                <a:ea typeface="Cambria" pitchFamily="34" charset="-122"/>
                <a:cs typeface="Cambria" pitchFamily="34" charset="-120"/>
              </a:rPr>
              <a:t>UCUSAF II</a:t>
            </a:r>
            <a:endParaRPr lang="en-US" sz="1500" dirty="0"/>
          </a:p>
        </p:txBody>
      </p:sp>
      <p:sp>
        <p:nvSpPr>
          <p:cNvPr id="11" name="Text 9"/>
          <p:cNvSpPr/>
          <p:nvPr/>
        </p:nvSpPr>
        <p:spPr>
          <a:xfrm>
            <a:off x="4572000" y="1856232"/>
            <a:ext cx="3154680" cy="274320"/>
          </a:xfrm>
          <a:prstGeom prst="rect">
            <a:avLst/>
          </a:prstGeom>
          <a:noFill/>
          <a:ln/>
        </p:spPr>
        <p:txBody>
          <a:bodyPr wrap="square" lIns="0" tIns="0" rIns="0" bIns="0" rtlCol="0" anchor="ctr"/>
          <a:lstStyle/>
          <a:p>
            <a:pPr marL="0" indent="0">
              <a:buNone/>
            </a:pPr>
            <a:r>
              <a:rPr lang="en-US" sz="1100" dirty="0">
                <a:solidFill>
                  <a:srgbClr val="767676"/>
                </a:solidFill>
                <a:latin typeface="Calibri" pitchFamily="34" charset="0"/>
                <a:ea typeface="Calibri" pitchFamily="34" charset="-122"/>
                <a:cs typeface="Calibri" pitchFamily="34" charset="-120"/>
              </a:rPr>
              <a:t>2009–2016</a:t>
            </a:r>
            <a:endParaRPr lang="en-US" sz="1100" dirty="0"/>
          </a:p>
        </p:txBody>
      </p:sp>
      <p:sp>
        <p:nvSpPr>
          <p:cNvPr id="12" name="Text 10"/>
          <p:cNvSpPr/>
          <p:nvPr/>
        </p:nvSpPr>
        <p:spPr>
          <a:xfrm>
            <a:off x="4572000" y="2148840"/>
            <a:ext cx="3154680" cy="274320"/>
          </a:xfrm>
          <a:prstGeom prst="rect">
            <a:avLst/>
          </a:prstGeom>
          <a:noFill/>
          <a:ln/>
        </p:spPr>
        <p:txBody>
          <a:bodyPr wrap="square" lIns="0" tIns="0" rIns="0" bIns="0" rtlCol="0" anchor="ctr"/>
          <a:lstStyle/>
          <a:p>
            <a:pPr marL="0" indent="0">
              <a:buNone/>
            </a:pPr>
            <a:r>
              <a:rPr lang="en-US" sz="1250" b="1" dirty="0">
                <a:solidFill>
                  <a:srgbClr val="1A1A1A"/>
                </a:solidFill>
                <a:latin typeface="Calibri" pitchFamily="34" charset="0"/>
                <a:ea typeface="Calibri" pitchFamily="34" charset="-122"/>
                <a:cs typeface="Calibri" pitchFamily="34" charset="-120"/>
              </a:rPr>
              <a:t>Basic internet</a:t>
            </a:r>
            <a:endParaRPr lang="en-US" sz="1250" dirty="0"/>
          </a:p>
        </p:txBody>
      </p:sp>
      <p:sp>
        <p:nvSpPr>
          <p:cNvPr id="13" name="Text 11"/>
          <p:cNvSpPr/>
          <p:nvPr/>
        </p:nvSpPr>
        <p:spPr>
          <a:xfrm>
            <a:off x="4572000" y="2450592"/>
            <a:ext cx="3154680" cy="685800"/>
          </a:xfrm>
          <a:prstGeom prst="rect">
            <a:avLst/>
          </a:prstGeom>
          <a:noFill/>
          <a:ln/>
        </p:spPr>
        <p:txBody>
          <a:bodyPr wrap="square" lIns="0" tIns="0" rIns="0" bIns="0" rtlCol="0" anchor="ctr"/>
          <a:lstStyle/>
          <a:p>
            <a:pPr marL="0" indent="0">
              <a:lnSpc>
                <a:spcPts val="1300"/>
              </a:lnSpc>
              <a:buNone/>
            </a:pPr>
            <a:r>
              <a:rPr lang="en-US" sz="1050" dirty="0">
                <a:solidFill>
                  <a:srgbClr val="4A4A4A"/>
                </a:solidFill>
                <a:latin typeface="Calibri" pitchFamily="34" charset="0"/>
                <a:ea typeface="Calibri" pitchFamily="34" charset="-122"/>
                <a:cs typeface="Calibri" pitchFamily="34" charset="-120"/>
              </a:rPr>
              <a:t>542 ICT school labs, 19 digital TV broadcasting sites</a:t>
            </a:r>
            <a:endParaRPr lang="en-US" sz="1050" dirty="0"/>
          </a:p>
        </p:txBody>
      </p:sp>
      <p:sp>
        <p:nvSpPr>
          <p:cNvPr id="14" name="Shape 12"/>
          <p:cNvSpPr/>
          <p:nvPr/>
        </p:nvSpPr>
        <p:spPr>
          <a:xfrm>
            <a:off x="8138160" y="1417320"/>
            <a:ext cx="3611880" cy="1783080"/>
          </a:xfrm>
          <a:prstGeom prst="roundRect">
            <a:avLst>
              <a:gd name="adj" fmla="val 3590"/>
            </a:avLst>
          </a:prstGeom>
          <a:solidFill>
            <a:srgbClr val="F2F2F0"/>
          </a:solidFill>
          <a:ln/>
          <a:effectLst>
            <a:outerShdw blurRad="101600" dist="38100" dir="2700000" algn="bl" rotWithShape="0">
              <a:srgbClr val="000000">
                <a:alpha val="12000"/>
              </a:srgbClr>
            </a:outerShdw>
          </a:effectLst>
        </p:spPr>
      </p:sp>
      <p:sp>
        <p:nvSpPr>
          <p:cNvPr id="15" name="Text 13"/>
          <p:cNvSpPr/>
          <p:nvPr/>
        </p:nvSpPr>
        <p:spPr>
          <a:xfrm>
            <a:off x="8366760" y="1554480"/>
            <a:ext cx="3154680" cy="320040"/>
          </a:xfrm>
          <a:prstGeom prst="rect">
            <a:avLst/>
          </a:prstGeom>
          <a:noFill/>
          <a:ln/>
        </p:spPr>
        <p:txBody>
          <a:bodyPr wrap="square" lIns="0" tIns="0" rIns="0" bIns="0" rtlCol="0" anchor="ctr"/>
          <a:lstStyle/>
          <a:p>
            <a:pPr marL="0" indent="0">
              <a:buNone/>
            </a:pPr>
            <a:r>
              <a:rPr lang="en-US" sz="1500" b="1" dirty="0">
                <a:solidFill>
                  <a:srgbClr val="D21034"/>
                </a:solidFill>
                <a:latin typeface="Cambria" pitchFamily="34" charset="0"/>
                <a:ea typeface="Cambria" pitchFamily="34" charset="-122"/>
                <a:cs typeface="Cambria" pitchFamily="34" charset="-120"/>
              </a:rPr>
              <a:t>UCUSAF III</a:t>
            </a:r>
            <a:endParaRPr lang="en-US" sz="1500" dirty="0"/>
          </a:p>
        </p:txBody>
      </p:sp>
      <p:sp>
        <p:nvSpPr>
          <p:cNvPr id="16" name="Text 14"/>
          <p:cNvSpPr/>
          <p:nvPr/>
        </p:nvSpPr>
        <p:spPr>
          <a:xfrm>
            <a:off x="8366760" y="1856232"/>
            <a:ext cx="3154680" cy="274320"/>
          </a:xfrm>
          <a:prstGeom prst="rect">
            <a:avLst/>
          </a:prstGeom>
          <a:noFill/>
          <a:ln/>
        </p:spPr>
        <p:txBody>
          <a:bodyPr wrap="square" lIns="0" tIns="0" rIns="0" bIns="0" rtlCol="0" anchor="ctr"/>
          <a:lstStyle/>
          <a:p>
            <a:pPr marL="0" indent="0">
              <a:buNone/>
            </a:pPr>
            <a:r>
              <a:rPr lang="en-US" sz="1100" dirty="0">
                <a:solidFill>
                  <a:srgbClr val="767676"/>
                </a:solidFill>
                <a:latin typeface="Calibri" pitchFamily="34" charset="0"/>
                <a:ea typeface="Calibri" pitchFamily="34" charset="-122"/>
                <a:cs typeface="Calibri" pitchFamily="34" charset="-120"/>
              </a:rPr>
              <a:t>2016–2023</a:t>
            </a:r>
            <a:endParaRPr lang="en-US" sz="1100" dirty="0"/>
          </a:p>
        </p:txBody>
      </p:sp>
      <p:sp>
        <p:nvSpPr>
          <p:cNvPr id="17" name="Text 15"/>
          <p:cNvSpPr/>
          <p:nvPr/>
        </p:nvSpPr>
        <p:spPr>
          <a:xfrm>
            <a:off x="8366760" y="2148840"/>
            <a:ext cx="3154680" cy="274320"/>
          </a:xfrm>
          <a:prstGeom prst="rect">
            <a:avLst/>
          </a:prstGeom>
          <a:noFill/>
          <a:ln/>
        </p:spPr>
        <p:txBody>
          <a:bodyPr wrap="square" lIns="0" tIns="0" rIns="0" bIns="0" rtlCol="0" anchor="ctr"/>
          <a:lstStyle/>
          <a:p>
            <a:pPr marL="0" indent="0">
              <a:buNone/>
            </a:pPr>
            <a:r>
              <a:rPr lang="en-US" sz="1250" b="1" dirty="0">
                <a:solidFill>
                  <a:srgbClr val="1A1A1A"/>
                </a:solidFill>
                <a:latin typeface="Calibri" pitchFamily="34" charset="0"/>
                <a:ea typeface="Calibri" pitchFamily="34" charset="-122"/>
                <a:cs typeface="Calibri" pitchFamily="34" charset="-120"/>
              </a:rPr>
              <a:t>Broadband usage</a:t>
            </a:r>
            <a:endParaRPr lang="en-US" sz="1250" dirty="0"/>
          </a:p>
        </p:txBody>
      </p:sp>
      <p:sp>
        <p:nvSpPr>
          <p:cNvPr id="18" name="Text 16"/>
          <p:cNvSpPr/>
          <p:nvPr/>
        </p:nvSpPr>
        <p:spPr>
          <a:xfrm>
            <a:off x="8366760" y="2450592"/>
            <a:ext cx="3154680" cy="685800"/>
          </a:xfrm>
          <a:prstGeom prst="rect">
            <a:avLst/>
          </a:prstGeom>
          <a:noFill/>
          <a:ln/>
        </p:spPr>
        <p:txBody>
          <a:bodyPr wrap="square" lIns="0" tIns="0" rIns="0" bIns="0" rtlCol="0" anchor="ctr"/>
          <a:lstStyle/>
          <a:p>
            <a:pPr marL="0" indent="0">
              <a:lnSpc>
                <a:spcPts val="1300"/>
              </a:lnSpc>
              <a:buNone/>
            </a:pPr>
            <a:r>
              <a:rPr lang="en-US" sz="1050" dirty="0">
                <a:solidFill>
                  <a:srgbClr val="4A4A4A"/>
                </a:solidFill>
                <a:latin typeface="Calibri" pitchFamily="34" charset="0"/>
                <a:ea typeface="Calibri" pitchFamily="34" charset="-122"/>
                <a:cs typeface="Calibri" pitchFamily="34" charset="-120"/>
              </a:rPr>
              <a:t>300+ ICT labs, public Wi-Fi, digital skilling for women, youth &amp; PWDs</a:t>
            </a:r>
            <a:endParaRPr lang="en-US" sz="1050" dirty="0"/>
          </a:p>
        </p:txBody>
      </p:sp>
      <p:sp>
        <p:nvSpPr>
          <p:cNvPr id="19" name="Text 17"/>
          <p:cNvSpPr/>
          <p:nvPr/>
        </p:nvSpPr>
        <p:spPr>
          <a:xfrm>
            <a:off x="548640" y="3429000"/>
            <a:ext cx="6400800" cy="365760"/>
          </a:xfrm>
          <a:prstGeom prst="rect">
            <a:avLst/>
          </a:prstGeom>
          <a:noFill/>
          <a:ln/>
        </p:spPr>
        <p:txBody>
          <a:bodyPr wrap="square" lIns="0" tIns="0" rIns="0" bIns="0" rtlCol="0" anchor="ctr"/>
          <a:lstStyle/>
          <a:p>
            <a:pPr marL="0" indent="0">
              <a:buNone/>
            </a:pPr>
            <a:r>
              <a:rPr lang="en-US" sz="1500" b="1" dirty="0">
                <a:solidFill>
                  <a:srgbClr val="1A1A1A"/>
                </a:solidFill>
                <a:latin typeface="Cambria" pitchFamily="34" charset="0"/>
                <a:ea typeface="Cambria" pitchFamily="34" charset="-122"/>
                <a:cs typeface="Cambria" pitchFamily="34" charset="-120"/>
              </a:rPr>
              <a:t>Digital Skilling Outcomes (UCUSAF 2020–2024)</a:t>
            </a:r>
            <a:endParaRPr lang="en-US" sz="1500" dirty="0"/>
          </a:p>
        </p:txBody>
      </p:sp>
      <p:graphicFrame>
        <p:nvGraphicFramePr>
          <p:cNvPr id="20" name="Chart 0"/>
          <p:cNvGraphicFramePr/>
          <p:nvPr/>
        </p:nvGraphicFramePr>
        <p:xfrm>
          <a:off x="548640" y="3840480"/>
          <a:ext cx="6400800" cy="2697480"/>
        </p:xfrm>
        <a:graphic>
          <a:graphicData uri="http://schemas.openxmlformats.org/drawingml/2006/chart">
            <c:chart xmlns:c="http://schemas.openxmlformats.org/drawingml/2006/chart" xmlns:r="http://schemas.openxmlformats.org/officeDocument/2006/relationships" r:id="rId3"/>
          </a:graphicData>
        </a:graphic>
      </p:graphicFrame>
      <p:sp>
        <p:nvSpPr>
          <p:cNvPr id="21" name="Shape 18"/>
          <p:cNvSpPr/>
          <p:nvPr/>
        </p:nvSpPr>
        <p:spPr>
          <a:xfrm>
            <a:off x="7178040" y="3840480"/>
            <a:ext cx="4434840" cy="2697480"/>
          </a:xfrm>
          <a:prstGeom prst="roundRect">
            <a:avLst>
              <a:gd name="adj" fmla="val 2373"/>
            </a:avLst>
          </a:prstGeom>
          <a:solidFill>
            <a:srgbClr val="1A1A1A"/>
          </a:solidFill>
          <a:ln/>
        </p:spPr>
      </p:sp>
      <p:sp>
        <p:nvSpPr>
          <p:cNvPr id="22" name="Text 19"/>
          <p:cNvSpPr/>
          <p:nvPr/>
        </p:nvSpPr>
        <p:spPr>
          <a:xfrm>
            <a:off x="7452360" y="4069080"/>
            <a:ext cx="3931920" cy="640080"/>
          </a:xfrm>
          <a:prstGeom prst="rect">
            <a:avLst/>
          </a:prstGeom>
          <a:noFill/>
          <a:ln/>
        </p:spPr>
        <p:txBody>
          <a:bodyPr wrap="square" lIns="0" tIns="0" rIns="0" bIns="0" rtlCol="0" anchor="ctr"/>
          <a:lstStyle/>
          <a:p>
            <a:pPr marL="0" indent="0">
              <a:buNone/>
            </a:pPr>
            <a:r>
              <a:rPr lang="en-US" sz="3600" b="1" dirty="0">
                <a:solidFill>
                  <a:srgbClr val="FCDC04"/>
                </a:solidFill>
                <a:latin typeface="Cambria" pitchFamily="34" charset="0"/>
                <a:ea typeface="Cambria" pitchFamily="34" charset="-122"/>
                <a:cs typeface="Cambria" pitchFamily="34" charset="-120"/>
              </a:rPr>
              <a:t>45,772</a:t>
            </a:r>
            <a:endParaRPr lang="en-US" sz="3600" dirty="0"/>
          </a:p>
        </p:txBody>
      </p:sp>
      <p:sp>
        <p:nvSpPr>
          <p:cNvPr id="23" name="Text 20"/>
          <p:cNvSpPr/>
          <p:nvPr/>
        </p:nvSpPr>
        <p:spPr>
          <a:xfrm>
            <a:off x="7452360" y="4617720"/>
            <a:ext cx="3931920" cy="411480"/>
          </a:xfrm>
          <a:prstGeom prst="rect">
            <a:avLst/>
          </a:prstGeom>
          <a:noFill/>
          <a:ln/>
        </p:spPr>
        <p:txBody>
          <a:bodyPr wrap="square" lIns="0" tIns="0" rIns="0" bIns="0" rtlCol="0" anchor="ctr"/>
          <a:lstStyle/>
          <a:p>
            <a:pPr marL="0" indent="0">
              <a:buNone/>
            </a:pPr>
            <a:r>
              <a:rPr lang="en-US" sz="1150" dirty="0">
                <a:solidFill>
                  <a:srgbClr val="D8D8D8"/>
                </a:solidFill>
                <a:latin typeface="Calibri" pitchFamily="34" charset="0"/>
                <a:ea typeface="Calibri" pitchFamily="34" charset="-122"/>
                <a:cs typeface="Calibri" pitchFamily="34" charset="-120"/>
              </a:rPr>
              <a:t>total beneficiaries trained across all groups</a:t>
            </a:r>
            <a:endParaRPr lang="en-US" sz="1150" dirty="0"/>
          </a:p>
        </p:txBody>
      </p:sp>
      <p:sp>
        <p:nvSpPr>
          <p:cNvPr id="24" name="Text 21"/>
          <p:cNvSpPr/>
          <p:nvPr/>
        </p:nvSpPr>
        <p:spPr>
          <a:xfrm>
            <a:off x="7452360" y="5074920"/>
            <a:ext cx="4023360" cy="1371600"/>
          </a:xfrm>
          <a:prstGeom prst="rect">
            <a:avLst/>
          </a:prstGeom>
          <a:noFill/>
          <a:ln/>
        </p:spPr>
        <p:txBody>
          <a:bodyPr wrap="square" lIns="0" tIns="0" rIns="0" bIns="0" rtlCol="0" anchor="ctr"/>
          <a:lstStyle/>
          <a:p>
            <a:pPr marL="342900" indent="-342900">
              <a:lnSpc>
                <a:spcPts val="1300"/>
              </a:lnSpc>
              <a:buSzPct val="100000"/>
              <a:buChar char="•"/>
            </a:pPr>
            <a:r>
              <a:rPr lang="en-US" sz="1000" dirty="0">
                <a:solidFill>
                  <a:srgbClr val="EDEDED"/>
                </a:solidFill>
                <a:latin typeface="Calibri" pitchFamily="34" charset="0"/>
                <a:ea typeface="Calibri" pitchFamily="34" charset="-122"/>
                <a:cs typeface="Calibri" pitchFamily="34" charset="-120"/>
              </a:rPr>
              <a:t>1,395 ICT labs in 95% of govt-aided secondary schools</a:t>
            </a:r>
            <a:endParaRPr lang="en-US" sz="1000" dirty="0"/>
          </a:p>
          <a:p>
            <a:pPr marL="342900" indent="-342900">
              <a:lnSpc>
                <a:spcPts val="1300"/>
              </a:lnSpc>
              <a:buSzPct val="100000"/>
              <a:buChar char="•"/>
            </a:pPr>
            <a:r>
              <a:rPr lang="en-US" sz="1000" dirty="0">
                <a:solidFill>
                  <a:srgbClr val="EDEDED"/>
                </a:solidFill>
                <a:latin typeface="Calibri" pitchFamily="34" charset="0"/>
                <a:ea typeface="Calibri" pitchFamily="34" charset="-122"/>
                <a:cs typeface="Calibri" pitchFamily="34" charset="-120"/>
              </a:rPr>
              <a:t>50,000+ citizens with basic ICT skills</a:t>
            </a:r>
            <a:endParaRPr lang="en-US" sz="1000" dirty="0"/>
          </a:p>
          <a:p>
            <a:pPr marL="342900" indent="-342900">
              <a:lnSpc>
                <a:spcPts val="1300"/>
              </a:lnSpc>
              <a:buSzPct val="100000"/>
              <a:buChar char="•"/>
            </a:pPr>
            <a:r>
              <a:rPr lang="en-US" sz="1000" dirty="0">
                <a:solidFill>
                  <a:srgbClr val="EDEDED"/>
                </a:solidFill>
                <a:latin typeface="Calibri" pitchFamily="34" charset="0"/>
                <a:ea typeface="Calibri" pitchFamily="34" charset="-122"/>
                <a:cs typeface="Calibri" pitchFamily="34" charset="-120"/>
              </a:rPr>
              <a:t>67 public ICT Access Centers</a:t>
            </a:r>
            <a:endParaRPr lang="en-US" sz="1000" dirty="0"/>
          </a:p>
          <a:p>
            <a:pPr marL="342900" indent="-342900">
              <a:lnSpc>
                <a:spcPts val="1300"/>
              </a:lnSpc>
              <a:buSzPct val="100000"/>
              <a:buChar char="•"/>
            </a:pPr>
            <a:r>
              <a:rPr lang="en-US" sz="1000" dirty="0">
                <a:solidFill>
                  <a:srgbClr val="EDEDED"/>
                </a:solidFill>
                <a:latin typeface="Calibri" pitchFamily="34" charset="0"/>
                <a:ea typeface="Calibri" pitchFamily="34" charset="-122"/>
                <a:cs typeface="Calibri" pitchFamily="34" charset="-120"/>
              </a:rPr>
              <a:t>4,500+ subsidized smartphones across 23 districts</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AFA"/>
        </a:solidFill>
        <a:effectLst/>
      </p:bgPr>
    </p:bg>
    <p:spTree>
      <p:nvGrpSpPr>
        <p:cNvPr id="1" name=""/>
        <p:cNvGrpSpPr/>
        <p:nvPr/>
      </p:nvGrpSpPr>
      <p:grpSpPr>
        <a:xfrm>
          <a:off x="0" y="0"/>
          <a:ext cx="0" cy="0"/>
          <a:chOff x="0" y="0"/>
          <a:chExt cx="0" cy="0"/>
        </a:xfrm>
      </p:grpSpPr>
      <p:sp>
        <p:nvSpPr>
          <p:cNvPr id="2" name="Text 0"/>
          <p:cNvSpPr/>
          <p:nvPr/>
        </p:nvSpPr>
        <p:spPr>
          <a:xfrm>
            <a:off x="548640" y="411480"/>
            <a:ext cx="8229600" cy="548640"/>
          </a:xfrm>
          <a:prstGeom prst="rect">
            <a:avLst/>
          </a:prstGeom>
          <a:noFill/>
          <a:ln/>
        </p:spPr>
        <p:txBody>
          <a:bodyPr wrap="square" lIns="0" tIns="0" rIns="0" bIns="0"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Capacity Building</a:t>
            </a:r>
            <a:endParaRPr lang="en-US" sz="3000" dirty="0"/>
          </a:p>
        </p:txBody>
      </p:sp>
      <p:sp>
        <p:nvSpPr>
          <p:cNvPr id="3" name="Text 1"/>
          <p:cNvSpPr/>
          <p:nvPr/>
        </p:nvSpPr>
        <p:spPr>
          <a:xfrm>
            <a:off x="548640" y="960120"/>
            <a:ext cx="8229600" cy="365760"/>
          </a:xfrm>
          <a:prstGeom prst="rect">
            <a:avLst/>
          </a:prstGeom>
          <a:noFill/>
          <a:ln/>
        </p:spPr>
        <p:txBody>
          <a:bodyPr wrap="square" lIns="0" tIns="0" rIns="0" bIns="0" rtlCol="0" anchor="ctr"/>
          <a:lstStyle/>
          <a:p>
            <a:pPr marL="0" indent="0">
              <a:buNone/>
            </a:pPr>
            <a:r>
              <a:rPr lang="en-US" sz="1350" dirty="0">
                <a:solidFill>
                  <a:srgbClr val="767676"/>
                </a:solidFill>
                <a:latin typeface="Calibri" pitchFamily="34" charset="0"/>
                <a:ea typeface="Calibri" pitchFamily="34" charset="-122"/>
                <a:cs typeface="Calibri" pitchFamily="34" charset="-120"/>
              </a:rPr>
              <a:t>Action Line C4  —  Skills, training and digital literacy</a:t>
            </a:r>
            <a:endParaRPr lang="en-US" sz="1350" dirty="0"/>
          </a:p>
        </p:txBody>
      </p:sp>
      <p:sp>
        <p:nvSpPr>
          <p:cNvPr id="4" name="Shape 2"/>
          <p:cNvSpPr/>
          <p:nvPr/>
        </p:nvSpPr>
        <p:spPr>
          <a:xfrm>
            <a:off x="548640" y="1554480"/>
            <a:ext cx="5120640" cy="4389120"/>
          </a:xfrm>
          <a:prstGeom prst="roundRect">
            <a:avLst>
              <a:gd name="adj" fmla="val 1667"/>
            </a:avLst>
          </a:prstGeom>
          <a:solidFill>
            <a:srgbClr val="FFFFFF"/>
          </a:solidFill>
          <a:ln/>
          <a:effectLst>
            <a:outerShdw blurRad="101600" dist="38100" dir="2700000" algn="bl" rotWithShape="0">
              <a:srgbClr val="000000">
                <a:alpha val="12000"/>
              </a:srgbClr>
            </a:outerShdw>
          </a:effectLst>
        </p:spPr>
      </p:sp>
      <p:sp>
        <p:nvSpPr>
          <p:cNvPr id="5" name="Text 3"/>
          <p:cNvSpPr/>
          <p:nvPr/>
        </p:nvSpPr>
        <p:spPr>
          <a:xfrm>
            <a:off x="868680" y="1783080"/>
            <a:ext cx="4572000" cy="365760"/>
          </a:xfrm>
          <a:prstGeom prst="rect">
            <a:avLst/>
          </a:prstGeom>
          <a:noFill/>
          <a:ln/>
        </p:spPr>
        <p:txBody>
          <a:bodyPr wrap="square" lIns="0" tIns="0" rIns="0" bIns="0" rtlCol="0" anchor="ctr"/>
          <a:lstStyle/>
          <a:p>
            <a:pPr marL="0" indent="0">
              <a:buNone/>
            </a:pPr>
            <a:r>
              <a:rPr lang="en-US" sz="1500" b="1" dirty="0">
                <a:solidFill>
                  <a:srgbClr val="1A1A1A"/>
                </a:solidFill>
                <a:latin typeface="Cambria" pitchFamily="34" charset="0"/>
                <a:ea typeface="Cambria" pitchFamily="34" charset="-122"/>
                <a:cs typeface="Cambria" pitchFamily="34" charset="-120"/>
              </a:rPr>
              <a:t>Digital Literacy Rate</a:t>
            </a:r>
            <a:endParaRPr lang="en-US" sz="1500" dirty="0"/>
          </a:p>
        </p:txBody>
      </p:sp>
      <p:graphicFrame>
        <p:nvGraphicFramePr>
          <p:cNvPr id="6" name="Chart 0"/>
          <p:cNvGraphicFramePr/>
          <p:nvPr/>
        </p:nvGraphicFramePr>
        <p:xfrm>
          <a:off x="777240" y="2194560"/>
          <a:ext cx="4572000" cy="352044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5897880" y="1554480"/>
            <a:ext cx="5715000" cy="1188720"/>
          </a:xfrm>
          <a:prstGeom prst="roundRect">
            <a:avLst>
              <a:gd name="adj" fmla="val 6154"/>
            </a:avLst>
          </a:prstGeom>
          <a:solidFill>
            <a:srgbClr val="FFFFFF"/>
          </a:solidFill>
          <a:ln/>
          <a:effectLst>
            <a:outerShdw blurRad="101600" dist="38100" dir="2700000" algn="bl" rotWithShape="0">
              <a:srgbClr val="000000">
                <a:alpha val="12000"/>
              </a:srgbClr>
            </a:outerShdw>
          </a:effectLst>
        </p:spPr>
      </p:sp>
      <p:sp>
        <p:nvSpPr>
          <p:cNvPr id="8" name="Shape 5"/>
          <p:cNvSpPr/>
          <p:nvPr/>
        </p:nvSpPr>
        <p:spPr>
          <a:xfrm>
            <a:off x="6126480" y="1828800"/>
            <a:ext cx="640080" cy="640080"/>
          </a:xfrm>
          <a:prstGeom prst="ellipse">
            <a:avLst/>
          </a:prstGeom>
          <a:solidFill>
            <a:srgbClr val="1A1A1A"/>
          </a:solidFill>
          <a:ln/>
        </p:spPr>
      </p:sp>
      <p:pic>
        <p:nvPicPr>
          <p:cNvPr id="9" name="Image 0" descr="preencoded.png"/>
          <p:cNvPicPr>
            <a:picLocks noChangeAspect="1"/>
          </p:cNvPicPr>
          <p:nvPr/>
        </p:nvPicPr>
        <p:blipFill>
          <a:blip r:embed="rId4"/>
          <a:stretch>
            <a:fillRect/>
          </a:stretch>
        </p:blipFill>
        <p:spPr>
          <a:xfrm>
            <a:off x="6209690" y="1912010"/>
            <a:ext cx="473659" cy="473659"/>
          </a:xfrm>
          <a:prstGeom prst="rect">
            <a:avLst/>
          </a:prstGeom>
        </p:spPr>
      </p:pic>
      <p:sp>
        <p:nvSpPr>
          <p:cNvPr id="10" name="Text 6"/>
          <p:cNvSpPr/>
          <p:nvPr/>
        </p:nvSpPr>
        <p:spPr>
          <a:xfrm>
            <a:off x="6949440" y="1719072"/>
            <a:ext cx="4389120" cy="457200"/>
          </a:xfrm>
          <a:prstGeom prst="rect">
            <a:avLst/>
          </a:prstGeom>
          <a:noFill/>
          <a:ln/>
        </p:spPr>
        <p:txBody>
          <a:bodyPr wrap="square" lIns="0" tIns="0" rIns="0" bIns="0" rtlCol="0" anchor="ctr"/>
          <a:lstStyle/>
          <a:p>
            <a:pPr marL="0" indent="0">
              <a:buNone/>
            </a:pPr>
            <a:r>
              <a:rPr lang="en-US" sz="2200" b="1" dirty="0">
                <a:solidFill>
                  <a:srgbClr val="D21034"/>
                </a:solidFill>
                <a:latin typeface="Cambria" pitchFamily="34" charset="0"/>
                <a:ea typeface="Cambria" pitchFamily="34" charset="-122"/>
                <a:cs typeface="Cambria" pitchFamily="34" charset="-120"/>
              </a:rPr>
              <a:t>1,231</a:t>
            </a:r>
            <a:endParaRPr lang="en-US" sz="2200" dirty="0"/>
          </a:p>
        </p:txBody>
      </p:sp>
      <p:sp>
        <p:nvSpPr>
          <p:cNvPr id="11" name="Text 7"/>
          <p:cNvSpPr/>
          <p:nvPr/>
        </p:nvSpPr>
        <p:spPr>
          <a:xfrm>
            <a:off x="6949440" y="2176272"/>
            <a:ext cx="4389120" cy="457200"/>
          </a:xfrm>
          <a:prstGeom prst="rect">
            <a:avLst/>
          </a:prstGeom>
          <a:noFill/>
          <a:ln/>
        </p:spPr>
        <p:txBody>
          <a:bodyPr wrap="square" lIns="0" tIns="0" rIns="0" bIns="0" rtlCol="0" anchor="ctr"/>
          <a:lstStyle/>
          <a:p>
            <a:pPr marL="0" indent="0">
              <a:lnSpc>
                <a:spcPts val="1300"/>
              </a:lnSpc>
              <a:buNone/>
            </a:pPr>
            <a:r>
              <a:rPr lang="en-US" sz="1150" dirty="0">
                <a:solidFill>
                  <a:srgbClr val="4A4A4A"/>
                </a:solidFill>
                <a:latin typeface="Calibri" pitchFamily="34" charset="0"/>
                <a:ea typeface="Calibri" pitchFamily="34" charset="-122"/>
                <a:cs typeface="Calibri" pitchFamily="34" charset="-120"/>
              </a:rPr>
              <a:t>Broadcasters &amp; filmmakers trained in 2024</a:t>
            </a:r>
            <a:endParaRPr lang="en-US" sz="1150" dirty="0"/>
          </a:p>
        </p:txBody>
      </p:sp>
      <p:sp>
        <p:nvSpPr>
          <p:cNvPr id="12" name="Shape 8"/>
          <p:cNvSpPr/>
          <p:nvPr/>
        </p:nvSpPr>
        <p:spPr>
          <a:xfrm>
            <a:off x="5897880" y="2926080"/>
            <a:ext cx="5715000" cy="1188720"/>
          </a:xfrm>
          <a:prstGeom prst="roundRect">
            <a:avLst>
              <a:gd name="adj" fmla="val 6154"/>
            </a:avLst>
          </a:prstGeom>
          <a:solidFill>
            <a:srgbClr val="FFFFFF"/>
          </a:solidFill>
          <a:ln/>
          <a:effectLst>
            <a:outerShdw blurRad="101600" dist="38100" dir="2700000" algn="bl" rotWithShape="0">
              <a:srgbClr val="000000">
                <a:alpha val="12000"/>
              </a:srgbClr>
            </a:outerShdw>
          </a:effectLst>
        </p:spPr>
      </p:sp>
      <p:sp>
        <p:nvSpPr>
          <p:cNvPr id="13" name="Shape 9"/>
          <p:cNvSpPr/>
          <p:nvPr/>
        </p:nvSpPr>
        <p:spPr>
          <a:xfrm>
            <a:off x="6126480" y="3200400"/>
            <a:ext cx="640080" cy="640080"/>
          </a:xfrm>
          <a:prstGeom prst="ellipse">
            <a:avLst/>
          </a:prstGeom>
          <a:solidFill>
            <a:srgbClr val="1A1A1A"/>
          </a:solidFill>
          <a:ln/>
        </p:spPr>
      </p:sp>
      <p:pic>
        <p:nvPicPr>
          <p:cNvPr id="14" name="Image 1" descr="preencoded.png"/>
          <p:cNvPicPr>
            <a:picLocks noChangeAspect="1"/>
          </p:cNvPicPr>
          <p:nvPr/>
        </p:nvPicPr>
        <p:blipFill>
          <a:blip r:embed="rId5"/>
          <a:stretch>
            <a:fillRect/>
          </a:stretch>
        </p:blipFill>
        <p:spPr>
          <a:xfrm>
            <a:off x="6209690" y="3283610"/>
            <a:ext cx="473659" cy="473659"/>
          </a:xfrm>
          <a:prstGeom prst="rect">
            <a:avLst/>
          </a:prstGeom>
        </p:spPr>
      </p:pic>
      <p:sp>
        <p:nvSpPr>
          <p:cNvPr id="15" name="Text 10"/>
          <p:cNvSpPr/>
          <p:nvPr/>
        </p:nvSpPr>
        <p:spPr>
          <a:xfrm>
            <a:off x="6949440" y="3090672"/>
            <a:ext cx="4389120" cy="457200"/>
          </a:xfrm>
          <a:prstGeom prst="rect">
            <a:avLst/>
          </a:prstGeom>
          <a:noFill/>
          <a:ln/>
        </p:spPr>
        <p:txBody>
          <a:bodyPr wrap="square" lIns="0" tIns="0" rIns="0" bIns="0" rtlCol="0" anchor="ctr"/>
          <a:lstStyle/>
          <a:p>
            <a:pPr marL="0" indent="0">
              <a:buNone/>
            </a:pPr>
            <a:r>
              <a:rPr lang="en-US" sz="2200" b="1" dirty="0">
                <a:solidFill>
                  <a:srgbClr val="D21034"/>
                </a:solidFill>
                <a:latin typeface="Cambria" pitchFamily="34" charset="0"/>
                <a:ea typeface="Cambria" pitchFamily="34" charset="-122"/>
                <a:cs typeface="Cambria" pitchFamily="34" charset="-120"/>
              </a:rPr>
              <a:t>1,000</a:t>
            </a:r>
            <a:endParaRPr lang="en-US" sz="2200" dirty="0"/>
          </a:p>
        </p:txBody>
      </p:sp>
      <p:sp>
        <p:nvSpPr>
          <p:cNvPr id="16" name="Text 11"/>
          <p:cNvSpPr/>
          <p:nvPr/>
        </p:nvSpPr>
        <p:spPr>
          <a:xfrm>
            <a:off x="6949440" y="3547872"/>
            <a:ext cx="4389120" cy="457200"/>
          </a:xfrm>
          <a:prstGeom prst="rect">
            <a:avLst/>
          </a:prstGeom>
          <a:noFill/>
          <a:ln/>
        </p:spPr>
        <p:txBody>
          <a:bodyPr wrap="square" lIns="0" tIns="0" rIns="0" bIns="0" rtlCol="0" anchor="ctr"/>
          <a:lstStyle/>
          <a:p>
            <a:pPr marL="0" indent="0">
              <a:lnSpc>
                <a:spcPts val="1300"/>
              </a:lnSpc>
              <a:buNone/>
            </a:pPr>
            <a:r>
              <a:rPr lang="en-US" sz="1150" dirty="0">
                <a:solidFill>
                  <a:srgbClr val="4A4A4A"/>
                </a:solidFill>
                <a:latin typeface="Calibri" pitchFamily="34" charset="0"/>
                <a:ea typeface="Calibri" pitchFamily="34" charset="-122"/>
                <a:cs typeface="Calibri" pitchFamily="34" charset="-120"/>
              </a:rPr>
              <a:t>Women trained in Gulu on documentary production</a:t>
            </a:r>
            <a:endParaRPr lang="en-US" sz="1150" dirty="0"/>
          </a:p>
        </p:txBody>
      </p:sp>
      <p:sp>
        <p:nvSpPr>
          <p:cNvPr id="17" name="Shape 12"/>
          <p:cNvSpPr/>
          <p:nvPr/>
        </p:nvSpPr>
        <p:spPr>
          <a:xfrm>
            <a:off x="5897880" y="4297680"/>
            <a:ext cx="5715000" cy="1737360"/>
          </a:xfrm>
          <a:prstGeom prst="roundRect">
            <a:avLst>
              <a:gd name="adj" fmla="val 4211"/>
            </a:avLst>
          </a:prstGeom>
          <a:solidFill>
            <a:srgbClr val="1A1A1A"/>
          </a:solidFill>
          <a:ln/>
        </p:spPr>
      </p:sp>
      <p:sp>
        <p:nvSpPr>
          <p:cNvPr id="18" name="Text 13"/>
          <p:cNvSpPr/>
          <p:nvPr/>
        </p:nvSpPr>
        <p:spPr>
          <a:xfrm>
            <a:off x="6172200" y="4480560"/>
            <a:ext cx="5120640" cy="320040"/>
          </a:xfrm>
          <a:prstGeom prst="rect">
            <a:avLst/>
          </a:prstGeom>
          <a:noFill/>
          <a:ln/>
        </p:spPr>
        <p:txBody>
          <a:bodyPr wrap="square" lIns="0" tIns="0" rIns="0" bIns="0" rtlCol="0" anchor="ctr"/>
          <a:lstStyle/>
          <a:p>
            <a:pPr marL="0" indent="0">
              <a:buNone/>
            </a:pPr>
            <a:r>
              <a:rPr lang="en-US" sz="1300" b="1" dirty="0">
                <a:solidFill>
                  <a:srgbClr val="FCDC04"/>
                </a:solidFill>
                <a:latin typeface="Cambria" pitchFamily="34" charset="0"/>
                <a:ea typeface="Cambria" pitchFamily="34" charset="-122"/>
                <a:cs typeface="Cambria" pitchFamily="34" charset="-120"/>
              </a:rPr>
              <a:t>2030 Target</a:t>
            </a:r>
            <a:endParaRPr lang="en-US" sz="1300" dirty="0"/>
          </a:p>
        </p:txBody>
      </p:sp>
      <p:sp>
        <p:nvSpPr>
          <p:cNvPr id="19" name="Text 14"/>
          <p:cNvSpPr/>
          <p:nvPr/>
        </p:nvSpPr>
        <p:spPr>
          <a:xfrm>
            <a:off x="6172200" y="4846320"/>
            <a:ext cx="5166360" cy="1097280"/>
          </a:xfrm>
          <a:prstGeom prst="rect">
            <a:avLst/>
          </a:prstGeom>
          <a:noFill/>
          <a:ln/>
        </p:spPr>
        <p:txBody>
          <a:bodyPr wrap="square" lIns="0" tIns="0" rIns="0" bIns="0" rtlCol="0" anchor="ctr"/>
          <a:lstStyle/>
          <a:p>
            <a:pPr marL="0" indent="0">
              <a:lnSpc>
                <a:spcPts val="1600"/>
              </a:lnSpc>
              <a:buNone/>
            </a:pPr>
            <a:r>
              <a:rPr lang="en-US" sz="1200" dirty="0">
                <a:solidFill>
                  <a:srgbClr val="E5E5E5"/>
                </a:solidFill>
                <a:latin typeface="Calibri" pitchFamily="34" charset="0"/>
                <a:ea typeface="Calibri" pitchFamily="34" charset="-122"/>
                <a:cs typeface="Calibri" pitchFamily="34" charset="-120"/>
              </a:rPr>
              <a:t>70% national digital literacy, up from 48% in 2024 — a core pillar of NDP IV (2025/26–2029/30) and the Digital Transformation Roadmap.</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1A1A"/>
        </a:solidFill>
        <a:effectLst/>
      </p:bgPr>
    </p:bg>
    <p:spTree>
      <p:nvGrpSpPr>
        <p:cNvPr id="1" name=""/>
        <p:cNvGrpSpPr/>
        <p:nvPr/>
      </p:nvGrpSpPr>
      <p:grpSpPr>
        <a:xfrm>
          <a:off x="0" y="0"/>
          <a:ext cx="0" cy="0"/>
          <a:chOff x="0" y="0"/>
          <a:chExt cx="0" cy="0"/>
        </a:xfrm>
      </p:grpSpPr>
      <p:sp>
        <p:nvSpPr>
          <p:cNvPr id="2" name="Text 0"/>
          <p:cNvSpPr/>
          <p:nvPr/>
        </p:nvSpPr>
        <p:spPr>
          <a:xfrm>
            <a:off x="548640" y="365760"/>
            <a:ext cx="8229600" cy="502920"/>
          </a:xfrm>
          <a:prstGeom prst="rect">
            <a:avLst/>
          </a:prstGeom>
          <a:noFill/>
          <a:ln/>
        </p:spPr>
        <p:txBody>
          <a:bodyPr wrap="square" lIns="0" tIns="0" rIns="0" bIns="0" rtlCol="0" anchor="ctr"/>
          <a:lstStyle/>
          <a:p>
            <a:pPr marL="0" indent="0">
              <a:buNone/>
            </a:pPr>
            <a:r>
              <a:rPr lang="en-US" sz="2800" b="1" dirty="0">
                <a:solidFill>
                  <a:srgbClr val="FFFFFF"/>
                </a:solidFill>
                <a:latin typeface="Cambria" pitchFamily="34" charset="0"/>
                <a:ea typeface="Cambria" pitchFamily="34" charset="-122"/>
                <a:cs typeface="Cambria" pitchFamily="34" charset="-120"/>
              </a:rPr>
              <a:t>Cybersecurity &amp; Trust</a:t>
            </a:r>
            <a:endParaRPr lang="en-US" sz="2800" dirty="0"/>
          </a:p>
        </p:txBody>
      </p:sp>
      <p:sp>
        <p:nvSpPr>
          <p:cNvPr id="3" name="Text 1"/>
          <p:cNvSpPr/>
          <p:nvPr/>
        </p:nvSpPr>
        <p:spPr>
          <a:xfrm>
            <a:off x="548640" y="868680"/>
            <a:ext cx="8229600" cy="365760"/>
          </a:xfrm>
          <a:prstGeom prst="rect">
            <a:avLst/>
          </a:prstGeom>
          <a:noFill/>
          <a:ln/>
        </p:spPr>
        <p:txBody>
          <a:bodyPr wrap="square" lIns="0" tIns="0" rIns="0" bIns="0" rtlCol="0" anchor="ctr"/>
          <a:lstStyle/>
          <a:p>
            <a:pPr marL="0" indent="0">
              <a:buNone/>
            </a:pPr>
            <a:r>
              <a:rPr lang="en-US" sz="1300" dirty="0">
                <a:solidFill>
                  <a:srgbClr val="B8B8B8"/>
                </a:solidFill>
                <a:latin typeface="Calibri" pitchFamily="34" charset="0"/>
                <a:ea typeface="Calibri" pitchFamily="34" charset="-122"/>
                <a:cs typeface="Calibri" pitchFamily="34" charset="-120"/>
              </a:rPr>
              <a:t>Action Line C5  —  Building a trusted digital economy</a:t>
            </a:r>
            <a:endParaRPr lang="en-US" sz="1300" dirty="0"/>
          </a:p>
        </p:txBody>
      </p:sp>
      <p:sp>
        <p:nvSpPr>
          <p:cNvPr id="4" name="Shape 2"/>
          <p:cNvSpPr/>
          <p:nvPr/>
        </p:nvSpPr>
        <p:spPr>
          <a:xfrm>
            <a:off x="548640" y="1463040"/>
            <a:ext cx="3611880" cy="2011680"/>
          </a:xfrm>
          <a:prstGeom prst="roundRect">
            <a:avLst>
              <a:gd name="adj" fmla="val 3636"/>
            </a:avLst>
          </a:prstGeom>
          <a:solidFill>
            <a:srgbClr val="262626"/>
          </a:solidFill>
          <a:ln/>
        </p:spPr>
      </p:sp>
      <p:sp>
        <p:nvSpPr>
          <p:cNvPr id="5" name="Shape 3"/>
          <p:cNvSpPr/>
          <p:nvPr/>
        </p:nvSpPr>
        <p:spPr>
          <a:xfrm>
            <a:off x="777240" y="1691640"/>
            <a:ext cx="548640" cy="548640"/>
          </a:xfrm>
          <a:prstGeom prst="ellipse">
            <a:avLst/>
          </a:prstGeom>
          <a:solidFill>
            <a:srgbClr val="FCDC04"/>
          </a:solidFill>
          <a:ln/>
        </p:spPr>
      </p:sp>
      <p:pic>
        <p:nvPicPr>
          <p:cNvPr id="6" name="Image 0" descr="preencoded.png"/>
          <p:cNvPicPr>
            <a:picLocks noChangeAspect="1"/>
          </p:cNvPicPr>
          <p:nvPr/>
        </p:nvPicPr>
        <p:blipFill>
          <a:blip r:embed="rId3"/>
          <a:stretch>
            <a:fillRect/>
          </a:stretch>
        </p:blipFill>
        <p:spPr>
          <a:xfrm>
            <a:off x="848563" y="1762963"/>
            <a:ext cx="405994" cy="405994"/>
          </a:xfrm>
          <a:prstGeom prst="rect">
            <a:avLst/>
          </a:prstGeom>
        </p:spPr>
      </p:pic>
      <p:sp>
        <p:nvSpPr>
          <p:cNvPr id="7" name="Text 4"/>
          <p:cNvSpPr/>
          <p:nvPr/>
        </p:nvSpPr>
        <p:spPr>
          <a:xfrm>
            <a:off x="777240" y="2240280"/>
            <a:ext cx="3200400" cy="502920"/>
          </a:xfrm>
          <a:prstGeom prst="rect">
            <a:avLst/>
          </a:prstGeom>
          <a:noFill/>
          <a:ln/>
        </p:spPr>
        <p:txBody>
          <a:bodyPr wrap="square" lIns="0" tIns="0" rIns="0" bIns="0" rtlCol="0" anchor="ctr"/>
          <a:lstStyle/>
          <a:p>
            <a:pPr marL="0" indent="0">
              <a:buNone/>
            </a:pPr>
            <a:r>
              <a:rPr lang="en-US" sz="2600" b="1" dirty="0">
                <a:solidFill>
                  <a:srgbClr val="FCDC04"/>
                </a:solidFill>
                <a:latin typeface="Cambria" pitchFamily="34" charset="0"/>
                <a:ea typeface="Cambria" pitchFamily="34" charset="-122"/>
                <a:cs typeface="Cambria" pitchFamily="34" charset="-120"/>
              </a:rPr>
              <a:t>62nd</a:t>
            </a:r>
            <a:endParaRPr lang="en-US" sz="2600" dirty="0"/>
          </a:p>
        </p:txBody>
      </p:sp>
      <p:sp>
        <p:nvSpPr>
          <p:cNvPr id="8" name="Text 5"/>
          <p:cNvSpPr/>
          <p:nvPr/>
        </p:nvSpPr>
        <p:spPr>
          <a:xfrm>
            <a:off x="777240" y="2743200"/>
            <a:ext cx="3200400" cy="640080"/>
          </a:xfrm>
          <a:prstGeom prst="rect">
            <a:avLst/>
          </a:prstGeom>
          <a:noFill/>
          <a:ln/>
        </p:spPr>
        <p:txBody>
          <a:bodyPr wrap="square" lIns="0" tIns="0" rIns="0" bIns="0" rtlCol="0" anchor="ctr"/>
          <a:lstStyle/>
          <a:p>
            <a:pPr marL="0" indent="0">
              <a:lnSpc>
                <a:spcPts val="1300"/>
              </a:lnSpc>
              <a:buNone/>
            </a:pPr>
            <a:r>
              <a:rPr lang="en-US" sz="1050" dirty="0">
                <a:solidFill>
                  <a:srgbClr val="D5D5D5"/>
                </a:solidFill>
                <a:latin typeface="Calibri" pitchFamily="34" charset="0"/>
                <a:ea typeface="Calibri" pitchFamily="34" charset="-122"/>
                <a:cs typeface="Calibri" pitchFamily="34" charset="-120"/>
              </a:rPr>
              <a:t>Global ranking, National Cybersecurity Index</a:t>
            </a:r>
            <a:endParaRPr lang="en-US" sz="1050" dirty="0"/>
          </a:p>
          <a:p>
            <a:pPr marL="0" indent="0">
              <a:lnSpc>
                <a:spcPts val="1300"/>
              </a:lnSpc>
              <a:buNone/>
            </a:pPr>
            <a:r>
              <a:rPr lang="en-US" sz="1050" dirty="0">
                <a:solidFill>
                  <a:srgbClr val="D5D5D5"/>
                </a:solidFill>
                <a:latin typeface="Calibri" pitchFamily="34" charset="0"/>
                <a:ea typeface="Calibri" pitchFamily="34" charset="-122"/>
                <a:cs typeface="Calibri" pitchFamily="34" charset="-120"/>
              </a:rPr>
              <a:t>(5th in Africa, 1st in East Africa)</a:t>
            </a:r>
            <a:endParaRPr lang="en-US" sz="1050" dirty="0"/>
          </a:p>
        </p:txBody>
      </p:sp>
      <p:sp>
        <p:nvSpPr>
          <p:cNvPr id="9" name="Shape 6"/>
          <p:cNvSpPr/>
          <p:nvPr/>
        </p:nvSpPr>
        <p:spPr>
          <a:xfrm>
            <a:off x="4343400" y="1463040"/>
            <a:ext cx="3611880" cy="2011680"/>
          </a:xfrm>
          <a:prstGeom prst="roundRect">
            <a:avLst>
              <a:gd name="adj" fmla="val 3636"/>
            </a:avLst>
          </a:prstGeom>
          <a:solidFill>
            <a:srgbClr val="262626"/>
          </a:solidFill>
          <a:ln/>
        </p:spPr>
      </p:sp>
      <p:sp>
        <p:nvSpPr>
          <p:cNvPr id="10" name="Shape 7"/>
          <p:cNvSpPr/>
          <p:nvPr/>
        </p:nvSpPr>
        <p:spPr>
          <a:xfrm>
            <a:off x="4572000" y="1691640"/>
            <a:ext cx="548640" cy="548640"/>
          </a:xfrm>
          <a:prstGeom prst="ellipse">
            <a:avLst/>
          </a:prstGeom>
          <a:solidFill>
            <a:srgbClr val="FCDC04"/>
          </a:solidFill>
          <a:ln/>
        </p:spPr>
      </p:sp>
      <p:pic>
        <p:nvPicPr>
          <p:cNvPr id="11" name="Image 1" descr="preencoded.png"/>
          <p:cNvPicPr>
            <a:picLocks noChangeAspect="1"/>
          </p:cNvPicPr>
          <p:nvPr/>
        </p:nvPicPr>
        <p:blipFill>
          <a:blip r:embed="rId4"/>
          <a:stretch>
            <a:fillRect/>
          </a:stretch>
        </p:blipFill>
        <p:spPr>
          <a:xfrm>
            <a:off x="4643323" y="1762963"/>
            <a:ext cx="405994" cy="405994"/>
          </a:xfrm>
          <a:prstGeom prst="rect">
            <a:avLst/>
          </a:prstGeom>
        </p:spPr>
      </p:pic>
      <p:sp>
        <p:nvSpPr>
          <p:cNvPr id="12" name="Text 8"/>
          <p:cNvSpPr/>
          <p:nvPr/>
        </p:nvSpPr>
        <p:spPr>
          <a:xfrm>
            <a:off x="4572000" y="2240280"/>
            <a:ext cx="3200400" cy="502920"/>
          </a:xfrm>
          <a:prstGeom prst="rect">
            <a:avLst/>
          </a:prstGeom>
          <a:noFill/>
          <a:ln/>
        </p:spPr>
        <p:txBody>
          <a:bodyPr wrap="square" lIns="0" tIns="0" rIns="0" bIns="0" rtlCol="0" anchor="ctr"/>
          <a:lstStyle/>
          <a:p>
            <a:pPr marL="0" indent="0">
              <a:buNone/>
            </a:pPr>
            <a:r>
              <a:rPr lang="en-US" sz="2600" b="1" dirty="0">
                <a:solidFill>
                  <a:srgbClr val="FCDC04"/>
                </a:solidFill>
                <a:latin typeface="Cambria" pitchFamily="34" charset="0"/>
                <a:ea typeface="Cambria" pitchFamily="34" charset="-122"/>
                <a:cs typeface="Cambria" pitchFamily="34" charset="-120"/>
              </a:rPr>
              <a:t>83.10%</a:t>
            </a:r>
            <a:endParaRPr lang="en-US" sz="2600" dirty="0"/>
          </a:p>
        </p:txBody>
      </p:sp>
      <p:sp>
        <p:nvSpPr>
          <p:cNvPr id="13" name="Text 9"/>
          <p:cNvSpPr/>
          <p:nvPr/>
        </p:nvSpPr>
        <p:spPr>
          <a:xfrm>
            <a:off x="4572000" y="2743200"/>
            <a:ext cx="3200400" cy="640080"/>
          </a:xfrm>
          <a:prstGeom prst="rect">
            <a:avLst/>
          </a:prstGeom>
          <a:noFill/>
          <a:ln/>
        </p:spPr>
        <p:txBody>
          <a:bodyPr wrap="square" lIns="0" tIns="0" rIns="0" bIns="0" rtlCol="0" anchor="ctr"/>
          <a:lstStyle/>
          <a:p>
            <a:pPr marL="0" indent="0">
              <a:lnSpc>
                <a:spcPts val="1300"/>
              </a:lnSpc>
              <a:buNone/>
            </a:pPr>
            <a:r>
              <a:rPr lang="en-US" sz="1050" dirty="0">
                <a:solidFill>
                  <a:srgbClr val="D5D5D5"/>
                </a:solidFill>
                <a:latin typeface="Calibri" pitchFamily="34" charset="0"/>
                <a:ea typeface="Calibri" pitchFamily="34" charset="-122"/>
                <a:cs typeface="Calibri" pitchFamily="34" charset="-120"/>
              </a:rPr>
              <a:t>ITU Global Cybersecurity Index score</a:t>
            </a:r>
            <a:endParaRPr lang="en-US" sz="1050" dirty="0"/>
          </a:p>
          <a:p>
            <a:pPr marL="0" indent="0">
              <a:lnSpc>
                <a:spcPts val="1300"/>
              </a:lnSpc>
              <a:buNone/>
            </a:pPr>
            <a:r>
              <a:rPr lang="en-US" sz="1050" dirty="0">
                <a:solidFill>
                  <a:srgbClr val="D5D5D5"/>
                </a:solidFill>
                <a:latin typeface="Calibri" pitchFamily="34" charset="0"/>
                <a:ea typeface="Calibri" pitchFamily="34" charset="-122"/>
                <a:cs typeface="Calibri" pitchFamily="34" charset="-120"/>
              </a:rPr>
              <a:t>(up from 69.98% in 2020)</a:t>
            </a:r>
            <a:endParaRPr lang="en-US" sz="1050" dirty="0"/>
          </a:p>
        </p:txBody>
      </p:sp>
      <p:sp>
        <p:nvSpPr>
          <p:cNvPr id="14" name="Shape 10"/>
          <p:cNvSpPr/>
          <p:nvPr/>
        </p:nvSpPr>
        <p:spPr>
          <a:xfrm>
            <a:off x="8138160" y="1463040"/>
            <a:ext cx="3611880" cy="2011680"/>
          </a:xfrm>
          <a:prstGeom prst="roundRect">
            <a:avLst>
              <a:gd name="adj" fmla="val 3636"/>
            </a:avLst>
          </a:prstGeom>
          <a:solidFill>
            <a:srgbClr val="262626"/>
          </a:solidFill>
          <a:ln/>
        </p:spPr>
      </p:sp>
      <p:sp>
        <p:nvSpPr>
          <p:cNvPr id="15" name="Shape 11"/>
          <p:cNvSpPr/>
          <p:nvPr/>
        </p:nvSpPr>
        <p:spPr>
          <a:xfrm>
            <a:off x="8366760" y="1691640"/>
            <a:ext cx="548640" cy="548640"/>
          </a:xfrm>
          <a:prstGeom prst="ellipse">
            <a:avLst/>
          </a:prstGeom>
          <a:solidFill>
            <a:srgbClr val="FCDC04"/>
          </a:solidFill>
          <a:ln/>
        </p:spPr>
      </p:sp>
      <p:pic>
        <p:nvPicPr>
          <p:cNvPr id="16" name="Image 2" descr="preencoded.png"/>
          <p:cNvPicPr>
            <a:picLocks noChangeAspect="1"/>
          </p:cNvPicPr>
          <p:nvPr/>
        </p:nvPicPr>
        <p:blipFill>
          <a:blip r:embed="rId5"/>
          <a:stretch>
            <a:fillRect/>
          </a:stretch>
        </p:blipFill>
        <p:spPr>
          <a:xfrm>
            <a:off x="8438083" y="1762963"/>
            <a:ext cx="405994" cy="405994"/>
          </a:xfrm>
          <a:prstGeom prst="rect">
            <a:avLst/>
          </a:prstGeom>
        </p:spPr>
      </p:pic>
      <p:sp>
        <p:nvSpPr>
          <p:cNvPr id="17" name="Text 12"/>
          <p:cNvSpPr/>
          <p:nvPr/>
        </p:nvSpPr>
        <p:spPr>
          <a:xfrm>
            <a:off x="8366760" y="2240280"/>
            <a:ext cx="3200400" cy="502920"/>
          </a:xfrm>
          <a:prstGeom prst="rect">
            <a:avLst/>
          </a:prstGeom>
          <a:noFill/>
          <a:ln/>
        </p:spPr>
        <p:txBody>
          <a:bodyPr wrap="square" lIns="0" tIns="0" rIns="0" bIns="0" rtlCol="0" anchor="ctr"/>
          <a:lstStyle/>
          <a:p>
            <a:pPr marL="0" indent="0">
              <a:buNone/>
            </a:pPr>
            <a:r>
              <a:rPr lang="en-US" sz="2600" b="1" dirty="0">
                <a:solidFill>
                  <a:srgbClr val="FCDC04"/>
                </a:solidFill>
                <a:latin typeface="Cambria" pitchFamily="34" charset="0"/>
                <a:ea typeface="Cambria" pitchFamily="34" charset="-122"/>
                <a:cs typeface="Cambria" pitchFamily="34" charset="-120"/>
              </a:rPr>
              <a:t>50.5M</a:t>
            </a:r>
            <a:endParaRPr lang="en-US" sz="2600" dirty="0"/>
          </a:p>
        </p:txBody>
      </p:sp>
      <p:sp>
        <p:nvSpPr>
          <p:cNvPr id="18" name="Text 13"/>
          <p:cNvSpPr/>
          <p:nvPr/>
        </p:nvSpPr>
        <p:spPr>
          <a:xfrm>
            <a:off x="8366760" y="2743200"/>
            <a:ext cx="3200400" cy="640080"/>
          </a:xfrm>
          <a:prstGeom prst="rect">
            <a:avLst/>
          </a:prstGeom>
          <a:noFill/>
          <a:ln/>
        </p:spPr>
        <p:txBody>
          <a:bodyPr wrap="square" lIns="0" tIns="0" rIns="0" bIns="0" rtlCol="0" anchor="ctr"/>
          <a:lstStyle/>
          <a:p>
            <a:pPr marL="0" indent="0">
              <a:lnSpc>
                <a:spcPts val="1300"/>
              </a:lnSpc>
              <a:buNone/>
            </a:pPr>
            <a:r>
              <a:rPr lang="en-US" sz="1050" dirty="0">
                <a:solidFill>
                  <a:srgbClr val="D5D5D5"/>
                </a:solidFill>
                <a:latin typeface="Calibri" pitchFamily="34" charset="0"/>
                <a:ea typeface="Calibri" pitchFamily="34" charset="-122"/>
                <a:cs typeface="Calibri" pitchFamily="34" charset="-120"/>
              </a:rPr>
              <a:t>Mobile money subscriptions, Q4 2024</a:t>
            </a:r>
            <a:endParaRPr lang="en-US" sz="1050" dirty="0"/>
          </a:p>
          <a:p>
            <a:pPr marL="0" indent="0">
              <a:lnSpc>
                <a:spcPts val="1300"/>
              </a:lnSpc>
              <a:buNone/>
            </a:pPr>
            <a:r>
              <a:rPr lang="en-US" sz="1050" dirty="0">
                <a:solidFill>
                  <a:srgbClr val="D5D5D5"/>
                </a:solidFill>
                <a:latin typeface="Calibri" pitchFamily="34" charset="0"/>
                <a:ea typeface="Calibri" pitchFamily="34" charset="-122"/>
                <a:cs typeface="Calibri" pitchFamily="34" charset="-120"/>
              </a:rPr>
              <a:t>(up from 45.6M in Q3 2024)</a:t>
            </a:r>
            <a:endParaRPr lang="en-US" sz="1050" dirty="0"/>
          </a:p>
        </p:txBody>
      </p:sp>
      <p:sp>
        <p:nvSpPr>
          <p:cNvPr id="19" name="Shape 14"/>
          <p:cNvSpPr/>
          <p:nvPr/>
        </p:nvSpPr>
        <p:spPr>
          <a:xfrm>
            <a:off x="548640" y="3657600"/>
            <a:ext cx="11064240" cy="2606040"/>
          </a:xfrm>
          <a:prstGeom prst="roundRect">
            <a:avLst>
              <a:gd name="adj" fmla="val 2807"/>
            </a:avLst>
          </a:prstGeom>
          <a:solidFill>
            <a:srgbClr val="262626"/>
          </a:solidFill>
          <a:ln/>
        </p:spPr>
      </p:sp>
      <p:sp>
        <p:nvSpPr>
          <p:cNvPr id="20" name="Text 15"/>
          <p:cNvSpPr/>
          <p:nvPr/>
        </p:nvSpPr>
        <p:spPr>
          <a:xfrm>
            <a:off x="868680" y="3886200"/>
            <a:ext cx="7315200" cy="365760"/>
          </a:xfrm>
          <a:prstGeom prst="rect">
            <a:avLst/>
          </a:prstGeom>
          <a:noFill/>
          <a:ln/>
        </p:spPr>
        <p:txBody>
          <a:bodyPr wrap="square" lIns="0" tIns="0" rIns="0" bIns="0" rtlCol="0" anchor="ctr"/>
          <a:lstStyle/>
          <a:p>
            <a:pPr marL="0" indent="0">
              <a:buNone/>
            </a:pPr>
            <a:r>
              <a:rPr lang="en-US" sz="1600" b="1" dirty="0">
                <a:solidFill>
                  <a:srgbClr val="FCDC04"/>
                </a:solidFill>
                <a:latin typeface="Cambria" pitchFamily="34" charset="0"/>
                <a:ea typeface="Cambria" pitchFamily="34" charset="-122"/>
                <a:cs typeface="Cambria" pitchFamily="34" charset="-120"/>
              </a:rPr>
              <a:t>CERT-Uganda &amp; Mobile Money Trust</a:t>
            </a:r>
            <a:endParaRPr lang="en-US" sz="1600" dirty="0"/>
          </a:p>
        </p:txBody>
      </p:sp>
      <p:graphicFrame>
        <p:nvGraphicFramePr>
          <p:cNvPr id="21" name="Table 0"/>
          <p:cNvGraphicFramePr>
            <a:graphicFrameLocks noGrp="1"/>
          </p:cNvGraphicFramePr>
          <p:nvPr>
            <p:extLst>
              <p:ext uri="{D42A27DB-BD31-4B8C-83A1-F6EECF244321}">
                <p14:modId xmlns:p14="http://schemas.microsoft.com/office/powerpoint/2010/main" val="1579011935"/>
              </p:ext>
            </p:extLst>
          </p:nvPr>
        </p:nvGraphicFramePr>
        <p:xfrm>
          <a:off x="868680" y="4297680"/>
          <a:ext cx="10424160" cy="1066800"/>
        </p:xfrm>
        <a:graphic>
          <a:graphicData uri="http://schemas.openxmlformats.org/drawingml/2006/table">
            <a:tbl>
              <a:tblPr/>
              <a:tblGrid>
                <a:gridCol w="2743200">
                  <a:extLst>
                    <a:ext uri="{9D8B030D-6E8A-4147-A177-3AD203B41FA5}">
                      <a16:colId xmlns:a16="http://schemas.microsoft.com/office/drawing/2014/main" val="20000"/>
                    </a:ext>
                  </a:extLst>
                </a:gridCol>
                <a:gridCol w="7680960">
                  <a:extLst>
                    <a:ext uri="{9D8B030D-6E8A-4147-A177-3AD203B41FA5}">
                      <a16:colId xmlns:a16="http://schemas.microsoft.com/office/drawing/2014/main" val="20001"/>
                    </a:ext>
                  </a:extLst>
                </a:gridCol>
              </a:tblGrid>
              <a:tr h="0">
                <a:tc>
                  <a:txBody>
                    <a:bodyPr/>
                    <a:lstStyle/>
                    <a:p>
                      <a:pPr marL="0" indent="0">
                        <a:buNone/>
                      </a:pPr>
                      <a:r>
                        <a:rPr lang="en-US" sz="1150" b="1" dirty="0">
                          <a:solidFill>
                            <a:srgbClr val="FCDC04"/>
                          </a:solidFill>
                          <a:latin typeface="Calibri" pitchFamily="34" charset="0"/>
                          <a:ea typeface="Calibri" pitchFamily="34" charset="-122"/>
                          <a:cs typeface="Calibri" pitchFamily="34" charset="-120"/>
                        </a:rPr>
                        <a:t>CERT-Uganda</a:t>
                      </a:r>
                      <a:endParaRPr lang="en-US" sz="1150" dirty="0">
                        <a:latin typeface="Calibri" charset="0"/>
                        <a:ea typeface="Calibri" charset="0"/>
                        <a:cs typeface="Calibri" charset="0"/>
                      </a:endParaRPr>
                    </a:p>
                  </a:txBody>
                  <a:tcPr>
                    <a:lnL w="6350" cap="flat" cmpd="sng" algn="ctr">
                      <a:solidFill>
                        <a:srgbClr val="3A3A3A"/>
                      </a:solidFill>
                      <a:prstDash val="solid"/>
                      <a:round/>
                      <a:headEnd type="none" w="med" len="med"/>
                      <a:tailEnd type="none" w="med" len="med"/>
                    </a:lnL>
                    <a:lnR w="6350" cap="flat" cmpd="sng" algn="ctr">
                      <a:solidFill>
                        <a:srgbClr val="3A3A3A"/>
                      </a:solidFill>
                      <a:prstDash val="solid"/>
                      <a:round/>
                      <a:headEnd type="none" w="med" len="med"/>
                      <a:tailEnd type="none" w="med" len="med"/>
                    </a:lnR>
                    <a:lnT w="6350" cap="flat" cmpd="sng" algn="ctr">
                      <a:solidFill>
                        <a:srgbClr val="3A3A3A"/>
                      </a:solidFill>
                      <a:prstDash val="solid"/>
                      <a:round/>
                      <a:headEnd type="none" w="med" len="med"/>
                      <a:tailEnd type="none" w="med" len="med"/>
                    </a:lnT>
                    <a:lnB w="6350" cap="flat" cmpd="sng" algn="ctr">
                      <a:solidFill>
                        <a:srgbClr val="3A3A3A"/>
                      </a:solidFill>
                      <a:prstDash val="solid"/>
                      <a:round/>
                      <a:headEnd type="none" w="med" len="med"/>
                      <a:tailEnd type="none" w="med" len="med"/>
                    </a:lnB>
                    <a:solidFill>
                      <a:srgbClr val="262626"/>
                    </a:solidFill>
                  </a:tcPr>
                </a:tc>
                <a:tc>
                  <a:txBody>
                    <a:bodyPr/>
                    <a:lstStyle/>
                    <a:p>
                      <a:pPr marL="0" indent="0">
                        <a:buNone/>
                      </a:pPr>
                      <a:r>
                        <a:rPr lang="en-US" sz="1100" dirty="0">
                          <a:solidFill>
                            <a:srgbClr val="E5E5E5"/>
                          </a:solidFill>
                          <a:latin typeface="Calibri" pitchFamily="34" charset="0"/>
                          <a:ea typeface="Calibri" pitchFamily="34" charset="-122"/>
                          <a:cs typeface="Calibri" pitchFamily="34" charset="-120"/>
                        </a:rPr>
                        <a:t>Established and accredited to FIRST, the global forum of incident response teams</a:t>
                      </a:r>
                      <a:endParaRPr lang="en-US" sz="1100" dirty="0">
                        <a:latin typeface="Calibri" charset="0"/>
                        <a:ea typeface="Calibri" charset="0"/>
                        <a:cs typeface="Calibri" charset="0"/>
                      </a:endParaRPr>
                    </a:p>
                  </a:txBody>
                  <a:tcPr>
                    <a:lnL w="6350" cap="flat" cmpd="sng" algn="ctr">
                      <a:solidFill>
                        <a:srgbClr val="3A3A3A"/>
                      </a:solidFill>
                      <a:prstDash val="solid"/>
                      <a:round/>
                      <a:headEnd type="none" w="med" len="med"/>
                      <a:tailEnd type="none" w="med" len="med"/>
                    </a:lnL>
                    <a:lnR w="6350" cap="flat" cmpd="sng" algn="ctr">
                      <a:solidFill>
                        <a:srgbClr val="3A3A3A"/>
                      </a:solidFill>
                      <a:prstDash val="solid"/>
                      <a:round/>
                      <a:headEnd type="none" w="med" len="med"/>
                      <a:tailEnd type="none" w="med" len="med"/>
                    </a:lnR>
                    <a:lnT w="6350" cap="flat" cmpd="sng" algn="ctr">
                      <a:solidFill>
                        <a:srgbClr val="3A3A3A"/>
                      </a:solidFill>
                      <a:prstDash val="solid"/>
                      <a:round/>
                      <a:headEnd type="none" w="med" len="med"/>
                      <a:tailEnd type="none" w="med" len="med"/>
                    </a:lnT>
                    <a:lnB w="6350" cap="flat" cmpd="sng" algn="ctr">
                      <a:solidFill>
                        <a:srgbClr val="3A3A3A"/>
                      </a:solidFill>
                      <a:prstDash val="solid"/>
                      <a:round/>
                      <a:headEnd type="none" w="med" len="med"/>
                      <a:tailEnd type="none" w="med" len="med"/>
                    </a:lnB>
                    <a:solidFill>
                      <a:srgbClr val="262626"/>
                    </a:solidFill>
                  </a:tcPr>
                </a:tc>
                <a:extLst>
                  <a:ext uri="{0D108BD9-81ED-4DB2-BD59-A6C34878D82A}">
                    <a16:rowId xmlns:a16="http://schemas.microsoft.com/office/drawing/2014/main" val="10000"/>
                  </a:ext>
                </a:extLst>
              </a:tr>
              <a:tr h="0">
                <a:tc>
                  <a:txBody>
                    <a:bodyPr/>
                    <a:lstStyle/>
                    <a:p>
                      <a:pPr marL="0" indent="0">
                        <a:buNone/>
                      </a:pPr>
                      <a:r>
                        <a:rPr lang="en-US" sz="1150" b="1" dirty="0">
                          <a:solidFill>
                            <a:srgbClr val="FCDC04"/>
                          </a:solidFill>
                          <a:latin typeface="Calibri" pitchFamily="34" charset="0"/>
                          <a:ea typeface="Calibri" pitchFamily="34" charset="-122"/>
                          <a:cs typeface="Calibri" pitchFamily="34" charset="-120"/>
                        </a:rPr>
                        <a:t>Digital Financial Services Lab</a:t>
                      </a:r>
                      <a:endParaRPr lang="en-US" sz="1150" dirty="0">
                        <a:latin typeface="Calibri" charset="0"/>
                        <a:ea typeface="Calibri" charset="0"/>
                        <a:cs typeface="Calibri" charset="0"/>
                      </a:endParaRPr>
                    </a:p>
                  </a:txBody>
                  <a:tcPr>
                    <a:lnL w="6350" cap="flat" cmpd="sng" algn="ctr">
                      <a:solidFill>
                        <a:srgbClr val="3A3A3A"/>
                      </a:solidFill>
                      <a:prstDash val="solid"/>
                      <a:round/>
                      <a:headEnd type="none" w="med" len="med"/>
                      <a:tailEnd type="none" w="med" len="med"/>
                    </a:lnL>
                    <a:lnR w="6350" cap="flat" cmpd="sng" algn="ctr">
                      <a:solidFill>
                        <a:srgbClr val="3A3A3A"/>
                      </a:solidFill>
                      <a:prstDash val="solid"/>
                      <a:round/>
                      <a:headEnd type="none" w="med" len="med"/>
                      <a:tailEnd type="none" w="med" len="med"/>
                    </a:lnR>
                    <a:lnT w="6350" cap="flat" cmpd="sng" algn="ctr">
                      <a:solidFill>
                        <a:srgbClr val="3A3A3A"/>
                      </a:solidFill>
                      <a:prstDash val="solid"/>
                      <a:round/>
                      <a:headEnd type="none" w="med" len="med"/>
                      <a:tailEnd type="none" w="med" len="med"/>
                    </a:lnT>
                    <a:lnB w="6350" cap="flat" cmpd="sng" algn="ctr">
                      <a:solidFill>
                        <a:srgbClr val="3A3A3A"/>
                      </a:solidFill>
                      <a:prstDash val="solid"/>
                      <a:round/>
                      <a:headEnd type="none" w="med" len="med"/>
                      <a:tailEnd type="none" w="med" len="med"/>
                    </a:lnB>
                    <a:solidFill>
                      <a:srgbClr val="262626"/>
                    </a:solidFill>
                  </a:tcPr>
                </a:tc>
                <a:tc>
                  <a:txBody>
                    <a:bodyPr/>
                    <a:lstStyle/>
                    <a:p>
                      <a:pPr marL="0" indent="0">
                        <a:buNone/>
                      </a:pPr>
                      <a:r>
                        <a:rPr lang="en-US" sz="1100" dirty="0">
                          <a:solidFill>
                            <a:srgbClr val="E5E5E5"/>
                          </a:solidFill>
                          <a:latin typeface="Calibri" pitchFamily="34" charset="0"/>
                          <a:ea typeface="Calibri" pitchFamily="34" charset="-122"/>
                          <a:cs typeface="Calibri" pitchFamily="34" charset="-120"/>
                        </a:rPr>
                        <a:t>ITU-backed facility supporting digital payments security</a:t>
                      </a:r>
                      <a:endParaRPr lang="en-US" sz="1100" dirty="0">
                        <a:latin typeface="Calibri" charset="0"/>
                        <a:ea typeface="Calibri" charset="0"/>
                        <a:cs typeface="Calibri" charset="0"/>
                      </a:endParaRPr>
                    </a:p>
                  </a:txBody>
                  <a:tcPr>
                    <a:lnL w="6350" cap="flat" cmpd="sng" algn="ctr">
                      <a:solidFill>
                        <a:srgbClr val="3A3A3A"/>
                      </a:solidFill>
                      <a:prstDash val="solid"/>
                      <a:round/>
                      <a:headEnd type="none" w="med" len="med"/>
                      <a:tailEnd type="none" w="med" len="med"/>
                    </a:lnL>
                    <a:lnR w="6350" cap="flat" cmpd="sng" algn="ctr">
                      <a:solidFill>
                        <a:srgbClr val="3A3A3A"/>
                      </a:solidFill>
                      <a:prstDash val="solid"/>
                      <a:round/>
                      <a:headEnd type="none" w="med" len="med"/>
                      <a:tailEnd type="none" w="med" len="med"/>
                    </a:lnR>
                    <a:lnT w="6350" cap="flat" cmpd="sng" algn="ctr">
                      <a:solidFill>
                        <a:srgbClr val="3A3A3A"/>
                      </a:solidFill>
                      <a:prstDash val="solid"/>
                      <a:round/>
                      <a:headEnd type="none" w="med" len="med"/>
                      <a:tailEnd type="none" w="med" len="med"/>
                    </a:lnT>
                    <a:lnB w="6350" cap="flat" cmpd="sng" algn="ctr">
                      <a:solidFill>
                        <a:srgbClr val="3A3A3A"/>
                      </a:solidFill>
                      <a:prstDash val="solid"/>
                      <a:round/>
                      <a:headEnd type="none" w="med" len="med"/>
                      <a:tailEnd type="none" w="med" len="med"/>
                    </a:lnB>
                    <a:solidFill>
                      <a:srgbClr val="262626"/>
                    </a:solidFill>
                  </a:tcPr>
                </a:tc>
                <a:extLst>
                  <a:ext uri="{0D108BD9-81ED-4DB2-BD59-A6C34878D82A}">
                    <a16:rowId xmlns:a16="http://schemas.microsoft.com/office/drawing/2014/main" val="10001"/>
                  </a:ext>
                </a:extLst>
              </a:tr>
              <a:tr h="0">
                <a:tc>
                  <a:txBody>
                    <a:bodyPr/>
                    <a:lstStyle/>
                    <a:p>
                      <a:pPr marL="0" indent="0">
                        <a:buNone/>
                      </a:pPr>
                      <a:r>
                        <a:rPr lang="en-US" sz="1150" b="1" dirty="0">
                          <a:solidFill>
                            <a:srgbClr val="FCDC04"/>
                          </a:solidFill>
                          <a:latin typeface="Calibri" pitchFamily="34" charset="0"/>
                          <a:ea typeface="Calibri" pitchFamily="34" charset="-122"/>
                          <a:cs typeface="Calibri" pitchFamily="34" charset="-120"/>
                        </a:rPr>
                        <a:t>Mobile money transactions</a:t>
                      </a:r>
                      <a:endParaRPr lang="en-US" sz="1150" dirty="0">
                        <a:latin typeface="Calibri" charset="0"/>
                        <a:ea typeface="Calibri" charset="0"/>
                        <a:cs typeface="Calibri" charset="0"/>
                      </a:endParaRPr>
                    </a:p>
                  </a:txBody>
                  <a:tcPr>
                    <a:lnL w="6350" cap="flat" cmpd="sng" algn="ctr">
                      <a:solidFill>
                        <a:srgbClr val="3A3A3A"/>
                      </a:solidFill>
                      <a:prstDash val="solid"/>
                      <a:round/>
                      <a:headEnd type="none" w="med" len="med"/>
                      <a:tailEnd type="none" w="med" len="med"/>
                    </a:lnL>
                    <a:lnR w="6350" cap="flat" cmpd="sng" algn="ctr">
                      <a:solidFill>
                        <a:srgbClr val="3A3A3A"/>
                      </a:solidFill>
                      <a:prstDash val="solid"/>
                      <a:round/>
                      <a:headEnd type="none" w="med" len="med"/>
                      <a:tailEnd type="none" w="med" len="med"/>
                    </a:lnR>
                    <a:lnT w="6350" cap="flat" cmpd="sng" algn="ctr">
                      <a:solidFill>
                        <a:srgbClr val="3A3A3A"/>
                      </a:solidFill>
                      <a:prstDash val="solid"/>
                      <a:round/>
                      <a:headEnd type="none" w="med" len="med"/>
                      <a:tailEnd type="none" w="med" len="med"/>
                    </a:lnT>
                    <a:lnB w="6350" cap="flat" cmpd="sng" algn="ctr">
                      <a:solidFill>
                        <a:srgbClr val="3A3A3A"/>
                      </a:solidFill>
                      <a:prstDash val="solid"/>
                      <a:round/>
                      <a:headEnd type="none" w="med" len="med"/>
                      <a:tailEnd type="none" w="med" len="med"/>
                    </a:lnB>
                    <a:solidFill>
                      <a:srgbClr val="262626"/>
                    </a:solidFill>
                  </a:tcPr>
                </a:tc>
                <a:tc>
                  <a:txBody>
                    <a:bodyPr/>
                    <a:lstStyle/>
                    <a:p>
                      <a:pPr marL="0" indent="0">
                        <a:buNone/>
                      </a:pPr>
                      <a:r>
                        <a:rPr lang="en-US" sz="1100" dirty="0">
                          <a:solidFill>
                            <a:srgbClr val="E5E5E5"/>
                          </a:solidFill>
                          <a:latin typeface="Calibri" pitchFamily="34" charset="0"/>
                          <a:ea typeface="Calibri" pitchFamily="34" charset="-122"/>
                          <a:cs typeface="Calibri" pitchFamily="34" charset="-120"/>
                        </a:rPr>
                        <a:t>Grew from over $1 trillion (2020) to $1.68 trillion (2024), surpassing $2 trillion by 2025</a:t>
                      </a:r>
                      <a:endParaRPr lang="en-US" sz="1100" dirty="0">
                        <a:latin typeface="Calibri" charset="0"/>
                        <a:ea typeface="Calibri" charset="0"/>
                        <a:cs typeface="Calibri" charset="0"/>
                      </a:endParaRPr>
                    </a:p>
                  </a:txBody>
                  <a:tcPr>
                    <a:lnL w="6350" cap="flat" cmpd="sng" algn="ctr">
                      <a:solidFill>
                        <a:srgbClr val="3A3A3A"/>
                      </a:solidFill>
                      <a:prstDash val="solid"/>
                      <a:round/>
                      <a:headEnd type="none" w="med" len="med"/>
                      <a:tailEnd type="none" w="med" len="med"/>
                    </a:lnL>
                    <a:lnR w="6350" cap="flat" cmpd="sng" algn="ctr">
                      <a:solidFill>
                        <a:srgbClr val="3A3A3A"/>
                      </a:solidFill>
                      <a:prstDash val="solid"/>
                      <a:round/>
                      <a:headEnd type="none" w="med" len="med"/>
                      <a:tailEnd type="none" w="med" len="med"/>
                    </a:lnR>
                    <a:lnT w="6350" cap="flat" cmpd="sng" algn="ctr">
                      <a:solidFill>
                        <a:srgbClr val="3A3A3A"/>
                      </a:solidFill>
                      <a:prstDash val="solid"/>
                      <a:round/>
                      <a:headEnd type="none" w="med" len="med"/>
                      <a:tailEnd type="none" w="med" len="med"/>
                    </a:lnT>
                    <a:lnB w="6350" cap="flat" cmpd="sng" algn="ctr">
                      <a:solidFill>
                        <a:srgbClr val="3A3A3A"/>
                      </a:solidFill>
                      <a:prstDash val="solid"/>
                      <a:round/>
                      <a:headEnd type="none" w="med" len="med"/>
                      <a:tailEnd type="none" w="med" len="med"/>
                    </a:lnB>
                    <a:solidFill>
                      <a:srgbClr val="262626"/>
                    </a:solidFill>
                  </a:tcPr>
                </a:tc>
                <a:extLst>
                  <a:ext uri="{0D108BD9-81ED-4DB2-BD59-A6C34878D82A}">
                    <a16:rowId xmlns:a16="http://schemas.microsoft.com/office/drawing/2014/main" val="10002"/>
                  </a:ext>
                </a:extLst>
              </a:tr>
              <a:tr h="0">
                <a:tc>
                  <a:txBody>
                    <a:bodyPr/>
                    <a:lstStyle/>
                    <a:p>
                      <a:pPr marL="0" indent="0">
                        <a:buNone/>
                      </a:pPr>
                      <a:r>
                        <a:rPr lang="en-US" sz="1150" b="1" dirty="0">
                          <a:solidFill>
                            <a:srgbClr val="FCDC04"/>
                          </a:solidFill>
                          <a:latin typeface="Calibri" pitchFamily="34" charset="0"/>
                          <a:ea typeface="Calibri" pitchFamily="34" charset="-122"/>
                          <a:cs typeface="Calibri" pitchFamily="34" charset="-120"/>
                        </a:rPr>
                        <a:t>Fraud resolution</a:t>
                      </a:r>
                      <a:endParaRPr lang="en-US" sz="1150" dirty="0">
                        <a:latin typeface="Calibri" charset="0"/>
                        <a:ea typeface="Calibri" charset="0"/>
                        <a:cs typeface="Calibri" charset="0"/>
                      </a:endParaRPr>
                    </a:p>
                  </a:txBody>
                  <a:tcPr>
                    <a:lnL w="6350" cap="flat" cmpd="sng" algn="ctr">
                      <a:solidFill>
                        <a:srgbClr val="3A3A3A"/>
                      </a:solidFill>
                      <a:prstDash val="solid"/>
                      <a:round/>
                      <a:headEnd type="none" w="med" len="med"/>
                      <a:tailEnd type="none" w="med" len="med"/>
                    </a:lnL>
                    <a:lnR w="6350" cap="flat" cmpd="sng" algn="ctr">
                      <a:solidFill>
                        <a:srgbClr val="3A3A3A"/>
                      </a:solidFill>
                      <a:prstDash val="solid"/>
                      <a:round/>
                      <a:headEnd type="none" w="med" len="med"/>
                      <a:tailEnd type="none" w="med" len="med"/>
                    </a:lnR>
                    <a:lnT w="6350" cap="flat" cmpd="sng" algn="ctr">
                      <a:solidFill>
                        <a:srgbClr val="3A3A3A"/>
                      </a:solidFill>
                      <a:prstDash val="solid"/>
                      <a:round/>
                      <a:headEnd type="none" w="med" len="med"/>
                      <a:tailEnd type="none" w="med" len="med"/>
                    </a:lnT>
                    <a:lnB w="6350" cap="flat" cmpd="sng" algn="ctr">
                      <a:solidFill>
                        <a:srgbClr val="3A3A3A"/>
                      </a:solidFill>
                      <a:prstDash val="solid"/>
                      <a:round/>
                      <a:headEnd type="none" w="med" len="med"/>
                      <a:tailEnd type="none" w="med" len="med"/>
                    </a:lnB>
                    <a:solidFill>
                      <a:srgbClr val="262626"/>
                    </a:solidFill>
                  </a:tcPr>
                </a:tc>
                <a:tc>
                  <a:txBody>
                    <a:bodyPr/>
                    <a:lstStyle/>
                    <a:p>
                      <a:pPr marL="0" indent="0">
                        <a:buNone/>
                      </a:pPr>
                      <a:r>
                        <a:rPr lang="en-US" sz="1100" dirty="0">
                          <a:solidFill>
                            <a:srgbClr val="E5E5E5"/>
                          </a:solidFill>
                          <a:latin typeface="Calibri" pitchFamily="34" charset="0"/>
                          <a:ea typeface="Calibri" pitchFamily="34" charset="-122"/>
                          <a:cs typeface="Calibri" pitchFamily="34" charset="-120"/>
                        </a:rPr>
                        <a:t>Increased from 46,594 cases (2023) to 63,719 cases (2024); 870,962 complaints resolved in 2024</a:t>
                      </a:r>
                      <a:endParaRPr lang="en-US" sz="1100" dirty="0">
                        <a:latin typeface="Calibri" charset="0"/>
                        <a:ea typeface="Calibri" charset="0"/>
                        <a:cs typeface="Calibri" charset="0"/>
                      </a:endParaRPr>
                    </a:p>
                  </a:txBody>
                  <a:tcPr>
                    <a:lnL w="6350" cap="flat" cmpd="sng" algn="ctr">
                      <a:solidFill>
                        <a:srgbClr val="3A3A3A"/>
                      </a:solidFill>
                      <a:prstDash val="solid"/>
                      <a:round/>
                      <a:headEnd type="none" w="med" len="med"/>
                      <a:tailEnd type="none" w="med" len="med"/>
                    </a:lnL>
                    <a:lnR w="6350" cap="flat" cmpd="sng" algn="ctr">
                      <a:solidFill>
                        <a:srgbClr val="3A3A3A"/>
                      </a:solidFill>
                      <a:prstDash val="solid"/>
                      <a:round/>
                      <a:headEnd type="none" w="med" len="med"/>
                      <a:tailEnd type="none" w="med" len="med"/>
                    </a:lnR>
                    <a:lnT w="6350" cap="flat" cmpd="sng" algn="ctr">
                      <a:solidFill>
                        <a:srgbClr val="3A3A3A"/>
                      </a:solidFill>
                      <a:prstDash val="solid"/>
                      <a:round/>
                      <a:headEnd type="none" w="med" len="med"/>
                      <a:tailEnd type="none" w="med" len="med"/>
                    </a:lnT>
                    <a:lnB w="6350" cap="flat" cmpd="sng" algn="ctr">
                      <a:solidFill>
                        <a:srgbClr val="3A3A3A"/>
                      </a:solidFill>
                      <a:prstDash val="solid"/>
                      <a:round/>
                      <a:headEnd type="none" w="med" len="med"/>
                      <a:tailEnd type="none" w="med" len="med"/>
                    </a:lnB>
                    <a:solidFill>
                      <a:srgbClr val="262626"/>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27D297-EDB3-4FFD-AED7-694BD7E596B7}"/>
              </a:ext>
            </a:extLst>
          </p:cNvPr>
          <p:cNvSpPr txBox="1"/>
          <p:nvPr/>
        </p:nvSpPr>
        <p:spPr>
          <a:xfrm>
            <a:off x="761999" y="1685365"/>
            <a:ext cx="9610165" cy="1141723"/>
          </a:xfrm>
          <a:prstGeom prst="rect">
            <a:avLst/>
          </a:prstGeom>
          <a:noFill/>
        </p:spPr>
        <p:txBody>
          <a:bodyPr wrap="square">
            <a:spAutoFit/>
          </a:bodyPr>
          <a:lstStyle/>
          <a:p>
            <a:pPr algn="just">
              <a:lnSpc>
                <a:spcPct val="115000"/>
              </a:lnSpc>
              <a:spcAft>
                <a:spcPts val="800"/>
              </a:spcAft>
            </a:pPr>
            <a:r>
              <a:rPr lang="en-GB" sz="1200" kern="100" dirty="0">
                <a:effectLst/>
                <a:ea typeface="Aptos"/>
                <a:cs typeface="Times New Roman" panose="02020603050405020304" pitchFamily="18" charset="0"/>
              </a:rPr>
              <a:t>There are campaigns like Beera Ku Guard, which was a nationwide campaign fostering cybersecurity, Data Protection, and Privacy that was championed by the Personal Data Protection Office, which encourages and enables citizens to stay alert against cyber-attacks and Data privacy breaches, but runs campaigns along with other stakeholders in the data governance landscape to create awareness around cybersecurity, data protection, and privacy. This campaign, launched in September 2025, demystifies laws, translates rights into relatable languages, and inspires every Ugandan to own their online safety. Beera Ku Guard empowers individuals and institutions to take practical steps in protecting personal data.”</a:t>
            </a:r>
          </a:p>
        </p:txBody>
      </p:sp>
      <p:sp>
        <p:nvSpPr>
          <p:cNvPr id="5" name="TextBox 4">
            <a:extLst>
              <a:ext uri="{FF2B5EF4-FFF2-40B4-BE49-F238E27FC236}">
                <a16:creationId xmlns:a16="http://schemas.microsoft.com/office/drawing/2014/main" id="{A6D728A1-CBB9-47C2-8A94-04AB7D25EEA7}"/>
              </a:ext>
            </a:extLst>
          </p:cNvPr>
          <p:cNvSpPr txBox="1"/>
          <p:nvPr/>
        </p:nvSpPr>
        <p:spPr>
          <a:xfrm>
            <a:off x="762000" y="385483"/>
            <a:ext cx="8382000" cy="553998"/>
          </a:xfrm>
          <a:prstGeom prst="rect">
            <a:avLst/>
          </a:prstGeom>
          <a:noFill/>
        </p:spPr>
        <p:txBody>
          <a:bodyPr wrap="square">
            <a:spAutoFit/>
          </a:bodyPr>
          <a:lstStyle/>
          <a:p>
            <a:r>
              <a:rPr lang="en-GB" sz="3000" b="1" kern="0" dirty="0">
                <a:effectLst/>
                <a:latin typeface="Cambria" panose="02040503050406030204" pitchFamily="18" charset="0"/>
                <a:ea typeface="Cambria" panose="02040503050406030204" pitchFamily="18" charset="0"/>
              </a:rPr>
              <a:t>Enabling environment</a:t>
            </a:r>
            <a:r>
              <a:rPr lang="en-GB" sz="3000" kern="0" dirty="0">
                <a:effectLst/>
                <a:latin typeface="Cambria" panose="02040503050406030204" pitchFamily="18" charset="0"/>
                <a:ea typeface="Cambria" panose="02040503050406030204" pitchFamily="18" charset="0"/>
              </a:rPr>
              <a:t> </a:t>
            </a:r>
            <a:endParaRPr lang="en-GB" sz="3000" dirty="0">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7A35EFE8-A0EA-4DBB-AAB4-5773974C99A9}"/>
              </a:ext>
            </a:extLst>
          </p:cNvPr>
          <p:cNvSpPr txBox="1"/>
          <p:nvPr/>
        </p:nvSpPr>
        <p:spPr>
          <a:xfrm>
            <a:off x="762000" y="939481"/>
            <a:ext cx="8382000" cy="291042"/>
          </a:xfrm>
          <a:prstGeom prst="rect">
            <a:avLst/>
          </a:prstGeom>
          <a:noFill/>
        </p:spPr>
        <p:txBody>
          <a:bodyPr wrap="square">
            <a:spAutoFit/>
          </a:bodyPr>
          <a:lstStyle/>
          <a:p>
            <a:pPr lvl="0">
              <a:lnSpc>
                <a:spcPct val="115000"/>
              </a:lnSpc>
              <a:spcAft>
                <a:spcPts val="800"/>
              </a:spcAft>
              <a:buSzPts val="1000"/>
              <a:tabLst>
                <a:tab pos="457200" algn="l"/>
              </a:tabLst>
            </a:pPr>
            <a:r>
              <a:rPr lang="en-GB" sz="1200" b="1" kern="0" dirty="0">
                <a:effectLst/>
                <a:latin typeface="Arial" panose="020B0604020202020204" pitchFamily="34" charset="0"/>
                <a:ea typeface="Times New Roman" panose="02020603050405020304" pitchFamily="18" charset="0"/>
                <a:cs typeface="Times New Roman" panose="02020603050405020304" pitchFamily="18" charset="0"/>
              </a:rPr>
              <a:t>Action line C6</a:t>
            </a:r>
            <a:r>
              <a:rPr lang="en-GB" sz="1200" kern="0" dirty="0">
                <a:effectLst/>
                <a:latin typeface="Arial" panose="020B0604020202020204" pitchFamily="34" charset="0"/>
                <a:ea typeface="Times New Roman" panose="02020603050405020304" pitchFamily="18" charset="0"/>
                <a:cs typeface="Times New Roman" panose="02020603050405020304" pitchFamily="18" charset="0"/>
              </a:rPr>
              <a:t>- Fostering </a:t>
            </a:r>
            <a:r>
              <a:rPr lang="en-GB" sz="1200" kern="0" dirty="0">
                <a:effectLst/>
                <a:ea typeface="Times New Roman" panose="02020603050405020304" pitchFamily="18" charset="0"/>
                <a:cs typeface="Times New Roman" panose="02020603050405020304" pitchFamily="18" charset="0"/>
              </a:rPr>
              <a:t>supportive</a:t>
            </a:r>
            <a:r>
              <a:rPr lang="en-GB" sz="1200" kern="0" dirty="0">
                <a:effectLst/>
                <a:latin typeface="Arial" panose="020B0604020202020204" pitchFamily="34" charset="0"/>
                <a:ea typeface="Times New Roman" panose="02020603050405020304" pitchFamily="18" charset="0"/>
                <a:cs typeface="Times New Roman" panose="02020603050405020304" pitchFamily="18" charset="0"/>
              </a:rPr>
              <a:t> legal, regulatory, and policy frameworks.</a:t>
            </a:r>
            <a:endParaRPr lang="en-GB" sz="1200" kern="100" dirty="0">
              <a:effectLst/>
              <a:latin typeface="Aptos"/>
              <a:ea typeface="Aptos"/>
              <a:cs typeface="Times New Roman" panose="02020603050405020304" pitchFamily="18" charset="0"/>
            </a:endParaRPr>
          </a:p>
        </p:txBody>
      </p:sp>
      <p:pic>
        <p:nvPicPr>
          <p:cNvPr id="10" name="Picture 9">
            <a:extLst>
              <a:ext uri="{FF2B5EF4-FFF2-40B4-BE49-F238E27FC236}">
                <a16:creationId xmlns:a16="http://schemas.microsoft.com/office/drawing/2014/main" id="{74DC899E-EBCF-4DFB-B3C1-F2DC3D6DC9A9}"/>
              </a:ext>
            </a:extLst>
          </p:cNvPr>
          <p:cNvPicPr>
            <a:picLocks noChangeAspect="1"/>
          </p:cNvPicPr>
          <p:nvPr/>
        </p:nvPicPr>
        <p:blipFill>
          <a:blip r:embed="rId2"/>
          <a:stretch>
            <a:fillRect/>
          </a:stretch>
        </p:blipFill>
        <p:spPr>
          <a:xfrm>
            <a:off x="950634" y="2985247"/>
            <a:ext cx="9610165" cy="3872753"/>
          </a:xfrm>
          <a:prstGeom prst="rect">
            <a:avLst/>
          </a:prstGeom>
        </p:spPr>
      </p:pic>
    </p:spTree>
    <p:extLst>
      <p:ext uri="{BB962C8B-B14F-4D97-AF65-F5344CB8AC3E}">
        <p14:creationId xmlns:p14="http://schemas.microsoft.com/office/powerpoint/2010/main" val="2076458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502920"/>
          </a:xfrm>
          <a:prstGeom prst="rect">
            <a:avLst/>
          </a:prstGeom>
          <a:noFill/>
          <a:ln/>
        </p:spPr>
        <p:txBody>
          <a:bodyPr wrap="square" lIns="0" tIns="0" rIns="0" bIns="0" rtlCol="0" anchor="ctr"/>
          <a:lstStyle/>
          <a:p>
            <a:pPr marL="0" indent="0">
              <a:buNone/>
            </a:pPr>
            <a:r>
              <a:rPr lang="en-US" sz="2800" b="1" dirty="0">
                <a:solidFill>
                  <a:srgbClr val="1A1A1A"/>
                </a:solidFill>
                <a:latin typeface="Cambria" pitchFamily="34" charset="0"/>
                <a:ea typeface="Cambria" pitchFamily="34" charset="-122"/>
                <a:cs typeface="Cambria" pitchFamily="34" charset="-120"/>
              </a:rPr>
              <a:t>ICT Applications Across Sectors</a:t>
            </a:r>
            <a:endParaRPr lang="en-US" sz="2800" dirty="0"/>
          </a:p>
        </p:txBody>
      </p:sp>
      <p:sp>
        <p:nvSpPr>
          <p:cNvPr id="3" name="Text 1"/>
          <p:cNvSpPr/>
          <p:nvPr/>
        </p:nvSpPr>
        <p:spPr>
          <a:xfrm>
            <a:off x="548640" y="868680"/>
            <a:ext cx="9144000" cy="365760"/>
          </a:xfrm>
          <a:prstGeom prst="rect">
            <a:avLst/>
          </a:prstGeom>
          <a:noFill/>
          <a:ln/>
        </p:spPr>
        <p:txBody>
          <a:bodyPr wrap="square" lIns="0" tIns="0" rIns="0" bIns="0" rtlCol="0" anchor="ctr"/>
          <a:lstStyle/>
          <a:p>
            <a:pPr marL="0" indent="0">
              <a:buNone/>
            </a:pPr>
            <a:r>
              <a:rPr lang="en-US" sz="1300" dirty="0">
                <a:solidFill>
                  <a:srgbClr val="767676"/>
                </a:solidFill>
                <a:latin typeface="Calibri" pitchFamily="34" charset="0"/>
                <a:ea typeface="Calibri" pitchFamily="34" charset="-122"/>
                <a:cs typeface="Calibri" pitchFamily="34" charset="-120"/>
              </a:rPr>
              <a:t>Action Line C7  —  E-Government, e-Business, e-Learning &amp; e-Health</a:t>
            </a:r>
            <a:endParaRPr lang="en-US" sz="1300" dirty="0"/>
          </a:p>
        </p:txBody>
      </p:sp>
      <p:sp>
        <p:nvSpPr>
          <p:cNvPr id="4" name="Shape 2"/>
          <p:cNvSpPr/>
          <p:nvPr/>
        </p:nvSpPr>
        <p:spPr>
          <a:xfrm>
            <a:off x="548640" y="1417320"/>
            <a:ext cx="5440680" cy="2148840"/>
          </a:xfrm>
          <a:prstGeom prst="roundRect">
            <a:avLst>
              <a:gd name="adj" fmla="val 2979"/>
            </a:avLst>
          </a:prstGeom>
          <a:solidFill>
            <a:srgbClr val="F2F2F0"/>
          </a:solidFill>
          <a:ln/>
        </p:spPr>
      </p:sp>
      <p:sp>
        <p:nvSpPr>
          <p:cNvPr id="5" name="Shape 3"/>
          <p:cNvSpPr/>
          <p:nvPr/>
        </p:nvSpPr>
        <p:spPr>
          <a:xfrm>
            <a:off x="749808" y="1618488"/>
            <a:ext cx="502920" cy="502920"/>
          </a:xfrm>
          <a:prstGeom prst="ellipse">
            <a:avLst/>
          </a:prstGeom>
          <a:solidFill>
            <a:srgbClr val="D21034"/>
          </a:solidFill>
          <a:ln/>
        </p:spPr>
      </p:sp>
      <p:pic>
        <p:nvPicPr>
          <p:cNvPr id="6" name="Image 0" descr="preencoded.png"/>
          <p:cNvPicPr>
            <a:picLocks noChangeAspect="1"/>
          </p:cNvPicPr>
          <p:nvPr/>
        </p:nvPicPr>
        <p:blipFill>
          <a:blip r:embed="rId3"/>
          <a:stretch>
            <a:fillRect/>
          </a:stretch>
        </p:blipFill>
        <p:spPr>
          <a:xfrm>
            <a:off x="815188" y="1683868"/>
            <a:ext cx="372161" cy="372161"/>
          </a:xfrm>
          <a:prstGeom prst="rect">
            <a:avLst/>
          </a:prstGeom>
        </p:spPr>
      </p:pic>
      <p:sp>
        <p:nvSpPr>
          <p:cNvPr id="7" name="Text 4"/>
          <p:cNvSpPr/>
          <p:nvPr/>
        </p:nvSpPr>
        <p:spPr>
          <a:xfrm>
            <a:off x="1417320" y="1618488"/>
            <a:ext cx="4343400" cy="411480"/>
          </a:xfrm>
          <a:prstGeom prst="rect">
            <a:avLst/>
          </a:prstGeom>
          <a:noFill/>
          <a:ln/>
        </p:spPr>
        <p:txBody>
          <a:bodyPr wrap="square" lIns="0" tIns="0" rIns="0" bIns="0" rtlCol="0" anchor="ctr"/>
          <a:lstStyle/>
          <a:p>
            <a:pPr marL="0" indent="0">
              <a:buNone/>
            </a:pPr>
            <a:r>
              <a:rPr lang="en-US" sz="1500" b="1" dirty="0">
                <a:solidFill>
                  <a:srgbClr val="1A1A1A"/>
                </a:solidFill>
                <a:latin typeface="Cambria" pitchFamily="34" charset="0"/>
                <a:ea typeface="Cambria" pitchFamily="34" charset="-122"/>
                <a:cs typeface="Cambria" pitchFamily="34" charset="-120"/>
              </a:rPr>
              <a:t>E-Government</a:t>
            </a:r>
            <a:endParaRPr lang="en-US" sz="1500" dirty="0"/>
          </a:p>
        </p:txBody>
      </p:sp>
      <p:sp>
        <p:nvSpPr>
          <p:cNvPr id="8" name="Text 5"/>
          <p:cNvSpPr/>
          <p:nvPr/>
        </p:nvSpPr>
        <p:spPr>
          <a:xfrm>
            <a:off x="822960" y="2194560"/>
            <a:ext cx="4937760" cy="1234440"/>
          </a:xfrm>
          <a:prstGeom prst="rect">
            <a:avLst/>
          </a:prstGeom>
          <a:noFill/>
          <a:ln/>
        </p:spPr>
        <p:txBody>
          <a:bodyPr wrap="square" lIns="0" tIns="0" rIns="0" bIns="0" rtlCol="0" anchor="ctr"/>
          <a:lstStyle/>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76% of government services digitized by 2024</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OBRS for business registration; eKYC via national ID</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eGP rolled out to 36 government entities</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USSD enables 2 million citizens without internet to access government systems</a:t>
            </a:r>
            <a:endParaRPr lang="en-US" sz="970" dirty="0"/>
          </a:p>
        </p:txBody>
      </p:sp>
      <p:sp>
        <p:nvSpPr>
          <p:cNvPr id="9" name="Shape 6"/>
          <p:cNvSpPr/>
          <p:nvPr/>
        </p:nvSpPr>
        <p:spPr>
          <a:xfrm>
            <a:off x="6172200" y="1417320"/>
            <a:ext cx="5440680" cy="2148840"/>
          </a:xfrm>
          <a:prstGeom prst="roundRect">
            <a:avLst>
              <a:gd name="adj" fmla="val 2979"/>
            </a:avLst>
          </a:prstGeom>
          <a:solidFill>
            <a:srgbClr val="F2F2F0"/>
          </a:solidFill>
          <a:ln/>
        </p:spPr>
      </p:sp>
      <p:sp>
        <p:nvSpPr>
          <p:cNvPr id="10" name="Shape 7"/>
          <p:cNvSpPr/>
          <p:nvPr/>
        </p:nvSpPr>
        <p:spPr>
          <a:xfrm>
            <a:off x="6373368" y="1618488"/>
            <a:ext cx="502920" cy="502920"/>
          </a:xfrm>
          <a:prstGeom prst="ellipse">
            <a:avLst/>
          </a:prstGeom>
          <a:solidFill>
            <a:srgbClr val="D21034"/>
          </a:solidFill>
          <a:ln/>
        </p:spPr>
      </p:sp>
      <p:pic>
        <p:nvPicPr>
          <p:cNvPr id="11" name="Image 1" descr="preencoded.png"/>
          <p:cNvPicPr>
            <a:picLocks noChangeAspect="1"/>
          </p:cNvPicPr>
          <p:nvPr/>
        </p:nvPicPr>
        <p:blipFill>
          <a:blip r:embed="rId4"/>
          <a:stretch>
            <a:fillRect/>
          </a:stretch>
        </p:blipFill>
        <p:spPr>
          <a:xfrm>
            <a:off x="6438748" y="1683868"/>
            <a:ext cx="372161" cy="372161"/>
          </a:xfrm>
          <a:prstGeom prst="rect">
            <a:avLst/>
          </a:prstGeom>
        </p:spPr>
      </p:pic>
      <p:sp>
        <p:nvSpPr>
          <p:cNvPr id="12" name="Text 8"/>
          <p:cNvSpPr/>
          <p:nvPr/>
        </p:nvSpPr>
        <p:spPr>
          <a:xfrm>
            <a:off x="7040880" y="1618488"/>
            <a:ext cx="4343400" cy="411480"/>
          </a:xfrm>
          <a:prstGeom prst="rect">
            <a:avLst/>
          </a:prstGeom>
          <a:noFill/>
          <a:ln/>
        </p:spPr>
        <p:txBody>
          <a:bodyPr wrap="square" lIns="0" tIns="0" rIns="0" bIns="0" rtlCol="0" anchor="ctr"/>
          <a:lstStyle/>
          <a:p>
            <a:pPr marL="0" indent="0">
              <a:buNone/>
            </a:pPr>
            <a:r>
              <a:rPr lang="en-US" sz="1500" b="1" dirty="0">
                <a:solidFill>
                  <a:srgbClr val="1A1A1A"/>
                </a:solidFill>
                <a:latin typeface="Cambria" pitchFamily="34" charset="0"/>
                <a:ea typeface="Cambria" pitchFamily="34" charset="-122"/>
                <a:cs typeface="Cambria" pitchFamily="34" charset="-120"/>
              </a:rPr>
              <a:t>E-Business</a:t>
            </a:r>
            <a:endParaRPr lang="en-US" sz="1500" dirty="0"/>
          </a:p>
        </p:txBody>
      </p:sp>
      <p:sp>
        <p:nvSpPr>
          <p:cNvPr id="13" name="Text 9"/>
          <p:cNvSpPr/>
          <p:nvPr/>
        </p:nvSpPr>
        <p:spPr>
          <a:xfrm>
            <a:off x="6446520" y="2194560"/>
            <a:ext cx="4937760" cy="1234440"/>
          </a:xfrm>
          <a:prstGeom prst="rect">
            <a:avLst/>
          </a:prstGeom>
          <a:noFill/>
          <a:ln/>
        </p:spPr>
        <p:txBody>
          <a:bodyPr wrap="square" lIns="0" tIns="0" rIns="0" bIns="0" rtlCol="0" anchor="ctr"/>
          <a:lstStyle/>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50.5 million mobile money users (2024), up from 9 million in 2009</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2.5 billion transactions in 2024, up from 399 million in 2009</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Jumia Uganda: 25% rise in rural e-commerce orders</a:t>
            </a:r>
            <a:endParaRPr lang="en-US" sz="970" dirty="0"/>
          </a:p>
        </p:txBody>
      </p:sp>
      <p:sp>
        <p:nvSpPr>
          <p:cNvPr id="14" name="Shape 10"/>
          <p:cNvSpPr/>
          <p:nvPr/>
        </p:nvSpPr>
        <p:spPr>
          <a:xfrm>
            <a:off x="548640" y="3749040"/>
            <a:ext cx="5440680" cy="2148840"/>
          </a:xfrm>
          <a:prstGeom prst="roundRect">
            <a:avLst>
              <a:gd name="adj" fmla="val 2979"/>
            </a:avLst>
          </a:prstGeom>
          <a:solidFill>
            <a:srgbClr val="F2F2F0"/>
          </a:solidFill>
          <a:ln/>
        </p:spPr>
      </p:sp>
      <p:sp>
        <p:nvSpPr>
          <p:cNvPr id="15" name="Shape 11"/>
          <p:cNvSpPr/>
          <p:nvPr/>
        </p:nvSpPr>
        <p:spPr>
          <a:xfrm>
            <a:off x="749808" y="3950208"/>
            <a:ext cx="502920" cy="502920"/>
          </a:xfrm>
          <a:prstGeom prst="ellipse">
            <a:avLst/>
          </a:prstGeom>
          <a:solidFill>
            <a:srgbClr val="D21034"/>
          </a:solidFill>
          <a:ln/>
        </p:spPr>
      </p:sp>
      <p:pic>
        <p:nvPicPr>
          <p:cNvPr id="16" name="Image 2" descr="preencoded.png"/>
          <p:cNvPicPr>
            <a:picLocks noChangeAspect="1"/>
          </p:cNvPicPr>
          <p:nvPr/>
        </p:nvPicPr>
        <p:blipFill>
          <a:blip r:embed="rId5"/>
          <a:stretch>
            <a:fillRect/>
          </a:stretch>
        </p:blipFill>
        <p:spPr>
          <a:xfrm>
            <a:off x="815188" y="4015588"/>
            <a:ext cx="372161" cy="372161"/>
          </a:xfrm>
          <a:prstGeom prst="rect">
            <a:avLst/>
          </a:prstGeom>
        </p:spPr>
      </p:pic>
      <p:sp>
        <p:nvSpPr>
          <p:cNvPr id="17" name="Text 12"/>
          <p:cNvSpPr/>
          <p:nvPr/>
        </p:nvSpPr>
        <p:spPr>
          <a:xfrm>
            <a:off x="1417320" y="3950208"/>
            <a:ext cx="4343400" cy="411480"/>
          </a:xfrm>
          <a:prstGeom prst="rect">
            <a:avLst/>
          </a:prstGeom>
          <a:noFill/>
          <a:ln/>
        </p:spPr>
        <p:txBody>
          <a:bodyPr wrap="square" lIns="0" tIns="0" rIns="0" bIns="0" rtlCol="0" anchor="ctr"/>
          <a:lstStyle/>
          <a:p>
            <a:pPr marL="0" indent="0">
              <a:buNone/>
            </a:pPr>
            <a:r>
              <a:rPr lang="en-US" sz="1500" b="1" dirty="0">
                <a:solidFill>
                  <a:srgbClr val="1A1A1A"/>
                </a:solidFill>
                <a:latin typeface="Cambria" pitchFamily="34" charset="0"/>
                <a:ea typeface="Cambria" pitchFamily="34" charset="-122"/>
                <a:cs typeface="Cambria" pitchFamily="34" charset="-120"/>
              </a:rPr>
              <a:t>E-Learning</a:t>
            </a:r>
            <a:endParaRPr lang="en-US" sz="1500" dirty="0"/>
          </a:p>
        </p:txBody>
      </p:sp>
      <p:sp>
        <p:nvSpPr>
          <p:cNvPr id="18" name="Text 13"/>
          <p:cNvSpPr/>
          <p:nvPr/>
        </p:nvSpPr>
        <p:spPr>
          <a:xfrm>
            <a:off x="822960" y="4526280"/>
            <a:ext cx="4937760" cy="1234440"/>
          </a:xfrm>
          <a:prstGeom prst="rect">
            <a:avLst/>
          </a:prstGeom>
          <a:noFill/>
          <a:ln/>
        </p:spPr>
        <p:txBody>
          <a:bodyPr wrap="square" lIns="0" tIns="0" rIns="0" bIns="0" rtlCol="0" anchor="ctr"/>
          <a:lstStyle/>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3D mini theatre delivered interactive STEM content to 50,000 students</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Damalie series streamed to 1 million households via Showmax/Pearl Magic Prime</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5,000+ teachers retrained through teacher retooling program</a:t>
            </a:r>
            <a:endParaRPr lang="en-US" sz="970" dirty="0"/>
          </a:p>
        </p:txBody>
      </p:sp>
      <p:sp>
        <p:nvSpPr>
          <p:cNvPr id="19" name="Shape 14"/>
          <p:cNvSpPr/>
          <p:nvPr/>
        </p:nvSpPr>
        <p:spPr>
          <a:xfrm>
            <a:off x="6172200" y="3749040"/>
            <a:ext cx="5440680" cy="2148840"/>
          </a:xfrm>
          <a:prstGeom prst="roundRect">
            <a:avLst>
              <a:gd name="adj" fmla="val 2979"/>
            </a:avLst>
          </a:prstGeom>
          <a:solidFill>
            <a:srgbClr val="F2F2F0"/>
          </a:solidFill>
          <a:ln/>
        </p:spPr>
      </p:sp>
      <p:sp>
        <p:nvSpPr>
          <p:cNvPr id="20" name="Shape 15"/>
          <p:cNvSpPr/>
          <p:nvPr/>
        </p:nvSpPr>
        <p:spPr>
          <a:xfrm>
            <a:off x="6373368" y="3950208"/>
            <a:ext cx="502920" cy="502920"/>
          </a:xfrm>
          <a:prstGeom prst="ellipse">
            <a:avLst/>
          </a:prstGeom>
          <a:solidFill>
            <a:srgbClr val="D21034"/>
          </a:solidFill>
          <a:ln/>
        </p:spPr>
      </p:sp>
      <p:pic>
        <p:nvPicPr>
          <p:cNvPr id="21" name="Image 3" descr="preencoded.png"/>
          <p:cNvPicPr>
            <a:picLocks noChangeAspect="1"/>
          </p:cNvPicPr>
          <p:nvPr/>
        </p:nvPicPr>
        <p:blipFill>
          <a:blip r:embed="rId6"/>
          <a:stretch>
            <a:fillRect/>
          </a:stretch>
        </p:blipFill>
        <p:spPr>
          <a:xfrm>
            <a:off x="6438748" y="4015588"/>
            <a:ext cx="372161" cy="372161"/>
          </a:xfrm>
          <a:prstGeom prst="rect">
            <a:avLst/>
          </a:prstGeom>
        </p:spPr>
      </p:pic>
      <p:sp>
        <p:nvSpPr>
          <p:cNvPr id="22" name="Text 16"/>
          <p:cNvSpPr/>
          <p:nvPr/>
        </p:nvSpPr>
        <p:spPr>
          <a:xfrm>
            <a:off x="7040880" y="3950208"/>
            <a:ext cx="4343400" cy="411480"/>
          </a:xfrm>
          <a:prstGeom prst="rect">
            <a:avLst/>
          </a:prstGeom>
          <a:noFill/>
          <a:ln/>
        </p:spPr>
        <p:txBody>
          <a:bodyPr wrap="square" lIns="0" tIns="0" rIns="0" bIns="0" rtlCol="0" anchor="ctr"/>
          <a:lstStyle/>
          <a:p>
            <a:pPr marL="0" indent="0">
              <a:buNone/>
            </a:pPr>
            <a:r>
              <a:rPr lang="en-US" sz="1500" b="1" dirty="0">
                <a:solidFill>
                  <a:srgbClr val="1A1A1A"/>
                </a:solidFill>
                <a:latin typeface="Cambria" pitchFamily="34" charset="0"/>
                <a:ea typeface="Cambria" pitchFamily="34" charset="-122"/>
                <a:cs typeface="Cambria" pitchFamily="34" charset="-120"/>
              </a:rPr>
              <a:t>E-Health</a:t>
            </a:r>
            <a:endParaRPr lang="en-US" sz="1500" dirty="0"/>
          </a:p>
        </p:txBody>
      </p:sp>
      <p:sp>
        <p:nvSpPr>
          <p:cNvPr id="23" name="Text 17"/>
          <p:cNvSpPr/>
          <p:nvPr/>
        </p:nvSpPr>
        <p:spPr>
          <a:xfrm>
            <a:off x="6446520" y="4526280"/>
            <a:ext cx="4937760" cy="1234440"/>
          </a:xfrm>
          <a:prstGeom prst="rect">
            <a:avLst/>
          </a:prstGeom>
          <a:noFill/>
          <a:ln/>
        </p:spPr>
        <p:txBody>
          <a:bodyPr wrap="square" lIns="0" tIns="0" rIns="0" bIns="0" rtlCol="0" anchor="ctr"/>
          <a:lstStyle/>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Telemedicine pilots cut diagnostic delays by 50% for rural patients</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SMS disease surveillance alerts 10,000 health workers during outbreaks</a:t>
            </a:r>
            <a:endParaRPr lang="en-US" sz="970" dirty="0"/>
          </a:p>
          <a:p>
            <a:pPr marL="342900" indent="-342900">
              <a:lnSpc>
                <a:spcPts val="1200"/>
              </a:lnSpc>
              <a:spcAft>
                <a:spcPts val="200"/>
              </a:spcAft>
              <a:buSzPct val="100000"/>
              <a:buChar char="•"/>
            </a:pPr>
            <a:r>
              <a:rPr lang="en-US" sz="970" dirty="0">
                <a:solidFill>
                  <a:srgbClr val="4A4A4A"/>
                </a:solidFill>
                <a:latin typeface="Calibri" pitchFamily="34" charset="0"/>
                <a:ea typeface="Calibri" pitchFamily="34" charset="-122"/>
                <a:cs typeface="Calibri" pitchFamily="34" charset="-120"/>
              </a:rPr>
              <a:t>National telemedicine platform planned for launch by end of 2025</a:t>
            </a:r>
            <a:endParaRPr lang="en-US" sz="97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b77875e-5908-45a0-9cb4-dec9ae074618}" enabled="1" method="Privileged" siteId="{0f9e35db-544f-4f60-bdcc-5ea416e6dc70}" contentBits="0" removed="0"/>
</clbl:labelList>
</file>

<file path=docProps/app.xml><?xml version="1.0" encoding="utf-8"?>
<Properties xmlns="http://schemas.openxmlformats.org/officeDocument/2006/extended-properties" xmlns:vt="http://schemas.openxmlformats.org/officeDocument/2006/docPropsVTypes">
  <TotalTime>3</TotalTime>
  <Words>2328</Words>
  <Application>Microsoft Office PowerPoint</Application>
  <PresentationFormat>Widescreen</PresentationFormat>
  <Paragraphs>301</Paragraphs>
  <Slides>18</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Uganda's Progress in Implementing WSIS+20 Outcomes</dc:title>
  <dc:subject>PptxGenJS Presentation</dc:subject>
  <dc:creator>Ministry of ICT and National Guidance, Uganda</dc:creator>
  <cp:lastModifiedBy>Bahta BEKELE</cp:lastModifiedBy>
  <cp:revision>10</cp:revision>
  <dcterms:created xsi:type="dcterms:W3CDTF">2026-06-30T20:52:08Z</dcterms:created>
  <dcterms:modified xsi:type="dcterms:W3CDTF">2026-08-03T13:44:43Z</dcterms:modified>
</cp:coreProperties>
</file>