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Geist" panose="020B0604020202020204" charset="0"/>
      <p:regular r:id="rId13"/>
    </p:embeddedFont>
    <p:embeddedFont>
      <p:font typeface="Geist Bold" panose="020B0604020202020204" charset="0"/>
      <p:regular r:id="rId1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8242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01620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414486"/>
            <a:ext cx="4317206" cy="357760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172769"/>
            <a:ext cx="2464817" cy="2123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25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WSIS+20 Country Report</a:t>
            </a:r>
            <a:endParaRPr lang="en-US" sz="1250" dirty="0"/>
          </a:p>
        </p:txBody>
      </p:sp>
      <p:sp>
        <p:nvSpPr>
          <p:cNvPr id="4" name="Text 1"/>
          <p:cNvSpPr/>
          <p:nvPr/>
        </p:nvSpPr>
        <p:spPr>
          <a:xfrm>
            <a:off x="496119" y="4565749"/>
            <a:ext cx="8608963" cy="1631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Outcomes Implementation — WSIS, Global Digital Compact, AI &amp; Digital Public Infrastructure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98500"/>
            <a:ext cx="4001319" cy="460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75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Vision Beyond 2025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242715"/>
            <a:ext cx="708794" cy="85055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46671" y="1384474"/>
            <a:ext cx="1772022" cy="230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Accelerate NDS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1346671" y="1699840"/>
            <a:ext cx="7301210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Full implementation of 2024–2028 Strategy</a:t>
            </a:r>
            <a:endParaRPr lang="en-US" sz="11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19" y="2093268"/>
            <a:ext cx="708794" cy="85055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346671" y="2235026"/>
            <a:ext cx="1772022" cy="230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Expand DPI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1346671" y="2550393"/>
            <a:ext cx="7301210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Digital identity, NamX, payments, cloud</a:t>
            </a:r>
            <a:endParaRPr lang="en-US" sz="11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119" y="2943820"/>
            <a:ext cx="708794" cy="85055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346671" y="3085579"/>
            <a:ext cx="1772022" cy="230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AI Governance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1346671" y="3400946"/>
            <a:ext cx="7301210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National framework aligned with Global Digital Compact</a:t>
            </a:r>
            <a:endParaRPr lang="en-US" sz="11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119" y="3794373"/>
            <a:ext cx="708794" cy="85055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346671" y="3936132"/>
            <a:ext cx="1772022" cy="230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Inclusive Society</a:t>
            </a:r>
            <a:endParaRPr lang="en-US" sz="1350" dirty="0"/>
          </a:p>
        </p:txBody>
      </p:sp>
      <p:sp>
        <p:nvSpPr>
          <p:cNvPr id="14" name="Text 8"/>
          <p:cNvSpPr/>
          <p:nvPr/>
        </p:nvSpPr>
        <p:spPr>
          <a:xfrm>
            <a:off x="1346671" y="4251499"/>
            <a:ext cx="7301210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No Namibian left behind in digital transformation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609502"/>
            <a:ext cx="4001319" cy="460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75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Executive Summary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96119" y="2353717"/>
            <a:ext cx="2622724" cy="1180207"/>
          </a:xfrm>
          <a:prstGeom prst="roundRect">
            <a:avLst>
              <a:gd name="adj" fmla="val 5045"/>
            </a:avLst>
          </a:prstGeom>
          <a:solidFill>
            <a:srgbClr val="101620"/>
          </a:solidFill>
          <a:ln w="14288">
            <a:solidFill>
              <a:srgbClr val="002A8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2165" y="2509763"/>
            <a:ext cx="1772022" cy="230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Vision 2030 &amp; NDP6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652165" y="2825130"/>
            <a:ext cx="2310631" cy="368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Guiding frameworks for digital transformation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3260601" y="2353717"/>
            <a:ext cx="2622724" cy="1180207"/>
          </a:xfrm>
          <a:prstGeom prst="roundRect">
            <a:avLst>
              <a:gd name="adj" fmla="val 5045"/>
            </a:avLst>
          </a:prstGeom>
          <a:solidFill>
            <a:srgbClr val="101620"/>
          </a:solidFill>
          <a:ln w="14288">
            <a:solidFill>
              <a:srgbClr val="002A8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16647" y="2509763"/>
            <a:ext cx="2131665" cy="230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National Digital Strategy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3416647" y="2825130"/>
            <a:ext cx="2310631" cy="368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Whole-of-government roadmap 2024–2028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6025083" y="2353717"/>
            <a:ext cx="2622724" cy="1180207"/>
          </a:xfrm>
          <a:prstGeom prst="roundRect">
            <a:avLst>
              <a:gd name="adj" fmla="val 5045"/>
            </a:avLst>
          </a:prstGeom>
          <a:solidFill>
            <a:srgbClr val="101620"/>
          </a:solidFill>
          <a:ln w="14288">
            <a:solidFill>
              <a:srgbClr val="002A8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181130" y="2509763"/>
            <a:ext cx="1772022" cy="230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Key Gains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6181130" y="2825130"/>
            <a:ext cx="2310631" cy="5527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Fibre, submarine cable, e-Justice, e-Health, NamX, Universal Service Fund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15082"/>
            <a:ext cx="4937894" cy="4534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7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WSIS Action Lines C1 &amp; C2</a:t>
            </a:r>
            <a:endParaRPr lang="en-US" sz="2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229097"/>
            <a:ext cx="3344763" cy="334476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20767" y="1649388"/>
            <a:ext cx="2201540" cy="2267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C1 — Governance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6020767" y="2013496"/>
            <a:ext cx="2631877" cy="8639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13360" indent="-213360" algn="l">
              <a:lnSpc>
                <a:spcPct val="107000"/>
              </a:lnSpc>
              <a:buSzPct val="100000"/>
              <a:buChar char="•"/>
            </a:pPr>
            <a:r>
              <a:rPr lang="en-US" sz="10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National Digital Strategy 2024–2028</a:t>
            </a:r>
            <a:endParaRPr lang="en-US" sz="1050" dirty="0"/>
          </a:p>
          <a:p>
            <a:pPr marL="213360" indent="-213360" algn="l">
              <a:lnSpc>
                <a:spcPct val="107000"/>
              </a:lnSpc>
              <a:buSzPct val="100000"/>
              <a:buChar char="•"/>
            </a:pPr>
            <a:r>
              <a:rPr lang="en-US" sz="10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Annual ICT Summit</a:t>
            </a:r>
            <a:endParaRPr lang="en-US" sz="1050" dirty="0"/>
          </a:p>
          <a:p>
            <a:pPr marL="213360" indent="-213360" algn="l">
              <a:lnSpc>
                <a:spcPct val="107000"/>
              </a:lnSpc>
              <a:buSzPct val="100000"/>
              <a:buChar char="•"/>
            </a:pPr>
            <a:r>
              <a:rPr lang="en-US" sz="10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e-Justice System</a:t>
            </a:r>
            <a:endParaRPr lang="en-US" sz="1050" dirty="0"/>
          </a:p>
          <a:p>
            <a:pPr marL="213360" indent="-213360" algn="l">
              <a:lnSpc>
                <a:spcPct val="107000"/>
              </a:lnSpc>
              <a:buSzPct val="100000"/>
              <a:buChar char="•"/>
            </a:pPr>
            <a:r>
              <a:rPr lang="en-US" sz="10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Smart City Strategy (Windhoek)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6020767" y="3014811"/>
            <a:ext cx="2201540" cy="2267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C2 — Infrastructure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020767" y="3378919"/>
            <a:ext cx="2631877" cy="8639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13360" indent="-213360" algn="l">
              <a:lnSpc>
                <a:spcPct val="107000"/>
              </a:lnSpc>
              <a:buSzPct val="100000"/>
              <a:buChar char="•"/>
            </a:pPr>
            <a:r>
              <a:rPr lang="en-US" sz="10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Equiano Submarine Cable landed</a:t>
            </a:r>
            <a:endParaRPr lang="en-US" sz="1050" dirty="0"/>
          </a:p>
          <a:p>
            <a:pPr marL="213360" indent="-213360" algn="l">
              <a:lnSpc>
                <a:spcPct val="107000"/>
              </a:lnSpc>
              <a:buSzPct val="100000"/>
              <a:buChar char="•"/>
            </a:pPr>
            <a:r>
              <a:rPr lang="en-US" sz="10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Universal Service Fund operational</a:t>
            </a:r>
            <a:endParaRPr lang="en-US" sz="1050" dirty="0"/>
          </a:p>
          <a:p>
            <a:pPr marL="213360" indent="-213360" algn="l">
              <a:lnSpc>
                <a:spcPct val="107000"/>
              </a:lnSpc>
              <a:buSzPct val="100000"/>
              <a:buChar char="•"/>
            </a:pPr>
            <a:r>
              <a:rPr lang="en-US" sz="10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Fibre across major towns</a:t>
            </a:r>
            <a:endParaRPr lang="en-US" sz="1050" dirty="0"/>
          </a:p>
          <a:p>
            <a:pPr marL="213360" indent="-213360" algn="l">
              <a:lnSpc>
                <a:spcPct val="107000"/>
              </a:lnSpc>
              <a:buSzPct val="100000"/>
              <a:buChar char="•"/>
            </a:pPr>
            <a:r>
              <a:rPr lang="en-US" sz="10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National Data Centre approved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591940"/>
            <a:ext cx="5338167" cy="460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75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Access, Capacity &amp; Security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2336155"/>
            <a:ext cx="354360" cy="3543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2867695"/>
            <a:ext cx="2396282" cy="230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C3 — Access to Information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96119" y="3183062"/>
            <a:ext cx="2599134" cy="368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Access to Information Act enacted; CIVIC +264 established</a:t>
            </a:r>
            <a:endParaRPr lang="en-US" sz="11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2433" y="2336155"/>
            <a:ext cx="354360" cy="35436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72433" y="2867695"/>
            <a:ext cx="2016547" cy="230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C4 — Capacity Building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3272433" y="3183062"/>
            <a:ext cx="2599134" cy="368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Digital Literacy Programme; Huawei Seeds for the Future</a:t>
            </a:r>
            <a:endParaRPr lang="en-US" sz="11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48747" y="2336155"/>
            <a:ext cx="354360" cy="35436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48747" y="2867695"/>
            <a:ext cx="1772022" cy="230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C5 — Cybersecurity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6048747" y="3183062"/>
            <a:ext cx="2599134" cy="368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National Cybersecurity Awareness Programme; legislation in development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23280"/>
            <a:ext cx="7481664" cy="460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75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Enabling Environment &amp; ICT Applications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867495"/>
            <a:ext cx="4004965" cy="100548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33127" y="2028304"/>
            <a:ext cx="2372395" cy="230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C6 — Enabling Environment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733127" y="2343671"/>
            <a:ext cx="3607147" cy="368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Independent regulator; data protection &amp; AI strategy under development</a:t>
            </a:r>
            <a:endParaRPr lang="en-US" sz="11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42842" y="1867495"/>
            <a:ext cx="4005039" cy="100548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879851" y="2028304"/>
            <a:ext cx="1772022" cy="230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E-Government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4879851" y="2343671"/>
            <a:ext cx="3607222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NamX interoperability platform; Digital Identity; e-Visa</a:t>
            </a:r>
            <a:endParaRPr lang="en-US" sz="11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3014737"/>
            <a:ext cx="4004965" cy="100548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33127" y="3175546"/>
            <a:ext cx="2120875" cy="230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E-Business &amp; E-Learning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733127" y="3490913"/>
            <a:ext cx="3607147" cy="368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BIPA One-Stop Registration; GIGA school connectivity; Yyeni AI &amp; Lesha</a:t>
            </a:r>
            <a:endParaRPr lang="en-US" sz="11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42842" y="3014737"/>
            <a:ext cx="4005039" cy="100548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879851" y="3175546"/>
            <a:ext cx="2222004" cy="230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E-Health &amp; E-Employment</a:t>
            </a:r>
            <a:endParaRPr lang="en-US" sz="1350" dirty="0"/>
          </a:p>
        </p:txBody>
      </p:sp>
      <p:sp>
        <p:nvSpPr>
          <p:cNvPr id="14" name="Text 8"/>
          <p:cNvSpPr/>
          <p:nvPr/>
        </p:nvSpPr>
        <p:spPr>
          <a:xfrm>
            <a:off x="4879851" y="3490913"/>
            <a:ext cx="3607222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National e-Health Strategy; NIESS job platform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17388"/>
            <a:ext cx="4024015" cy="410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45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Culture, Media &amp; Ethics</a:t>
            </a:r>
            <a:endParaRPr lang="en-US" sz="2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9271" y="1122834"/>
            <a:ext cx="2124373" cy="1882304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9128" y="3131641"/>
            <a:ext cx="2284661" cy="146796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999708" y="1706984"/>
            <a:ext cx="2241798" cy="205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2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C8 — Cultural Diversity</a:t>
            </a:r>
            <a:endParaRPr lang="en-US" sz="1200" dirty="0"/>
          </a:p>
        </p:txBody>
      </p:sp>
      <p:sp>
        <p:nvSpPr>
          <p:cNvPr id="6" name="Text 2"/>
          <p:cNvSpPr/>
          <p:nvPr/>
        </p:nvSpPr>
        <p:spPr>
          <a:xfrm>
            <a:off x="5999708" y="2024583"/>
            <a:ext cx="2652861" cy="3495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93040" indent="-193040" algn="l">
              <a:lnSpc>
                <a:spcPct val="102000"/>
              </a:lnSpc>
              <a:buSzPct val="100000"/>
              <a:buChar char="•"/>
            </a:pPr>
            <a:r>
              <a:rPr lang="en-US" sz="9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Namibia Film Commission &amp; Film School</a:t>
            </a:r>
            <a:endParaRPr lang="en-US" sz="950" dirty="0"/>
          </a:p>
          <a:p>
            <a:pPr marL="193040" indent="-193040" algn="l">
              <a:lnSpc>
                <a:spcPct val="102000"/>
              </a:lnSpc>
              <a:buSzPct val="100000"/>
              <a:buChar char="•"/>
            </a:pPr>
            <a:r>
              <a:rPr lang="en-US" sz="9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National Creative Fund (N$50 million)</a:t>
            </a:r>
            <a:endParaRPr lang="en-US" sz="950" dirty="0"/>
          </a:p>
        </p:txBody>
      </p:sp>
      <p:sp>
        <p:nvSpPr>
          <p:cNvPr id="7" name="Text 3"/>
          <p:cNvSpPr/>
          <p:nvPr/>
        </p:nvSpPr>
        <p:spPr>
          <a:xfrm>
            <a:off x="5999708" y="2486620"/>
            <a:ext cx="2035448" cy="205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2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C9 — Media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999708" y="2804220"/>
            <a:ext cx="2652861" cy="5047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93040" indent="-193040" algn="l">
              <a:lnSpc>
                <a:spcPct val="102000"/>
              </a:lnSpc>
              <a:buSzPct val="100000"/>
              <a:buChar char="•"/>
            </a:pPr>
            <a:r>
              <a:rPr lang="en-US" sz="9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Windhoek Declaration; press freedom maintained</a:t>
            </a:r>
            <a:endParaRPr lang="en-US" sz="950" dirty="0"/>
          </a:p>
          <a:p>
            <a:pPr marL="193040" indent="-193040" algn="l">
              <a:lnSpc>
                <a:spcPct val="102000"/>
              </a:lnSpc>
              <a:buSzPct val="100000"/>
              <a:buChar char="•"/>
            </a:pPr>
            <a:r>
              <a:rPr lang="en-US" sz="9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Community broadcasting support</a:t>
            </a:r>
            <a:endParaRPr lang="en-US" sz="950" dirty="0"/>
          </a:p>
        </p:txBody>
      </p:sp>
      <p:sp>
        <p:nvSpPr>
          <p:cNvPr id="9" name="Text 5"/>
          <p:cNvSpPr/>
          <p:nvPr/>
        </p:nvSpPr>
        <p:spPr>
          <a:xfrm>
            <a:off x="5999708" y="3421410"/>
            <a:ext cx="2435647" cy="205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2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C10 — Ethical Dimensions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5999708" y="3739009"/>
            <a:ext cx="2652861" cy="3495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93040" indent="-193040" algn="l">
              <a:lnSpc>
                <a:spcPct val="102000"/>
              </a:lnSpc>
              <a:buSzPct val="100000"/>
              <a:buChar char="•"/>
            </a:pPr>
            <a:r>
              <a:rPr lang="en-US" sz="9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Human rights-based digital governance</a:t>
            </a:r>
            <a:endParaRPr lang="en-US" sz="950" dirty="0"/>
          </a:p>
          <a:p>
            <a:pPr marL="193040" indent="-193040" algn="l">
              <a:lnSpc>
                <a:spcPct val="102000"/>
              </a:lnSpc>
              <a:buSzPct val="100000"/>
              <a:buChar char="•"/>
            </a:pPr>
            <a:r>
              <a:rPr lang="en-US" sz="9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AI ethics frameworks in development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325984"/>
            <a:ext cx="6817965" cy="460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75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International &amp; Regional Cooperation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96119" y="2070199"/>
            <a:ext cx="2622724" cy="1747242"/>
          </a:xfrm>
          <a:prstGeom prst="roundRect">
            <a:avLst>
              <a:gd name="adj" fmla="val 3408"/>
            </a:avLst>
          </a:prstGeom>
          <a:solidFill>
            <a:srgbClr val="101620"/>
          </a:solidFill>
          <a:ln w="14288">
            <a:solidFill>
              <a:srgbClr val="002A80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165" y="2226246"/>
            <a:ext cx="425276" cy="425276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9144" y="2343224"/>
            <a:ext cx="191319" cy="19131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52165" y="2793281"/>
            <a:ext cx="1772022" cy="230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ITU &amp; WSIS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2165" y="3108647"/>
            <a:ext cx="2310631" cy="368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Active participation in global processes</a:t>
            </a:r>
            <a:endParaRPr lang="en-US" sz="1100" dirty="0"/>
          </a:p>
        </p:txBody>
      </p:sp>
      <p:sp>
        <p:nvSpPr>
          <p:cNvPr id="8" name="Shape 4"/>
          <p:cNvSpPr/>
          <p:nvPr/>
        </p:nvSpPr>
        <p:spPr>
          <a:xfrm>
            <a:off x="3260601" y="2070199"/>
            <a:ext cx="2622724" cy="1747242"/>
          </a:xfrm>
          <a:prstGeom prst="roundRect">
            <a:avLst>
              <a:gd name="adj" fmla="val 3408"/>
            </a:avLst>
          </a:prstGeom>
          <a:solidFill>
            <a:srgbClr val="101620"/>
          </a:solidFill>
          <a:ln w="14288">
            <a:solidFill>
              <a:srgbClr val="002A80"/>
            </a:solidFill>
            <a:prstDash val="solid"/>
          </a:ln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6647" y="2226246"/>
            <a:ext cx="425276" cy="425276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533626" y="2343224"/>
            <a:ext cx="191319" cy="19131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3416647" y="2793281"/>
            <a:ext cx="1772022" cy="230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AU &amp; SADC</a:t>
            </a:r>
            <a:endParaRPr lang="en-US" sz="1350" dirty="0"/>
          </a:p>
        </p:txBody>
      </p:sp>
      <p:sp>
        <p:nvSpPr>
          <p:cNvPr id="12" name="Text 6"/>
          <p:cNvSpPr/>
          <p:nvPr/>
        </p:nvSpPr>
        <p:spPr>
          <a:xfrm>
            <a:off x="3416647" y="3108647"/>
            <a:ext cx="2310631" cy="5527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ICT Ministerial engagement; bilateral cooperation with Angola, Zimbabwe, South Africa</a:t>
            </a:r>
            <a:endParaRPr lang="en-US" sz="1100" dirty="0"/>
          </a:p>
        </p:txBody>
      </p:sp>
      <p:sp>
        <p:nvSpPr>
          <p:cNvPr id="13" name="Shape 7"/>
          <p:cNvSpPr/>
          <p:nvPr/>
        </p:nvSpPr>
        <p:spPr>
          <a:xfrm>
            <a:off x="6025083" y="2070199"/>
            <a:ext cx="2622724" cy="1747242"/>
          </a:xfrm>
          <a:prstGeom prst="roundRect">
            <a:avLst>
              <a:gd name="adj" fmla="val 3408"/>
            </a:avLst>
          </a:prstGeom>
          <a:solidFill>
            <a:srgbClr val="101620"/>
          </a:solidFill>
          <a:ln w="14288">
            <a:solidFill>
              <a:srgbClr val="002A80"/>
            </a:solidFill>
            <a:prstDash val="solid"/>
          </a:ln>
        </p:spPr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1130" y="2226246"/>
            <a:ext cx="425276" cy="425276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98109" y="2343224"/>
            <a:ext cx="191319" cy="191319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6181130" y="2793281"/>
            <a:ext cx="1772022" cy="230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Global DPI &amp; AI</a:t>
            </a:r>
            <a:endParaRPr lang="en-US" sz="1350" dirty="0"/>
          </a:p>
        </p:txBody>
      </p:sp>
      <p:sp>
        <p:nvSpPr>
          <p:cNvPr id="17" name="Text 9"/>
          <p:cNvSpPr/>
          <p:nvPr/>
        </p:nvSpPr>
        <p:spPr>
          <a:xfrm>
            <a:off x="6181130" y="3108647"/>
            <a:ext cx="2310631" cy="5527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Aligned with Global Digital Compact; South-South partnerships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42442"/>
            <a:ext cx="5011489" cy="460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75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Key Indicators of Progress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657499"/>
            <a:ext cx="3987254" cy="467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6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64.4%</a:t>
            </a:r>
            <a:endParaRPr lang="en-US" sz="3650" dirty="0"/>
          </a:p>
        </p:txBody>
      </p:sp>
      <p:sp>
        <p:nvSpPr>
          <p:cNvPr id="4" name="Text 2"/>
          <p:cNvSpPr/>
          <p:nvPr/>
        </p:nvSpPr>
        <p:spPr>
          <a:xfrm>
            <a:off x="1603697" y="2302446"/>
            <a:ext cx="1772022" cy="230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Internet Penetration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496119" y="2617812"/>
            <a:ext cx="3987254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1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Population connected (2025)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660553" y="1657499"/>
            <a:ext cx="3987329" cy="467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6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87.1%</a:t>
            </a:r>
            <a:endParaRPr lang="en-US" sz="3650" dirty="0"/>
          </a:p>
        </p:txBody>
      </p:sp>
      <p:sp>
        <p:nvSpPr>
          <p:cNvPr id="7" name="Text 5"/>
          <p:cNvSpPr/>
          <p:nvPr/>
        </p:nvSpPr>
        <p:spPr>
          <a:xfrm>
            <a:off x="5768206" y="2302446"/>
            <a:ext cx="1772022" cy="230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Mobile Connections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4660553" y="2617812"/>
            <a:ext cx="3987329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1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Of population (2025)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96119" y="3156421"/>
            <a:ext cx="3987254" cy="467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6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88%</a:t>
            </a:r>
            <a:endParaRPr lang="en-US" sz="3650" dirty="0"/>
          </a:p>
        </p:txBody>
      </p:sp>
      <p:sp>
        <p:nvSpPr>
          <p:cNvPr id="10" name="Text 8"/>
          <p:cNvSpPr/>
          <p:nvPr/>
        </p:nvSpPr>
        <p:spPr>
          <a:xfrm>
            <a:off x="1603697" y="3801368"/>
            <a:ext cx="1772022" cy="230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LTE Coverage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496119" y="4116735"/>
            <a:ext cx="3987254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1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National population coverage (2024)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660553" y="3156421"/>
            <a:ext cx="3987329" cy="467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6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90%</a:t>
            </a:r>
            <a:endParaRPr lang="en-US" sz="3650" dirty="0"/>
          </a:p>
        </p:txBody>
      </p:sp>
      <p:sp>
        <p:nvSpPr>
          <p:cNvPr id="13" name="Text 11"/>
          <p:cNvSpPr/>
          <p:nvPr/>
        </p:nvSpPr>
        <p:spPr>
          <a:xfrm>
            <a:off x="5768206" y="3801368"/>
            <a:ext cx="1772022" cy="230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2030 Target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660553" y="4116735"/>
            <a:ext cx="3987329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1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Internet usage goal under NDP6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27583"/>
            <a:ext cx="3613696" cy="410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45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Challenges &amp; Gaps</a:t>
            </a:r>
            <a:endParaRPr lang="en-US" sz="2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133029"/>
            <a:ext cx="3697858" cy="345631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30800" y="2272457"/>
            <a:ext cx="2035448" cy="205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2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Principal Barriers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4730800" y="2590056"/>
            <a:ext cx="3921844" cy="9329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93040" indent="-193040" algn="l">
              <a:lnSpc>
                <a:spcPct val="102000"/>
              </a:lnSpc>
              <a:buSzPct val="100000"/>
              <a:buChar char="•"/>
            </a:pPr>
            <a:r>
              <a:rPr lang="en-US" sz="9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High cost of broadband deployment</a:t>
            </a:r>
            <a:endParaRPr lang="en-US" sz="950" dirty="0"/>
          </a:p>
          <a:p>
            <a:pPr marL="193040" indent="-193040" algn="l">
              <a:lnSpc>
                <a:spcPct val="102000"/>
              </a:lnSpc>
              <a:buSzPct val="100000"/>
              <a:buChar char="•"/>
            </a:pPr>
            <a:r>
              <a:rPr lang="en-US" sz="9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Rural connectivity gaps  - low population density</a:t>
            </a:r>
            <a:endParaRPr lang="en-US" sz="950" dirty="0"/>
          </a:p>
          <a:p>
            <a:pPr marL="193040" indent="-193040" algn="l">
              <a:lnSpc>
                <a:spcPct val="102000"/>
              </a:lnSpc>
              <a:buSzPct val="100000"/>
              <a:buChar char="•"/>
            </a:pPr>
            <a:r>
              <a:rPr lang="en-US" sz="9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Skills shortages in AI &amp; cybersecurity</a:t>
            </a:r>
            <a:endParaRPr lang="en-US" sz="950" dirty="0"/>
          </a:p>
          <a:p>
            <a:pPr marL="193040" indent="-193040" algn="l">
              <a:lnSpc>
                <a:spcPct val="102000"/>
              </a:lnSpc>
              <a:buSzPct val="100000"/>
              <a:buChar char="•"/>
            </a:pPr>
            <a:r>
              <a:rPr lang="en-US" sz="9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Slow adoption of digital government services</a:t>
            </a:r>
            <a:endParaRPr lang="en-US" sz="950" dirty="0"/>
          </a:p>
          <a:p>
            <a:pPr marL="193040" indent="-193040" algn="l">
              <a:lnSpc>
                <a:spcPct val="102000"/>
              </a:lnSpc>
              <a:buSzPct val="100000"/>
              <a:buChar char="•"/>
            </a:pPr>
            <a:r>
              <a:rPr lang="en-US" sz="9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Data interoperability challenges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b77875e-5908-45a0-9cb4-dec9ae074618}" enabled="1" method="Privileged" siteId="{0f9e35db-544f-4f60-bdcc-5ea416e6dc70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402</Words>
  <Application>Microsoft Office PowerPoint</Application>
  <PresentationFormat>On-screen Show (16:9)</PresentationFormat>
  <Paragraphs>92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Geist Bold</vt:lpstr>
      <vt:lpstr>Arial</vt:lpstr>
      <vt:lpstr>Geist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Bahta BEKELE</cp:lastModifiedBy>
  <cp:revision>2</cp:revision>
  <dcterms:created xsi:type="dcterms:W3CDTF">2026-07-01T13:24:13Z</dcterms:created>
  <dcterms:modified xsi:type="dcterms:W3CDTF">2026-08-03T14:22:46Z</dcterms:modified>
</cp:coreProperties>
</file>