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301" r:id="rId3"/>
    <p:sldId id="305" r:id="rId4"/>
    <p:sldId id="306" r:id="rId5"/>
    <p:sldId id="307" r:id="rId6"/>
    <p:sldId id="308"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4A0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0B97E9-C7C7-9B43-8DA5-6C9AB34E71F6}" v="39" dt="2024-08-22T09:50:07.864"/>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69" autoAdjust="0"/>
    <p:restoredTop sz="95885"/>
  </p:normalViewPr>
  <p:slideViewPr>
    <p:cSldViewPr snapToGrid="0">
      <p:cViewPr varScale="1">
        <p:scale>
          <a:sx n="41" d="100"/>
          <a:sy n="41" d="100"/>
        </p:scale>
        <p:origin x="106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36" Type="http://schemas.microsoft.com/office/2015/10/relationships/revisionInfo" Target="revisionInfo.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95A794B-9C21-4B8B-BA75-D03E9502D18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D"/>
          </a:p>
        </p:txBody>
      </p:sp>
      <p:sp>
        <p:nvSpPr>
          <p:cNvPr id="3" name="Sous-titre 2">
            <a:extLst>
              <a:ext uri="{FF2B5EF4-FFF2-40B4-BE49-F238E27FC236}">
                <a16:creationId xmlns:a16="http://schemas.microsoft.com/office/drawing/2014/main" xmlns="" id="{843A5291-7502-4721-8F71-1555CBB693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D"/>
          </a:p>
        </p:txBody>
      </p:sp>
      <p:sp>
        <p:nvSpPr>
          <p:cNvPr id="4" name="Espace réservé de la date 3">
            <a:extLst>
              <a:ext uri="{FF2B5EF4-FFF2-40B4-BE49-F238E27FC236}">
                <a16:creationId xmlns:a16="http://schemas.microsoft.com/office/drawing/2014/main" xmlns="" id="{DCC523C6-F65C-4AE3-8630-AD9FC8F3D905}"/>
              </a:ext>
            </a:extLst>
          </p:cNvPr>
          <p:cNvSpPr>
            <a:spLocks noGrp="1"/>
          </p:cNvSpPr>
          <p:nvPr>
            <p:ph type="dt" sz="half" idx="10"/>
          </p:nvPr>
        </p:nvSpPr>
        <p:spPr/>
        <p:txBody>
          <a:bodyPr/>
          <a:lstStyle/>
          <a:p>
            <a:fld id="{197928FB-C001-4204-A478-68C1C8D89338}" type="datetimeFigureOut">
              <a:rPr lang="fr-CD" smtClean="0"/>
              <a:t>14/05/2025</a:t>
            </a:fld>
            <a:endParaRPr lang="fr-CD"/>
          </a:p>
        </p:txBody>
      </p:sp>
      <p:sp>
        <p:nvSpPr>
          <p:cNvPr id="5" name="Espace réservé du pied de page 4">
            <a:extLst>
              <a:ext uri="{FF2B5EF4-FFF2-40B4-BE49-F238E27FC236}">
                <a16:creationId xmlns:a16="http://schemas.microsoft.com/office/drawing/2014/main" xmlns="" id="{905F5C6B-6B89-4322-9250-A61412806B58}"/>
              </a:ext>
            </a:extLst>
          </p:cNvPr>
          <p:cNvSpPr>
            <a:spLocks noGrp="1"/>
          </p:cNvSpPr>
          <p:nvPr>
            <p:ph type="ftr" sz="quarter" idx="11"/>
          </p:nvPr>
        </p:nvSpPr>
        <p:spPr/>
        <p:txBody>
          <a:bodyPr/>
          <a:lstStyle/>
          <a:p>
            <a:endParaRPr lang="fr-CD"/>
          </a:p>
        </p:txBody>
      </p:sp>
      <p:sp>
        <p:nvSpPr>
          <p:cNvPr id="6" name="Espace réservé du numéro de diapositive 5">
            <a:extLst>
              <a:ext uri="{FF2B5EF4-FFF2-40B4-BE49-F238E27FC236}">
                <a16:creationId xmlns:a16="http://schemas.microsoft.com/office/drawing/2014/main" xmlns="" id="{C162F0B9-1404-4EC6-AAAF-F47BA1033242}"/>
              </a:ext>
            </a:extLst>
          </p:cNvPr>
          <p:cNvSpPr>
            <a:spLocks noGrp="1"/>
          </p:cNvSpPr>
          <p:nvPr>
            <p:ph type="sldNum" sz="quarter" idx="12"/>
          </p:nvPr>
        </p:nvSpPr>
        <p:spPr/>
        <p:txBody>
          <a:bodyPr/>
          <a:lstStyle/>
          <a:p>
            <a:fld id="{86881CC6-24EC-4426-945A-7F496516280A}" type="slidenum">
              <a:rPr lang="fr-CD" smtClean="0"/>
              <a:t>‹N°›</a:t>
            </a:fld>
            <a:endParaRPr lang="fr-CD"/>
          </a:p>
        </p:txBody>
      </p:sp>
    </p:spTree>
    <p:extLst>
      <p:ext uri="{BB962C8B-B14F-4D97-AF65-F5344CB8AC3E}">
        <p14:creationId xmlns:p14="http://schemas.microsoft.com/office/powerpoint/2010/main" val="376844580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B11D97A-AD2C-4AE2-BBE9-E8D2490C613D}"/>
              </a:ext>
            </a:extLst>
          </p:cNvPr>
          <p:cNvSpPr>
            <a:spLocks noGrp="1"/>
          </p:cNvSpPr>
          <p:nvPr>
            <p:ph type="title"/>
          </p:nvPr>
        </p:nvSpPr>
        <p:spPr/>
        <p:txBody>
          <a:bodyPr/>
          <a:lstStyle/>
          <a:p>
            <a:r>
              <a:rPr lang="fr-FR"/>
              <a:t>Modifiez le style du titre</a:t>
            </a:r>
            <a:endParaRPr lang="fr-CD"/>
          </a:p>
        </p:txBody>
      </p:sp>
      <p:sp>
        <p:nvSpPr>
          <p:cNvPr id="3" name="Espace réservé du texte vertical 2">
            <a:extLst>
              <a:ext uri="{FF2B5EF4-FFF2-40B4-BE49-F238E27FC236}">
                <a16:creationId xmlns:a16="http://schemas.microsoft.com/office/drawing/2014/main" xmlns="" id="{09C6076C-893D-467B-A095-CEAEFC311DD4}"/>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D"/>
          </a:p>
        </p:txBody>
      </p:sp>
      <p:sp>
        <p:nvSpPr>
          <p:cNvPr id="4" name="Espace réservé de la date 3">
            <a:extLst>
              <a:ext uri="{FF2B5EF4-FFF2-40B4-BE49-F238E27FC236}">
                <a16:creationId xmlns:a16="http://schemas.microsoft.com/office/drawing/2014/main" xmlns="" id="{C7578483-E4D0-4943-8C16-54ACA3E8A622}"/>
              </a:ext>
            </a:extLst>
          </p:cNvPr>
          <p:cNvSpPr>
            <a:spLocks noGrp="1"/>
          </p:cNvSpPr>
          <p:nvPr>
            <p:ph type="dt" sz="half" idx="10"/>
          </p:nvPr>
        </p:nvSpPr>
        <p:spPr/>
        <p:txBody>
          <a:bodyPr/>
          <a:lstStyle/>
          <a:p>
            <a:fld id="{197928FB-C001-4204-A478-68C1C8D89338}" type="datetimeFigureOut">
              <a:rPr lang="fr-CD" smtClean="0"/>
              <a:t>14/05/2025</a:t>
            </a:fld>
            <a:endParaRPr lang="fr-CD"/>
          </a:p>
        </p:txBody>
      </p:sp>
      <p:sp>
        <p:nvSpPr>
          <p:cNvPr id="5" name="Espace réservé du pied de page 4">
            <a:extLst>
              <a:ext uri="{FF2B5EF4-FFF2-40B4-BE49-F238E27FC236}">
                <a16:creationId xmlns:a16="http://schemas.microsoft.com/office/drawing/2014/main" xmlns="" id="{0538EF00-3553-49C3-A704-7F2FAF3B30A3}"/>
              </a:ext>
            </a:extLst>
          </p:cNvPr>
          <p:cNvSpPr>
            <a:spLocks noGrp="1"/>
          </p:cNvSpPr>
          <p:nvPr>
            <p:ph type="ftr" sz="quarter" idx="11"/>
          </p:nvPr>
        </p:nvSpPr>
        <p:spPr/>
        <p:txBody>
          <a:bodyPr/>
          <a:lstStyle/>
          <a:p>
            <a:endParaRPr lang="fr-CD"/>
          </a:p>
        </p:txBody>
      </p:sp>
      <p:sp>
        <p:nvSpPr>
          <p:cNvPr id="6" name="Espace réservé du numéro de diapositive 5">
            <a:extLst>
              <a:ext uri="{FF2B5EF4-FFF2-40B4-BE49-F238E27FC236}">
                <a16:creationId xmlns:a16="http://schemas.microsoft.com/office/drawing/2014/main" xmlns="" id="{2E31F634-EDD7-4BE3-896D-D0369A94E3C1}"/>
              </a:ext>
            </a:extLst>
          </p:cNvPr>
          <p:cNvSpPr>
            <a:spLocks noGrp="1"/>
          </p:cNvSpPr>
          <p:nvPr>
            <p:ph type="sldNum" sz="quarter" idx="12"/>
          </p:nvPr>
        </p:nvSpPr>
        <p:spPr/>
        <p:txBody>
          <a:bodyPr/>
          <a:lstStyle/>
          <a:p>
            <a:fld id="{86881CC6-24EC-4426-945A-7F496516280A}" type="slidenum">
              <a:rPr lang="fr-CD" smtClean="0"/>
              <a:t>‹N°›</a:t>
            </a:fld>
            <a:endParaRPr lang="fr-CD"/>
          </a:p>
        </p:txBody>
      </p:sp>
    </p:spTree>
    <p:extLst>
      <p:ext uri="{BB962C8B-B14F-4D97-AF65-F5344CB8AC3E}">
        <p14:creationId xmlns:p14="http://schemas.microsoft.com/office/powerpoint/2010/main" val="1645796314"/>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DDD58607-FA21-424F-9B84-B36DF284D78C}"/>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D"/>
          </a:p>
        </p:txBody>
      </p:sp>
      <p:sp>
        <p:nvSpPr>
          <p:cNvPr id="3" name="Espace réservé du texte vertical 2">
            <a:extLst>
              <a:ext uri="{FF2B5EF4-FFF2-40B4-BE49-F238E27FC236}">
                <a16:creationId xmlns:a16="http://schemas.microsoft.com/office/drawing/2014/main" xmlns="" id="{FC7465E9-267E-4E8D-9777-783BAD65E520}"/>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D"/>
          </a:p>
        </p:txBody>
      </p:sp>
      <p:sp>
        <p:nvSpPr>
          <p:cNvPr id="4" name="Espace réservé de la date 3">
            <a:extLst>
              <a:ext uri="{FF2B5EF4-FFF2-40B4-BE49-F238E27FC236}">
                <a16:creationId xmlns:a16="http://schemas.microsoft.com/office/drawing/2014/main" xmlns="" id="{18DBC56E-CF77-46CD-8514-C83372E29102}"/>
              </a:ext>
            </a:extLst>
          </p:cNvPr>
          <p:cNvSpPr>
            <a:spLocks noGrp="1"/>
          </p:cNvSpPr>
          <p:nvPr>
            <p:ph type="dt" sz="half" idx="10"/>
          </p:nvPr>
        </p:nvSpPr>
        <p:spPr/>
        <p:txBody>
          <a:bodyPr/>
          <a:lstStyle/>
          <a:p>
            <a:fld id="{197928FB-C001-4204-A478-68C1C8D89338}" type="datetimeFigureOut">
              <a:rPr lang="fr-CD" smtClean="0"/>
              <a:t>14/05/2025</a:t>
            </a:fld>
            <a:endParaRPr lang="fr-CD"/>
          </a:p>
        </p:txBody>
      </p:sp>
      <p:sp>
        <p:nvSpPr>
          <p:cNvPr id="5" name="Espace réservé du pied de page 4">
            <a:extLst>
              <a:ext uri="{FF2B5EF4-FFF2-40B4-BE49-F238E27FC236}">
                <a16:creationId xmlns:a16="http://schemas.microsoft.com/office/drawing/2014/main" xmlns="" id="{05827C80-EE9D-4D76-8767-23D8BC146EEB}"/>
              </a:ext>
            </a:extLst>
          </p:cNvPr>
          <p:cNvSpPr>
            <a:spLocks noGrp="1"/>
          </p:cNvSpPr>
          <p:nvPr>
            <p:ph type="ftr" sz="quarter" idx="11"/>
          </p:nvPr>
        </p:nvSpPr>
        <p:spPr/>
        <p:txBody>
          <a:bodyPr/>
          <a:lstStyle/>
          <a:p>
            <a:endParaRPr lang="fr-CD"/>
          </a:p>
        </p:txBody>
      </p:sp>
      <p:sp>
        <p:nvSpPr>
          <p:cNvPr id="6" name="Espace réservé du numéro de diapositive 5">
            <a:extLst>
              <a:ext uri="{FF2B5EF4-FFF2-40B4-BE49-F238E27FC236}">
                <a16:creationId xmlns:a16="http://schemas.microsoft.com/office/drawing/2014/main" xmlns="" id="{06A1B727-AE6C-4D78-BE55-B411C558F47D}"/>
              </a:ext>
            </a:extLst>
          </p:cNvPr>
          <p:cNvSpPr>
            <a:spLocks noGrp="1"/>
          </p:cNvSpPr>
          <p:nvPr>
            <p:ph type="sldNum" sz="quarter" idx="12"/>
          </p:nvPr>
        </p:nvSpPr>
        <p:spPr/>
        <p:txBody>
          <a:bodyPr/>
          <a:lstStyle/>
          <a:p>
            <a:fld id="{86881CC6-24EC-4426-945A-7F496516280A}" type="slidenum">
              <a:rPr lang="fr-CD" smtClean="0"/>
              <a:t>‹N°›</a:t>
            </a:fld>
            <a:endParaRPr lang="fr-CD"/>
          </a:p>
        </p:txBody>
      </p:sp>
    </p:spTree>
    <p:extLst>
      <p:ext uri="{BB962C8B-B14F-4D97-AF65-F5344CB8AC3E}">
        <p14:creationId xmlns:p14="http://schemas.microsoft.com/office/powerpoint/2010/main" val="1083649909"/>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C52E6A1-E8A1-4F0B-8AA8-23159783BBCE}"/>
              </a:ext>
            </a:extLst>
          </p:cNvPr>
          <p:cNvSpPr>
            <a:spLocks noGrp="1"/>
          </p:cNvSpPr>
          <p:nvPr>
            <p:ph type="title"/>
          </p:nvPr>
        </p:nvSpPr>
        <p:spPr/>
        <p:txBody>
          <a:bodyPr/>
          <a:lstStyle/>
          <a:p>
            <a:r>
              <a:rPr lang="fr-FR"/>
              <a:t>Modifiez le style du titre</a:t>
            </a:r>
            <a:endParaRPr lang="fr-CD"/>
          </a:p>
        </p:txBody>
      </p:sp>
      <p:sp>
        <p:nvSpPr>
          <p:cNvPr id="3" name="Espace réservé du contenu 2">
            <a:extLst>
              <a:ext uri="{FF2B5EF4-FFF2-40B4-BE49-F238E27FC236}">
                <a16:creationId xmlns:a16="http://schemas.microsoft.com/office/drawing/2014/main" xmlns="" id="{E5DDFF00-82E0-407F-9168-139352302B15}"/>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D"/>
          </a:p>
        </p:txBody>
      </p:sp>
      <p:sp>
        <p:nvSpPr>
          <p:cNvPr id="4" name="Espace réservé de la date 3">
            <a:extLst>
              <a:ext uri="{FF2B5EF4-FFF2-40B4-BE49-F238E27FC236}">
                <a16:creationId xmlns:a16="http://schemas.microsoft.com/office/drawing/2014/main" xmlns="" id="{E8659839-A0DE-4B2E-ABE5-6025425A5B52}"/>
              </a:ext>
            </a:extLst>
          </p:cNvPr>
          <p:cNvSpPr>
            <a:spLocks noGrp="1"/>
          </p:cNvSpPr>
          <p:nvPr>
            <p:ph type="dt" sz="half" idx="10"/>
          </p:nvPr>
        </p:nvSpPr>
        <p:spPr/>
        <p:txBody>
          <a:bodyPr/>
          <a:lstStyle/>
          <a:p>
            <a:fld id="{197928FB-C001-4204-A478-68C1C8D89338}" type="datetimeFigureOut">
              <a:rPr lang="fr-CD" smtClean="0"/>
              <a:t>14/05/2025</a:t>
            </a:fld>
            <a:endParaRPr lang="fr-CD"/>
          </a:p>
        </p:txBody>
      </p:sp>
      <p:sp>
        <p:nvSpPr>
          <p:cNvPr id="5" name="Espace réservé du pied de page 4">
            <a:extLst>
              <a:ext uri="{FF2B5EF4-FFF2-40B4-BE49-F238E27FC236}">
                <a16:creationId xmlns:a16="http://schemas.microsoft.com/office/drawing/2014/main" xmlns="" id="{6C3761F5-B9E1-446D-8CE3-81C55E7A20B0}"/>
              </a:ext>
            </a:extLst>
          </p:cNvPr>
          <p:cNvSpPr>
            <a:spLocks noGrp="1"/>
          </p:cNvSpPr>
          <p:nvPr>
            <p:ph type="ftr" sz="quarter" idx="11"/>
          </p:nvPr>
        </p:nvSpPr>
        <p:spPr/>
        <p:txBody>
          <a:bodyPr/>
          <a:lstStyle/>
          <a:p>
            <a:endParaRPr lang="fr-CD"/>
          </a:p>
        </p:txBody>
      </p:sp>
      <p:sp>
        <p:nvSpPr>
          <p:cNvPr id="6" name="Espace réservé du numéro de diapositive 5">
            <a:extLst>
              <a:ext uri="{FF2B5EF4-FFF2-40B4-BE49-F238E27FC236}">
                <a16:creationId xmlns:a16="http://schemas.microsoft.com/office/drawing/2014/main" xmlns="" id="{1253BA84-A03E-403E-AAD8-8B06E3AEBD45}"/>
              </a:ext>
            </a:extLst>
          </p:cNvPr>
          <p:cNvSpPr>
            <a:spLocks noGrp="1"/>
          </p:cNvSpPr>
          <p:nvPr>
            <p:ph type="sldNum" sz="quarter" idx="12"/>
          </p:nvPr>
        </p:nvSpPr>
        <p:spPr/>
        <p:txBody>
          <a:bodyPr/>
          <a:lstStyle/>
          <a:p>
            <a:fld id="{86881CC6-24EC-4426-945A-7F496516280A}" type="slidenum">
              <a:rPr lang="fr-CD" smtClean="0"/>
              <a:t>‹N°›</a:t>
            </a:fld>
            <a:endParaRPr lang="fr-CD"/>
          </a:p>
        </p:txBody>
      </p:sp>
    </p:spTree>
    <p:extLst>
      <p:ext uri="{BB962C8B-B14F-4D97-AF65-F5344CB8AC3E}">
        <p14:creationId xmlns:p14="http://schemas.microsoft.com/office/powerpoint/2010/main" val="983456505"/>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9B724D7-444F-4955-A1A0-A1047D6C3F4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D"/>
          </a:p>
        </p:txBody>
      </p:sp>
      <p:sp>
        <p:nvSpPr>
          <p:cNvPr id="3" name="Espace réservé du texte 2">
            <a:extLst>
              <a:ext uri="{FF2B5EF4-FFF2-40B4-BE49-F238E27FC236}">
                <a16:creationId xmlns:a16="http://schemas.microsoft.com/office/drawing/2014/main" xmlns="" id="{059D5EAF-7919-49CD-A37B-8DBB3DE02E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xmlns="" id="{AA99F408-833E-4854-8D8E-8896A736EA4E}"/>
              </a:ext>
            </a:extLst>
          </p:cNvPr>
          <p:cNvSpPr>
            <a:spLocks noGrp="1"/>
          </p:cNvSpPr>
          <p:nvPr>
            <p:ph type="dt" sz="half" idx="10"/>
          </p:nvPr>
        </p:nvSpPr>
        <p:spPr/>
        <p:txBody>
          <a:bodyPr/>
          <a:lstStyle/>
          <a:p>
            <a:fld id="{197928FB-C001-4204-A478-68C1C8D89338}" type="datetimeFigureOut">
              <a:rPr lang="fr-CD" smtClean="0"/>
              <a:t>14/05/2025</a:t>
            </a:fld>
            <a:endParaRPr lang="fr-CD"/>
          </a:p>
        </p:txBody>
      </p:sp>
      <p:sp>
        <p:nvSpPr>
          <p:cNvPr id="5" name="Espace réservé du pied de page 4">
            <a:extLst>
              <a:ext uri="{FF2B5EF4-FFF2-40B4-BE49-F238E27FC236}">
                <a16:creationId xmlns:a16="http://schemas.microsoft.com/office/drawing/2014/main" xmlns="" id="{B9AAF924-E124-4159-9CE9-021934F1D0CC}"/>
              </a:ext>
            </a:extLst>
          </p:cNvPr>
          <p:cNvSpPr>
            <a:spLocks noGrp="1"/>
          </p:cNvSpPr>
          <p:nvPr>
            <p:ph type="ftr" sz="quarter" idx="11"/>
          </p:nvPr>
        </p:nvSpPr>
        <p:spPr/>
        <p:txBody>
          <a:bodyPr/>
          <a:lstStyle/>
          <a:p>
            <a:endParaRPr lang="fr-CD"/>
          </a:p>
        </p:txBody>
      </p:sp>
      <p:sp>
        <p:nvSpPr>
          <p:cNvPr id="6" name="Espace réservé du numéro de diapositive 5">
            <a:extLst>
              <a:ext uri="{FF2B5EF4-FFF2-40B4-BE49-F238E27FC236}">
                <a16:creationId xmlns:a16="http://schemas.microsoft.com/office/drawing/2014/main" xmlns="" id="{E6414164-B153-4C38-8FD3-8FC5A44AF77F}"/>
              </a:ext>
            </a:extLst>
          </p:cNvPr>
          <p:cNvSpPr>
            <a:spLocks noGrp="1"/>
          </p:cNvSpPr>
          <p:nvPr>
            <p:ph type="sldNum" sz="quarter" idx="12"/>
          </p:nvPr>
        </p:nvSpPr>
        <p:spPr/>
        <p:txBody>
          <a:bodyPr/>
          <a:lstStyle/>
          <a:p>
            <a:fld id="{86881CC6-24EC-4426-945A-7F496516280A}" type="slidenum">
              <a:rPr lang="fr-CD" smtClean="0"/>
              <a:t>‹N°›</a:t>
            </a:fld>
            <a:endParaRPr lang="fr-CD"/>
          </a:p>
        </p:txBody>
      </p:sp>
    </p:spTree>
    <p:extLst>
      <p:ext uri="{BB962C8B-B14F-4D97-AF65-F5344CB8AC3E}">
        <p14:creationId xmlns:p14="http://schemas.microsoft.com/office/powerpoint/2010/main" val="2344956813"/>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F5FDC0E-77FF-4921-8EAA-AC2081B79578}"/>
              </a:ext>
            </a:extLst>
          </p:cNvPr>
          <p:cNvSpPr>
            <a:spLocks noGrp="1"/>
          </p:cNvSpPr>
          <p:nvPr>
            <p:ph type="title"/>
          </p:nvPr>
        </p:nvSpPr>
        <p:spPr/>
        <p:txBody>
          <a:bodyPr/>
          <a:lstStyle/>
          <a:p>
            <a:r>
              <a:rPr lang="fr-FR"/>
              <a:t>Modifiez le style du titre</a:t>
            </a:r>
            <a:endParaRPr lang="fr-CD"/>
          </a:p>
        </p:txBody>
      </p:sp>
      <p:sp>
        <p:nvSpPr>
          <p:cNvPr id="3" name="Espace réservé du contenu 2">
            <a:extLst>
              <a:ext uri="{FF2B5EF4-FFF2-40B4-BE49-F238E27FC236}">
                <a16:creationId xmlns:a16="http://schemas.microsoft.com/office/drawing/2014/main" xmlns="" id="{B651C466-CA58-456A-8299-50148E268FD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D"/>
          </a:p>
        </p:txBody>
      </p:sp>
      <p:sp>
        <p:nvSpPr>
          <p:cNvPr id="4" name="Espace réservé du contenu 3">
            <a:extLst>
              <a:ext uri="{FF2B5EF4-FFF2-40B4-BE49-F238E27FC236}">
                <a16:creationId xmlns:a16="http://schemas.microsoft.com/office/drawing/2014/main" xmlns="" id="{1DF3953B-A996-4928-844B-8A8B2A98B987}"/>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D"/>
          </a:p>
        </p:txBody>
      </p:sp>
      <p:sp>
        <p:nvSpPr>
          <p:cNvPr id="5" name="Espace réservé de la date 4">
            <a:extLst>
              <a:ext uri="{FF2B5EF4-FFF2-40B4-BE49-F238E27FC236}">
                <a16:creationId xmlns:a16="http://schemas.microsoft.com/office/drawing/2014/main" xmlns="" id="{68518AA5-D104-4422-8B5A-E5CE425AF031}"/>
              </a:ext>
            </a:extLst>
          </p:cNvPr>
          <p:cNvSpPr>
            <a:spLocks noGrp="1"/>
          </p:cNvSpPr>
          <p:nvPr>
            <p:ph type="dt" sz="half" idx="10"/>
          </p:nvPr>
        </p:nvSpPr>
        <p:spPr/>
        <p:txBody>
          <a:bodyPr/>
          <a:lstStyle/>
          <a:p>
            <a:fld id="{197928FB-C001-4204-A478-68C1C8D89338}" type="datetimeFigureOut">
              <a:rPr lang="fr-CD" smtClean="0"/>
              <a:t>14/05/2025</a:t>
            </a:fld>
            <a:endParaRPr lang="fr-CD"/>
          </a:p>
        </p:txBody>
      </p:sp>
      <p:sp>
        <p:nvSpPr>
          <p:cNvPr id="6" name="Espace réservé du pied de page 5">
            <a:extLst>
              <a:ext uri="{FF2B5EF4-FFF2-40B4-BE49-F238E27FC236}">
                <a16:creationId xmlns:a16="http://schemas.microsoft.com/office/drawing/2014/main" xmlns="" id="{9364B6DB-37F8-4FAC-B03B-000EEB785F07}"/>
              </a:ext>
            </a:extLst>
          </p:cNvPr>
          <p:cNvSpPr>
            <a:spLocks noGrp="1"/>
          </p:cNvSpPr>
          <p:nvPr>
            <p:ph type="ftr" sz="quarter" idx="11"/>
          </p:nvPr>
        </p:nvSpPr>
        <p:spPr/>
        <p:txBody>
          <a:bodyPr/>
          <a:lstStyle/>
          <a:p>
            <a:endParaRPr lang="fr-CD"/>
          </a:p>
        </p:txBody>
      </p:sp>
      <p:sp>
        <p:nvSpPr>
          <p:cNvPr id="7" name="Espace réservé du numéro de diapositive 6">
            <a:extLst>
              <a:ext uri="{FF2B5EF4-FFF2-40B4-BE49-F238E27FC236}">
                <a16:creationId xmlns:a16="http://schemas.microsoft.com/office/drawing/2014/main" xmlns="" id="{5873D1AC-9895-4DEB-9E30-771ED5C01BDC}"/>
              </a:ext>
            </a:extLst>
          </p:cNvPr>
          <p:cNvSpPr>
            <a:spLocks noGrp="1"/>
          </p:cNvSpPr>
          <p:nvPr>
            <p:ph type="sldNum" sz="quarter" idx="12"/>
          </p:nvPr>
        </p:nvSpPr>
        <p:spPr/>
        <p:txBody>
          <a:bodyPr/>
          <a:lstStyle/>
          <a:p>
            <a:fld id="{86881CC6-24EC-4426-945A-7F496516280A}" type="slidenum">
              <a:rPr lang="fr-CD" smtClean="0"/>
              <a:t>‹N°›</a:t>
            </a:fld>
            <a:endParaRPr lang="fr-CD"/>
          </a:p>
        </p:txBody>
      </p:sp>
    </p:spTree>
    <p:extLst>
      <p:ext uri="{BB962C8B-B14F-4D97-AF65-F5344CB8AC3E}">
        <p14:creationId xmlns:p14="http://schemas.microsoft.com/office/powerpoint/2010/main" val="3211948573"/>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66791F8-6EE6-4A72-A627-FA8B81602CA1}"/>
              </a:ext>
            </a:extLst>
          </p:cNvPr>
          <p:cNvSpPr>
            <a:spLocks noGrp="1"/>
          </p:cNvSpPr>
          <p:nvPr>
            <p:ph type="title"/>
          </p:nvPr>
        </p:nvSpPr>
        <p:spPr>
          <a:xfrm>
            <a:off x="839788" y="365125"/>
            <a:ext cx="10515600" cy="1325563"/>
          </a:xfrm>
        </p:spPr>
        <p:txBody>
          <a:bodyPr/>
          <a:lstStyle/>
          <a:p>
            <a:r>
              <a:rPr lang="fr-FR"/>
              <a:t>Modifiez le style du titre</a:t>
            </a:r>
            <a:endParaRPr lang="fr-CD"/>
          </a:p>
        </p:txBody>
      </p:sp>
      <p:sp>
        <p:nvSpPr>
          <p:cNvPr id="3" name="Espace réservé du texte 2">
            <a:extLst>
              <a:ext uri="{FF2B5EF4-FFF2-40B4-BE49-F238E27FC236}">
                <a16:creationId xmlns:a16="http://schemas.microsoft.com/office/drawing/2014/main" xmlns="" id="{33616AFB-8DB9-46FA-B96D-0948A51AC7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xmlns="" id="{69438C63-4D2B-475D-9C94-28FF5AB261D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D"/>
          </a:p>
        </p:txBody>
      </p:sp>
      <p:sp>
        <p:nvSpPr>
          <p:cNvPr id="5" name="Espace réservé du texte 4">
            <a:extLst>
              <a:ext uri="{FF2B5EF4-FFF2-40B4-BE49-F238E27FC236}">
                <a16:creationId xmlns:a16="http://schemas.microsoft.com/office/drawing/2014/main" xmlns="" id="{F5A2913F-F263-4DAA-983A-0ACFDB10C7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xmlns="" id="{108964E1-5349-4136-9549-DBD7350A9D9C}"/>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D"/>
          </a:p>
        </p:txBody>
      </p:sp>
      <p:sp>
        <p:nvSpPr>
          <p:cNvPr id="7" name="Espace réservé de la date 6">
            <a:extLst>
              <a:ext uri="{FF2B5EF4-FFF2-40B4-BE49-F238E27FC236}">
                <a16:creationId xmlns:a16="http://schemas.microsoft.com/office/drawing/2014/main" xmlns="" id="{35644B03-08C9-4B72-92D0-089D21C355F0}"/>
              </a:ext>
            </a:extLst>
          </p:cNvPr>
          <p:cNvSpPr>
            <a:spLocks noGrp="1"/>
          </p:cNvSpPr>
          <p:nvPr>
            <p:ph type="dt" sz="half" idx="10"/>
          </p:nvPr>
        </p:nvSpPr>
        <p:spPr/>
        <p:txBody>
          <a:bodyPr/>
          <a:lstStyle/>
          <a:p>
            <a:fld id="{197928FB-C001-4204-A478-68C1C8D89338}" type="datetimeFigureOut">
              <a:rPr lang="fr-CD" smtClean="0"/>
              <a:t>14/05/2025</a:t>
            </a:fld>
            <a:endParaRPr lang="fr-CD"/>
          </a:p>
        </p:txBody>
      </p:sp>
      <p:sp>
        <p:nvSpPr>
          <p:cNvPr id="8" name="Espace réservé du pied de page 7">
            <a:extLst>
              <a:ext uri="{FF2B5EF4-FFF2-40B4-BE49-F238E27FC236}">
                <a16:creationId xmlns:a16="http://schemas.microsoft.com/office/drawing/2014/main" xmlns="" id="{5BD3FAFC-1F15-44BE-88B6-38AB714184D3}"/>
              </a:ext>
            </a:extLst>
          </p:cNvPr>
          <p:cNvSpPr>
            <a:spLocks noGrp="1"/>
          </p:cNvSpPr>
          <p:nvPr>
            <p:ph type="ftr" sz="quarter" idx="11"/>
          </p:nvPr>
        </p:nvSpPr>
        <p:spPr/>
        <p:txBody>
          <a:bodyPr/>
          <a:lstStyle/>
          <a:p>
            <a:endParaRPr lang="fr-CD"/>
          </a:p>
        </p:txBody>
      </p:sp>
      <p:sp>
        <p:nvSpPr>
          <p:cNvPr id="9" name="Espace réservé du numéro de diapositive 8">
            <a:extLst>
              <a:ext uri="{FF2B5EF4-FFF2-40B4-BE49-F238E27FC236}">
                <a16:creationId xmlns:a16="http://schemas.microsoft.com/office/drawing/2014/main" xmlns="" id="{302081CE-5897-4FB7-BD2A-A00C89F74729}"/>
              </a:ext>
            </a:extLst>
          </p:cNvPr>
          <p:cNvSpPr>
            <a:spLocks noGrp="1"/>
          </p:cNvSpPr>
          <p:nvPr>
            <p:ph type="sldNum" sz="quarter" idx="12"/>
          </p:nvPr>
        </p:nvSpPr>
        <p:spPr/>
        <p:txBody>
          <a:bodyPr/>
          <a:lstStyle/>
          <a:p>
            <a:fld id="{86881CC6-24EC-4426-945A-7F496516280A}" type="slidenum">
              <a:rPr lang="fr-CD" smtClean="0"/>
              <a:t>‹N°›</a:t>
            </a:fld>
            <a:endParaRPr lang="fr-CD"/>
          </a:p>
        </p:txBody>
      </p:sp>
    </p:spTree>
    <p:extLst>
      <p:ext uri="{BB962C8B-B14F-4D97-AF65-F5344CB8AC3E}">
        <p14:creationId xmlns:p14="http://schemas.microsoft.com/office/powerpoint/2010/main" val="3208982234"/>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F35A669-F245-425A-A6F8-DC0474C5B30E}"/>
              </a:ext>
            </a:extLst>
          </p:cNvPr>
          <p:cNvSpPr>
            <a:spLocks noGrp="1"/>
          </p:cNvSpPr>
          <p:nvPr>
            <p:ph type="title"/>
          </p:nvPr>
        </p:nvSpPr>
        <p:spPr/>
        <p:txBody>
          <a:bodyPr/>
          <a:lstStyle/>
          <a:p>
            <a:r>
              <a:rPr lang="fr-FR"/>
              <a:t>Modifiez le style du titre</a:t>
            </a:r>
            <a:endParaRPr lang="fr-CD"/>
          </a:p>
        </p:txBody>
      </p:sp>
      <p:sp>
        <p:nvSpPr>
          <p:cNvPr id="3" name="Espace réservé de la date 2">
            <a:extLst>
              <a:ext uri="{FF2B5EF4-FFF2-40B4-BE49-F238E27FC236}">
                <a16:creationId xmlns:a16="http://schemas.microsoft.com/office/drawing/2014/main" xmlns="" id="{FED8F088-5529-45B7-ACD2-7111B91A2477}"/>
              </a:ext>
            </a:extLst>
          </p:cNvPr>
          <p:cNvSpPr>
            <a:spLocks noGrp="1"/>
          </p:cNvSpPr>
          <p:nvPr>
            <p:ph type="dt" sz="half" idx="10"/>
          </p:nvPr>
        </p:nvSpPr>
        <p:spPr/>
        <p:txBody>
          <a:bodyPr/>
          <a:lstStyle/>
          <a:p>
            <a:fld id="{197928FB-C001-4204-A478-68C1C8D89338}" type="datetimeFigureOut">
              <a:rPr lang="fr-CD" smtClean="0"/>
              <a:t>14/05/2025</a:t>
            </a:fld>
            <a:endParaRPr lang="fr-CD"/>
          </a:p>
        </p:txBody>
      </p:sp>
      <p:sp>
        <p:nvSpPr>
          <p:cNvPr id="4" name="Espace réservé du pied de page 3">
            <a:extLst>
              <a:ext uri="{FF2B5EF4-FFF2-40B4-BE49-F238E27FC236}">
                <a16:creationId xmlns:a16="http://schemas.microsoft.com/office/drawing/2014/main" xmlns="" id="{A04EE776-5263-4C44-865A-123968E49582}"/>
              </a:ext>
            </a:extLst>
          </p:cNvPr>
          <p:cNvSpPr>
            <a:spLocks noGrp="1"/>
          </p:cNvSpPr>
          <p:nvPr>
            <p:ph type="ftr" sz="quarter" idx="11"/>
          </p:nvPr>
        </p:nvSpPr>
        <p:spPr/>
        <p:txBody>
          <a:bodyPr/>
          <a:lstStyle/>
          <a:p>
            <a:endParaRPr lang="fr-CD"/>
          </a:p>
        </p:txBody>
      </p:sp>
      <p:sp>
        <p:nvSpPr>
          <p:cNvPr id="5" name="Espace réservé du numéro de diapositive 4">
            <a:extLst>
              <a:ext uri="{FF2B5EF4-FFF2-40B4-BE49-F238E27FC236}">
                <a16:creationId xmlns:a16="http://schemas.microsoft.com/office/drawing/2014/main" xmlns="" id="{19F0770D-30B9-4B45-B4DD-A7F43EA6A435}"/>
              </a:ext>
            </a:extLst>
          </p:cNvPr>
          <p:cNvSpPr>
            <a:spLocks noGrp="1"/>
          </p:cNvSpPr>
          <p:nvPr>
            <p:ph type="sldNum" sz="quarter" idx="12"/>
          </p:nvPr>
        </p:nvSpPr>
        <p:spPr/>
        <p:txBody>
          <a:bodyPr/>
          <a:lstStyle/>
          <a:p>
            <a:fld id="{86881CC6-24EC-4426-945A-7F496516280A}" type="slidenum">
              <a:rPr lang="fr-CD" smtClean="0"/>
              <a:t>‹N°›</a:t>
            </a:fld>
            <a:endParaRPr lang="fr-CD"/>
          </a:p>
        </p:txBody>
      </p:sp>
    </p:spTree>
    <p:extLst>
      <p:ext uri="{BB962C8B-B14F-4D97-AF65-F5344CB8AC3E}">
        <p14:creationId xmlns:p14="http://schemas.microsoft.com/office/powerpoint/2010/main" val="1326960216"/>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E103D634-DC74-4225-B807-E9787936ED36}"/>
              </a:ext>
            </a:extLst>
          </p:cNvPr>
          <p:cNvSpPr>
            <a:spLocks noGrp="1"/>
          </p:cNvSpPr>
          <p:nvPr>
            <p:ph type="dt" sz="half" idx="10"/>
          </p:nvPr>
        </p:nvSpPr>
        <p:spPr/>
        <p:txBody>
          <a:bodyPr/>
          <a:lstStyle/>
          <a:p>
            <a:fld id="{197928FB-C001-4204-A478-68C1C8D89338}" type="datetimeFigureOut">
              <a:rPr lang="fr-CD" smtClean="0"/>
              <a:t>14/05/2025</a:t>
            </a:fld>
            <a:endParaRPr lang="fr-CD"/>
          </a:p>
        </p:txBody>
      </p:sp>
      <p:sp>
        <p:nvSpPr>
          <p:cNvPr id="3" name="Espace réservé du pied de page 2">
            <a:extLst>
              <a:ext uri="{FF2B5EF4-FFF2-40B4-BE49-F238E27FC236}">
                <a16:creationId xmlns:a16="http://schemas.microsoft.com/office/drawing/2014/main" xmlns="" id="{67E0C334-7642-455F-92ED-E96B765F90EE}"/>
              </a:ext>
            </a:extLst>
          </p:cNvPr>
          <p:cNvSpPr>
            <a:spLocks noGrp="1"/>
          </p:cNvSpPr>
          <p:nvPr>
            <p:ph type="ftr" sz="quarter" idx="11"/>
          </p:nvPr>
        </p:nvSpPr>
        <p:spPr/>
        <p:txBody>
          <a:bodyPr/>
          <a:lstStyle/>
          <a:p>
            <a:endParaRPr lang="fr-CD"/>
          </a:p>
        </p:txBody>
      </p:sp>
      <p:sp>
        <p:nvSpPr>
          <p:cNvPr id="4" name="Espace réservé du numéro de diapositive 3">
            <a:extLst>
              <a:ext uri="{FF2B5EF4-FFF2-40B4-BE49-F238E27FC236}">
                <a16:creationId xmlns:a16="http://schemas.microsoft.com/office/drawing/2014/main" xmlns="" id="{67120273-46F0-424A-A50C-0FE6853FBA7D}"/>
              </a:ext>
            </a:extLst>
          </p:cNvPr>
          <p:cNvSpPr>
            <a:spLocks noGrp="1"/>
          </p:cNvSpPr>
          <p:nvPr>
            <p:ph type="sldNum" sz="quarter" idx="12"/>
          </p:nvPr>
        </p:nvSpPr>
        <p:spPr/>
        <p:txBody>
          <a:bodyPr/>
          <a:lstStyle/>
          <a:p>
            <a:fld id="{86881CC6-24EC-4426-945A-7F496516280A}" type="slidenum">
              <a:rPr lang="fr-CD" smtClean="0"/>
              <a:t>‹N°›</a:t>
            </a:fld>
            <a:endParaRPr lang="fr-CD"/>
          </a:p>
        </p:txBody>
      </p:sp>
    </p:spTree>
    <p:extLst>
      <p:ext uri="{BB962C8B-B14F-4D97-AF65-F5344CB8AC3E}">
        <p14:creationId xmlns:p14="http://schemas.microsoft.com/office/powerpoint/2010/main" val="2021046506"/>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E6B8753-4798-4413-99A6-0719FF772EE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D"/>
          </a:p>
        </p:txBody>
      </p:sp>
      <p:sp>
        <p:nvSpPr>
          <p:cNvPr id="3" name="Espace réservé du contenu 2">
            <a:extLst>
              <a:ext uri="{FF2B5EF4-FFF2-40B4-BE49-F238E27FC236}">
                <a16:creationId xmlns:a16="http://schemas.microsoft.com/office/drawing/2014/main" xmlns="" id="{F039383F-7479-40F8-B0D1-2EC049356C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D"/>
          </a:p>
        </p:txBody>
      </p:sp>
      <p:sp>
        <p:nvSpPr>
          <p:cNvPr id="4" name="Espace réservé du texte 3">
            <a:extLst>
              <a:ext uri="{FF2B5EF4-FFF2-40B4-BE49-F238E27FC236}">
                <a16:creationId xmlns:a16="http://schemas.microsoft.com/office/drawing/2014/main" xmlns="" id="{82CFA72B-0B5E-4F0A-8456-E9186F6D6A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4747C2E1-7B4D-4C49-AEDD-AE9222BB09F9}"/>
              </a:ext>
            </a:extLst>
          </p:cNvPr>
          <p:cNvSpPr>
            <a:spLocks noGrp="1"/>
          </p:cNvSpPr>
          <p:nvPr>
            <p:ph type="dt" sz="half" idx="10"/>
          </p:nvPr>
        </p:nvSpPr>
        <p:spPr/>
        <p:txBody>
          <a:bodyPr/>
          <a:lstStyle/>
          <a:p>
            <a:fld id="{197928FB-C001-4204-A478-68C1C8D89338}" type="datetimeFigureOut">
              <a:rPr lang="fr-CD" smtClean="0"/>
              <a:t>14/05/2025</a:t>
            </a:fld>
            <a:endParaRPr lang="fr-CD"/>
          </a:p>
        </p:txBody>
      </p:sp>
      <p:sp>
        <p:nvSpPr>
          <p:cNvPr id="6" name="Espace réservé du pied de page 5">
            <a:extLst>
              <a:ext uri="{FF2B5EF4-FFF2-40B4-BE49-F238E27FC236}">
                <a16:creationId xmlns:a16="http://schemas.microsoft.com/office/drawing/2014/main" xmlns="" id="{8F5999DA-70F8-4533-8641-E6444AC54E0D}"/>
              </a:ext>
            </a:extLst>
          </p:cNvPr>
          <p:cNvSpPr>
            <a:spLocks noGrp="1"/>
          </p:cNvSpPr>
          <p:nvPr>
            <p:ph type="ftr" sz="quarter" idx="11"/>
          </p:nvPr>
        </p:nvSpPr>
        <p:spPr/>
        <p:txBody>
          <a:bodyPr/>
          <a:lstStyle/>
          <a:p>
            <a:endParaRPr lang="fr-CD"/>
          </a:p>
        </p:txBody>
      </p:sp>
      <p:sp>
        <p:nvSpPr>
          <p:cNvPr id="7" name="Espace réservé du numéro de diapositive 6">
            <a:extLst>
              <a:ext uri="{FF2B5EF4-FFF2-40B4-BE49-F238E27FC236}">
                <a16:creationId xmlns:a16="http://schemas.microsoft.com/office/drawing/2014/main" xmlns="" id="{59D94D53-93AF-47EA-BBD9-D0AFAB8E2B9D}"/>
              </a:ext>
            </a:extLst>
          </p:cNvPr>
          <p:cNvSpPr>
            <a:spLocks noGrp="1"/>
          </p:cNvSpPr>
          <p:nvPr>
            <p:ph type="sldNum" sz="quarter" idx="12"/>
          </p:nvPr>
        </p:nvSpPr>
        <p:spPr/>
        <p:txBody>
          <a:bodyPr/>
          <a:lstStyle/>
          <a:p>
            <a:fld id="{86881CC6-24EC-4426-945A-7F496516280A}" type="slidenum">
              <a:rPr lang="fr-CD" smtClean="0"/>
              <a:t>‹N°›</a:t>
            </a:fld>
            <a:endParaRPr lang="fr-CD"/>
          </a:p>
        </p:txBody>
      </p:sp>
    </p:spTree>
    <p:extLst>
      <p:ext uri="{BB962C8B-B14F-4D97-AF65-F5344CB8AC3E}">
        <p14:creationId xmlns:p14="http://schemas.microsoft.com/office/powerpoint/2010/main" val="1934761646"/>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D8A14D6-EA2D-4541-832B-E01CA0A472C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D"/>
          </a:p>
        </p:txBody>
      </p:sp>
      <p:sp>
        <p:nvSpPr>
          <p:cNvPr id="3" name="Espace réservé pour une image  2">
            <a:extLst>
              <a:ext uri="{FF2B5EF4-FFF2-40B4-BE49-F238E27FC236}">
                <a16:creationId xmlns:a16="http://schemas.microsoft.com/office/drawing/2014/main" xmlns="" id="{314FD50B-2475-4B58-90E2-469B194885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D"/>
          </a:p>
        </p:txBody>
      </p:sp>
      <p:sp>
        <p:nvSpPr>
          <p:cNvPr id="4" name="Espace réservé du texte 3">
            <a:extLst>
              <a:ext uri="{FF2B5EF4-FFF2-40B4-BE49-F238E27FC236}">
                <a16:creationId xmlns:a16="http://schemas.microsoft.com/office/drawing/2014/main" xmlns="" id="{E7C2C7C7-BD80-493B-B64C-0420E2AA30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A3D29733-B788-4803-A1B7-4A0977F46C22}"/>
              </a:ext>
            </a:extLst>
          </p:cNvPr>
          <p:cNvSpPr>
            <a:spLocks noGrp="1"/>
          </p:cNvSpPr>
          <p:nvPr>
            <p:ph type="dt" sz="half" idx="10"/>
          </p:nvPr>
        </p:nvSpPr>
        <p:spPr/>
        <p:txBody>
          <a:bodyPr/>
          <a:lstStyle/>
          <a:p>
            <a:fld id="{197928FB-C001-4204-A478-68C1C8D89338}" type="datetimeFigureOut">
              <a:rPr lang="fr-CD" smtClean="0"/>
              <a:t>14/05/2025</a:t>
            </a:fld>
            <a:endParaRPr lang="fr-CD"/>
          </a:p>
        </p:txBody>
      </p:sp>
      <p:sp>
        <p:nvSpPr>
          <p:cNvPr id="6" name="Espace réservé du pied de page 5">
            <a:extLst>
              <a:ext uri="{FF2B5EF4-FFF2-40B4-BE49-F238E27FC236}">
                <a16:creationId xmlns:a16="http://schemas.microsoft.com/office/drawing/2014/main" xmlns="" id="{50440609-F4FB-4405-AE56-69F2E8BA2F41}"/>
              </a:ext>
            </a:extLst>
          </p:cNvPr>
          <p:cNvSpPr>
            <a:spLocks noGrp="1"/>
          </p:cNvSpPr>
          <p:nvPr>
            <p:ph type="ftr" sz="quarter" idx="11"/>
          </p:nvPr>
        </p:nvSpPr>
        <p:spPr/>
        <p:txBody>
          <a:bodyPr/>
          <a:lstStyle/>
          <a:p>
            <a:endParaRPr lang="fr-CD"/>
          </a:p>
        </p:txBody>
      </p:sp>
      <p:sp>
        <p:nvSpPr>
          <p:cNvPr id="7" name="Espace réservé du numéro de diapositive 6">
            <a:extLst>
              <a:ext uri="{FF2B5EF4-FFF2-40B4-BE49-F238E27FC236}">
                <a16:creationId xmlns:a16="http://schemas.microsoft.com/office/drawing/2014/main" xmlns="" id="{8C7C2942-DC71-4D7B-B37F-08CA75B4B80D}"/>
              </a:ext>
            </a:extLst>
          </p:cNvPr>
          <p:cNvSpPr>
            <a:spLocks noGrp="1"/>
          </p:cNvSpPr>
          <p:nvPr>
            <p:ph type="sldNum" sz="quarter" idx="12"/>
          </p:nvPr>
        </p:nvSpPr>
        <p:spPr/>
        <p:txBody>
          <a:bodyPr/>
          <a:lstStyle/>
          <a:p>
            <a:fld id="{86881CC6-24EC-4426-945A-7F496516280A}" type="slidenum">
              <a:rPr lang="fr-CD" smtClean="0"/>
              <a:t>‹N°›</a:t>
            </a:fld>
            <a:endParaRPr lang="fr-CD"/>
          </a:p>
        </p:txBody>
      </p:sp>
    </p:spTree>
    <p:extLst>
      <p:ext uri="{BB962C8B-B14F-4D97-AF65-F5344CB8AC3E}">
        <p14:creationId xmlns:p14="http://schemas.microsoft.com/office/powerpoint/2010/main" val="963705617"/>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AC5D8324-99DD-4511-A370-C1C27A7043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D"/>
          </a:p>
        </p:txBody>
      </p:sp>
      <p:sp>
        <p:nvSpPr>
          <p:cNvPr id="3" name="Espace réservé du texte 2">
            <a:extLst>
              <a:ext uri="{FF2B5EF4-FFF2-40B4-BE49-F238E27FC236}">
                <a16:creationId xmlns:a16="http://schemas.microsoft.com/office/drawing/2014/main" xmlns="" id="{5FDD029F-E1DD-416F-85D3-6B46B11C30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D"/>
          </a:p>
        </p:txBody>
      </p:sp>
      <p:sp>
        <p:nvSpPr>
          <p:cNvPr id="4" name="Espace réservé de la date 3">
            <a:extLst>
              <a:ext uri="{FF2B5EF4-FFF2-40B4-BE49-F238E27FC236}">
                <a16:creationId xmlns:a16="http://schemas.microsoft.com/office/drawing/2014/main" xmlns="" id="{B5AE2564-0307-4CFA-867C-032D71E56A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928FB-C001-4204-A478-68C1C8D89338}" type="datetimeFigureOut">
              <a:rPr lang="fr-CD" smtClean="0"/>
              <a:t>14/05/2025</a:t>
            </a:fld>
            <a:endParaRPr lang="fr-CD"/>
          </a:p>
        </p:txBody>
      </p:sp>
      <p:sp>
        <p:nvSpPr>
          <p:cNvPr id="5" name="Espace réservé du pied de page 4">
            <a:extLst>
              <a:ext uri="{FF2B5EF4-FFF2-40B4-BE49-F238E27FC236}">
                <a16:creationId xmlns:a16="http://schemas.microsoft.com/office/drawing/2014/main" xmlns="" id="{397AAF57-8820-459C-BE78-21BDBEE522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D"/>
          </a:p>
        </p:txBody>
      </p:sp>
      <p:sp>
        <p:nvSpPr>
          <p:cNvPr id="6" name="Espace réservé du numéro de diapositive 5">
            <a:extLst>
              <a:ext uri="{FF2B5EF4-FFF2-40B4-BE49-F238E27FC236}">
                <a16:creationId xmlns:a16="http://schemas.microsoft.com/office/drawing/2014/main" xmlns="" id="{514922AA-6EC7-4C81-804D-61291224B5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881CC6-24EC-4426-945A-7F496516280A}" type="slidenum">
              <a:rPr lang="fr-CD" smtClean="0"/>
              <a:t>‹N°›</a:t>
            </a:fld>
            <a:endParaRPr lang="fr-CD"/>
          </a:p>
        </p:txBody>
      </p:sp>
    </p:spTree>
    <p:extLst>
      <p:ext uri="{BB962C8B-B14F-4D97-AF65-F5344CB8AC3E}">
        <p14:creationId xmlns:p14="http://schemas.microsoft.com/office/powerpoint/2010/main" val="4171626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eric.lamiel@numerique.gouv.c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xmlns="" id="{724EE8CA-1231-4D26-8CEB-4B63BFABC940}"/>
              </a:ext>
            </a:extLst>
          </p:cNvPr>
          <p:cNvSpPr>
            <a:spLocks noGrp="1"/>
          </p:cNvSpPr>
          <p:nvPr>
            <p:ph type="title"/>
          </p:nvPr>
        </p:nvSpPr>
        <p:spPr>
          <a:xfrm>
            <a:off x="4239490" y="2664421"/>
            <a:ext cx="7280487" cy="1909812"/>
          </a:xfrm>
        </p:spPr>
        <p:txBody>
          <a:bodyPr>
            <a:noAutofit/>
          </a:bodyPr>
          <a:lstStyle/>
          <a:p>
            <a:pPr algn="ctr"/>
            <a:r>
              <a:rPr lang="fr-CD" sz="2800" b="1" dirty="0" smtClean="0">
                <a:latin typeface="COOPERHEWITT-SEMIBOLD" pitchFamily="2" charset="77"/>
                <a:ea typeface="COOPERHEWITT-SEMIBOLD" pitchFamily="2" charset="77"/>
              </a:rPr>
              <a:t/>
            </a:r>
            <a:br>
              <a:rPr lang="fr-CD" sz="2800" b="1" dirty="0" smtClean="0">
                <a:latin typeface="COOPERHEWITT-SEMIBOLD" pitchFamily="2" charset="77"/>
                <a:ea typeface="COOPERHEWITT-SEMIBOLD" pitchFamily="2" charset="77"/>
              </a:rPr>
            </a:br>
            <a:r>
              <a:rPr lang="fr-CD" sz="2800" b="1" dirty="0">
                <a:latin typeface="COOPERHEWITT-SEMIBOLD" pitchFamily="2" charset="77"/>
                <a:ea typeface="COOPERHEWITT-SEMIBOLD" pitchFamily="2" charset="77"/>
              </a:rPr>
              <a:t/>
            </a:r>
            <a:br>
              <a:rPr lang="fr-CD" sz="2800" b="1" dirty="0">
                <a:latin typeface="COOPERHEWITT-SEMIBOLD" pitchFamily="2" charset="77"/>
                <a:ea typeface="COOPERHEWITT-SEMIBOLD" pitchFamily="2" charset="77"/>
              </a:rPr>
            </a:br>
            <a:r>
              <a:rPr lang="fr-CD" sz="2800" b="1" dirty="0" smtClean="0">
                <a:latin typeface="COOPERHEWITT-SEMIBOLD" pitchFamily="2" charset="77"/>
                <a:ea typeface="COOPERHEWITT-SEMIBOLD" pitchFamily="2" charset="77"/>
              </a:rPr>
              <a:t/>
            </a:r>
            <a:br>
              <a:rPr lang="fr-CD" sz="2800" b="1" dirty="0" smtClean="0">
                <a:latin typeface="COOPERHEWITT-SEMIBOLD" pitchFamily="2" charset="77"/>
                <a:ea typeface="COOPERHEWITT-SEMIBOLD" pitchFamily="2" charset="77"/>
              </a:rPr>
            </a:br>
            <a:r>
              <a:rPr lang="fr-CD" sz="2800" b="1" dirty="0">
                <a:latin typeface="COOPERHEWITT-SEMIBOLD" pitchFamily="2" charset="77"/>
                <a:ea typeface="COOPERHEWITT-SEMIBOLD" pitchFamily="2" charset="77"/>
              </a:rPr>
              <a:t/>
            </a:r>
            <a:br>
              <a:rPr lang="fr-CD" sz="2800" b="1" dirty="0">
                <a:latin typeface="COOPERHEWITT-SEMIBOLD" pitchFamily="2" charset="77"/>
                <a:ea typeface="COOPERHEWITT-SEMIBOLD" pitchFamily="2" charset="77"/>
              </a:rPr>
            </a:br>
            <a:r>
              <a:rPr lang="fr-CD" sz="2800" b="1" dirty="0" smtClean="0">
                <a:latin typeface="COOPERHEWITT-SEMIBOLD" pitchFamily="2" charset="77"/>
                <a:ea typeface="COOPERHEWITT-SEMIBOLD" pitchFamily="2" charset="77"/>
              </a:rPr>
              <a:t/>
            </a:r>
            <a:br>
              <a:rPr lang="fr-CD" sz="2800" b="1" dirty="0" smtClean="0">
                <a:latin typeface="COOPERHEWITT-SEMIBOLD" pitchFamily="2" charset="77"/>
                <a:ea typeface="COOPERHEWITT-SEMIBOLD" pitchFamily="2" charset="77"/>
              </a:rPr>
            </a:br>
            <a:r>
              <a:rPr lang="fr-CD" sz="2800" b="1" dirty="0" smtClean="0">
                <a:latin typeface="COOPERHEWITT-SEMIBOLD" pitchFamily="2" charset="77"/>
                <a:ea typeface="COOPERHEWITT-SEMIBOLD" pitchFamily="2" charset="77"/>
              </a:rPr>
              <a:t>SOMMET MONDIAL SUR LA SOCIETE DE L’INFORMATION</a:t>
            </a:r>
            <a:br>
              <a:rPr lang="fr-CD" sz="2800" b="1" dirty="0" smtClean="0">
                <a:latin typeface="COOPERHEWITT-SEMIBOLD" pitchFamily="2" charset="77"/>
                <a:ea typeface="COOPERHEWITT-SEMIBOLD" pitchFamily="2" charset="77"/>
              </a:rPr>
            </a:br>
            <a:r>
              <a:rPr lang="fr-CD" sz="2800" b="1" dirty="0" smtClean="0">
                <a:latin typeface="COOPERHEWITT-SEMIBOLD" pitchFamily="2" charset="77"/>
                <a:ea typeface="COOPERHEWITT-SEMIBOLD" pitchFamily="2" charset="77"/>
              </a:rPr>
              <a:t/>
            </a:r>
            <a:br>
              <a:rPr lang="fr-CD" sz="2800" b="1" dirty="0" smtClean="0">
                <a:latin typeface="COOPERHEWITT-SEMIBOLD" pitchFamily="2" charset="77"/>
                <a:ea typeface="COOPERHEWITT-SEMIBOLD" pitchFamily="2" charset="77"/>
              </a:rPr>
            </a:br>
            <a:r>
              <a:rPr lang="fr-FR" sz="2400" i="1" dirty="0" smtClean="0">
                <a:latin typeface="COOPERHEWITT-SEMIBOLD" pitchFamily="2" charset="77"/>
                <a:ea typeface="COOPERHEWITT-SEMIBOLD" pitchFamily="2" charset="77"/>
              </a:rPr>
              <a:t>Actions entreprises par la République Démocratique du Congo (RDC) dans le cadre de la mise en œuvre des lignes d’action du Sommet mondial sur la société de l’information (SMSI)</a:t>
            </a:r>
            <a:r>
              <a:rPr lang="fr-CD" sz="2800" i="1" dirty="0" smtClean="0">
                <a:latin typeface="COOPERHEWITT-SEMIBOLD" pitchFamily="2" charset="77"/>
                <a:ea typeface="COOPERHEWITT-SEMIBOLD" pitchFamily="2" charset="77"/>
              </a:rPr>
              <a:t/>
            </a:r>
            <a:br>
              <a:rPr lang="fr-CD" sz="2800" i="1" dirty="0" smtClean="0">
                <a:latin typeface="COOPERHEWITT-SEMIBOLD" pitchFamily="2" charset="77"/>
                <a:ea typeface="COOPERHEWITT-SEMIBOLD" pitchFamily="2" charset="77"/>
              </a:rPr>
            </a:br>
            <a:r>
              <a:rPr lang="fr-CD" sz="2800" i="1" dirty="0">
                <a:latin typeface="COOPERHEWITT-SEMIBOLD" pitchFamily="2" charset="77"/>
                <a:ea typeface="COOPERHEWITT-SEMIBOLD" pitchFamily="2" charset="77"/>
              </a:rPr>
              <a:t/>
            </a:r>
            <a:br>
              <a:rPr lang="fr-CD" sz="2800" i="1" dirty="0">
                <a:latin typeface="COOPERHEWITT-SEMIBOLD" pitchFamily="2" charset="77"/>
                <a:ea typeface="COOPERHEWITT-SEMIBOLD" pitchFamily="2" charset="77"/>
              </a:rPr>
            </a:br>
            <a:r>
              <a:rPr lang="fr-CD" sz="1200" dirty="0" smtClean="0">
                <a:latin typeface="COOPERHEWITT-SEMIBOLD" pitchFamily="2" charset="77"/>
                <a:ea typeface="COOPERHEWITT-SEMIBOLD" pitchFamily="2" charset="77"/>
              </a:rPr>
              <a:t>Cotonou, Bénin</a:t>
            </a:r>
            <a:br>
              <a:rPr lang="fr-CD" sz="1200" dirty="0" smtClean="0">
                <a:latin typeface="COOPERHEWITT-SEMIBOLD" pitchFamily="2" charset="77"/>
                <a:ea typeface="COOPERHEWITT-SEMIBOLD" pitchFamily="2" charset="77"/>
              </a:rPr>
            </a:br>
            <a:r>
              <a:rPr lang="fr-CD" sz="1200" dirty="0" smtClean="0">
                <a:latin typeface="COOPERHEWITT-SEMIBOLD" pitchFamily="2" charset="77"/>
                <a:ea typeface="COOPERHEWITT-SEMIBOLD" pitchFamily="2" charset="77"/>
              </a:rPr>
              <a:t>Mai 2025</a:t>
            </a:r>
            <a:endParaRPr lang="fr-CD" sz="1200" dirty="0">
              <a:latin typeface="COOPERHEWITT-SEMIBOLD" pitchFamily="2" charset="77"/>
              <a:ea typeface="COOPERHEWITT-SEMIBOLD" pitchFamily="2" charset="77"/>
            </a:endParaRPr>
          </a:p>
        </p:txBody>
      </p:sp>
      <p:sp>
        <p:nvSpPr>
          <p:cNvPr id="6" name="Shape 3893">
            <a:extLst>
              <a:ext uri="{FF2B5EF4-FFF2-40B4-BE49-F238E27FC236}">
                <a16:creationId xmlns:a16="http://schemas.microsoft.com/office/drawing/2014/main" xmlns="" id="{02B923FB-FF50-4EA0-905A-589C4B6B7AC6}"/>
              </a:ext>
            </a:extLst>
          </p:cNvPr>
          <p:cNvSpPr>
            <a:spLocks/>
          </p:cNvSpPr>
          <p:nvPr/>
        </p:nvSpPr>
        <p:spPr bwMode="auto">
          <a:xfrm>
            <a:off x="10788512" y="6379138"/>
            <a:ext cx="199294" cy="199294"/>
          </a:xfrm>
          <a:custGeom>
            <a:avLst/>
            <a:gdLst>
              <a:gd name="T0" fmla="*/ 139517 w 21600"/>
              <a:gd name="T1" fmla="*/ 139517 h 21600"/>
              <a:gd name="T2" fmla="*/ 139517 w 21600"/>
              <a:gd name="T3" fmla="*/ 139517 h 21600"/>
              <a:gd name="T4" fmla="*/ 139517 w 21600"/>
              <a:gd name="T5" fmla="*/ 139517 h 21600"/>
              <a:gd name="T6" fmla="*/ 139517 w 21600"/>
              <a:gd name="T7" fmla="*/ 13951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moveTo>
                  <a:pt x="15929" y="7018"/>
                </a:moveTo>
                <a:cubicBezTo>
                  <a:pt x="15539" y="7246"/>
                  <a:pt x="15108" y="7411"/>
                  <a:pt x="14650" y="7500"/>
                </a:cubicBezTo>
                <a:cubicBezTo>
                  <a:pt x="14282" y="7114"/>
                  <a:pt x="13759" y="6874"/>
                  <a:pt x="13179" y="6874"/>
                </a:cubicBezTo>
                <a:cubicBezTo>
                  <a:pt x="12067" y="6874"/>
                  <a:pt x="11165" y="7762"/>
                  <a:pt x="11165" y="8856"/>
                </a:cubicBezTo>
                <a:cubicBezTo>
                  <a:pt x="11165" y="9012"/>
                  <a:pt x="11183" y="9162"/>
                  <a:pt x="11217" y="9308"/>
                </a:cubicBezTo>
                <a:cubicBezTo>
                  <a:pt x="9543" y="9226"/>
                  <a:pt x="8059" y="8436"/>
                  <a:pt x="7065" y="7236"/>
                </a:cubicBezTo>
                <a:cubicBezTo>
                  <a:pt x="6892" y="7530"/>
                  <a:pt x="6793" y="7870"/>
                  <a:pt x="6793" y="8233"/>
                </a:cubicBezTo>
                <a:cubicBezTo>
                  <a:pt x="6793" y="8921"/>
                  <a:pt x="7148" y="9528"/>
                  <a:pt x="7689" y="9883"/>
                </a:cubicBezTo>
                <a:cubicBezTo>
                  <a:pt x="7359" y="9873"/>
                  <a:pt x="7048" y="9784"/>
                  <a:pt x="6776" y="9635"/>
                </a:cubicBezTo>
                <a:cubicBezTo>
                  <a:pt x="6776" y="9644"/>
                  <a:pt x="6776" y="9651"/>
                  <a:pt x="6776" y="9660"/>
                </a:cubicBezTo>
                <a:cubicBezTo>
                  <a:pt x="6776" y="10621"/>
                  <a:pt x="7471" y="11422"/>
                  <a:pt x="8392" y="11604"/>
                </a:cubicBezTo>
                <a:cubicBezTo>
                  <a:pt x="8223" y="11650"/>
                  <a:pt x="8045" y="11673"/>
                  <a:pt x="7861" y="11673"/>
                </a:cubicBezTo>
                <a:cubicBezTo>
                  <a:pt x="7732" y="11673"/>
                  <a:pt x="7605" y="11661"/>
                  <a:pt x="7483" y="11638"/>
                </a:cubicBezTo>
                <a:cubicBezTo>
                  <a:pt x="7739" y="12426"/>
                  <a:pt x="8483" y="12999"/>
                  <a:pt x="9364" y="13015"/>
                </a:cubicBezTo>
                <a:cubicBezTo>
                  <a:pt x="8674" y="13547"/>
                  <a:pt x="7806" y="13863"/>
                  <a:pt x="6862" y="13863"/>
                </a:cubicBezTo>
                <a:cubicBezTo>
                  <a:pt x="6699" y="13863"/>
                  <a:pt x="6540" y="13855"/>
                  <a:pt x="6382" y="13837"/>
                </a:cubicBezTo>
                <a:cubicBezTo>
                  <a:pt x="7274" y="14398"/>
                  <a:pt x="8332" y="14727"/>
                  <a:pt x="9470" y="14727"/>
                </a:cubicBezTo>
                <a:cubicBezTo>
                  <a:pt x="13175" y="14727"/>
                  <a:pt x="15201" y="11706"/>
                  <a:pt x="15201" y="9086"/>
                </a:cubicBezTo>
                <a:cubicBezTo>
                  <a:pt x="15201" y="9000"/>
                  <a:pt x="15199" y="8915"/>
                  <a:pt x="15195" y="8830"/>
                </a:cubicBezTo>
                <a:cubicBezTo>
                  <a:pt x="15588" y="8550"/>
                  <a:pt x="15930" y="8201"/>
                  <a:pt x="16200" y="7804"/>
                </a:cubicBezTo>
                <a:cubicBezTo>
                  <a:pt x="15839" y="7961"/>
                  <a:pt x="15451" y="8067"/>
                  <a:pt x="15043" y="8115"/>
                </a:cubicBezTo>
                <a:cubicBezTo>
                  <a:pt x="15459" y="7870"/>
                  <a:pt x="15778" y="7482"/>
                  <a:pt x="15929" y="7018"/>
                </a:cubicBezTo>
              </a:path>
            </a:pathLst>
          </a:custGeom>
          <a:solidFill>
            <a:schemeClr val="bg2">
              <a:lumMod val="50000"/>
            </a:schemeClr>
          </a:solidFill>
          <a:ln>
            <a:noFill/>
          </a:ln>
        </p:spPr>
        <p:txBody>
          <a:bodyPr lIns="38100" tIns="38100" rIns="38100" bIns="38100" anchor="ctr"/>
          <a:lstStyle/>
          <a:p>
            <a:endParaRPr lang="fr-CD"/>
          </a:p>
        </p:txBody>
      </p:sp>
      <p:sp>
        <p:nvSpPr>
          <p:cNvPr id="7" name="Shape 3894">
            <a:extLst>
              <a:ext uri="{FF2B5EF4-FFF2-40B4-BE49-F238E27FC236}">
                <a16:creationId xmlns:a16="http://schemas.microsoft.com/office/drawing/2014/main" xmlns="" id="{03D74CB7-A486-492E-94C5-A0E57A541E63}"/>
              </a:ext>
            </a:extLst>
          </p:cNvPr>
          <p:cNvSpPr>
            <a:spLocks/>
          </p:cNvSpPr>
          <p:nvPr/>
        </p:nvSpPr>
        <p:spPr bwMode="auto">
          <a:xfrm>
            <a:off x="11023633" y="6379138"/>
            <a:ext cx="199294" cy="199294"/>
          </a:xfrm>
          <a:custGeom>
            <a:avLst/>
            <a:gdLst>
              <a:gd name="T0" fmla="*/ 139517 w 21600"/>
              <a:gd name="T1" fmla="*/ 139517 h 21600"/>
              <a:gd name="T2" fmla="*/ 139517 w 21600"/>
              <a:gd name="T3" fmla="*/ 139517 h 21600"/>
              <a:gd name="T4" fmla="*/ 139517 w 21600"/>
              <a:gd name="T5" fmla="*/ 139517 h 21600"/>
              <a:gd name="T6" fmla="*/ 139517 w 21600"/>
              <a:gd name="T7" fmla="*/ 13951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1776" y="8468"/>
                </a:moveTo>
                <a:cubicBezTo>
                  <a:pt x="11776" y="8071"/>
                  <a:pt x="11817" y="7858"/>
                  <a:pt x="12428" y="7858"/>
                </a:cubicBezTo>
                <a:lnTo>
                  <a:pt x="13244" y="7858"/>
                </a:lnTo>
                <a:lnTo>
                  <a:pt x="13244" y="6381"/>
                </a:lnTo>
                <a:lnTo>
                  <a:pt x="11938" y="6381"/>
                </a:lnTo>
                <a:cubicBezTo>
                  <a:pt x="10369" y="6381"/>
                  <a:pt x="9816" y="7120"/>
                  <a:pt x="9816" y="8363"/>
                </a:cubicBezTo>
                <a:lnTo>
                  <a:pt x="9816" y="9322"/>
                </a:lnTo>
                <a:lnTo>
                  <a:pt x="8837" y="9322"/>
                </a:lnTo>
                <a:lnTo>
                  <a:pt x="8837" y="10800"/>
                </a:lnTo>
                <a:lnTo>
                  <a:pt x="9816" y="10800"/>
                </a:lnTo>
                <a:lnTo>
                  <a:pt x="9816" y="15219"/>
                </a:lnTo>
                <a:lnTo>
                  <a:pt x="11774" y="15219"/>
                </a:lnTo>
                <a:lnTo>
                  <a:pt x="11774" y="10800"/>
                </a:lnTo>
                <a:lnTo>
                  <a:pt x="13081" y="10800"/>
                </a:lnTo>
                <a:lnTo>
                  <a:pt x="13254" y="9322"/>
                </a:lnTo>
                <a:lnTo>
                  <a:pt x="11774" y="9322"/>
                </a:lnTo>
                <a:cubicBezTo>
                  <a:pt x="11774" y="9322"/>
                  <a:pt x="11776" y="8468"/>
                  <a:pt x="11776" y="8468"/>
                </a:cubicBezTo>
                <a:close/>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path>
            </a:pathLst>
          </a:custGeom>
          <a:solidFill>
            <a:schemeClr val="bg2">
              <a:lumMod val="50000"/>
            </a:schemeClr>
          </a:solidFill>
          <a:ln>
            <a:noFill/>
          </a:ln>
        </p:spPr>
        <p:txBody>
          <a:bodyPr lIns="38100" tIns="38100" rIns="38100" bIns="38100" anchor="ctr"/>
          <a:lstStyle/>
          <a:p>
            <a:endParaRPr lang="fr-CD"/>
          </a:p>
        </p:txBody>
      </p:sp>
      <p:sp>
        <p:nvSpPr>
          <p:cNvPr id="8" name="Shape 3899">
            <a:extLst>
              <a:ext uri="{FF2B5EF4-FFF2-40B4-BE49-F238E27FC236}">
                <a16:creationId xmlns:a16="http://schemas.microsoft.com/office/drawing/2014/main" xmlns="" id="{EC622D93-C11C-40B9-852D-63363C4DF1C7}"/>
              </a:ext>
            </a:extLst>
          </p:cNvPr>
          <p:cNvSpPr>
            <a:spLocks/>
          </p:cNvSpPr>
          <p:nvPr/>
        </p:nvSpPr>
        <p:spPr bwMode="auto">
          <a:xfrm>
            <a:off x="11271805" y="6386205"/>
            <a:ext cx="199294" cy="199294"/>
          </a:xfrm>
          <a:custGeom>
            <a:avLst/>
            <a:gdLst>
              <a:gd name="T0" fmla="*/ 139517 w 21600"/>
              <a:gd name="T1" fmla="*/ 139517 h 21600"/>
              <a:gd name="T2" fmla="*/ 139517 w 21600"/>
              <a:gd name="T3" fmla="*/ 139517 h 21600"/>
              <a:gd name="T4" fmla="*/ 139517 w 21600"/>
              <a:gd name="T5" fmla="*/ 139517 h 21600"/>
              <a:gd name="T6" fmla="*/ 139517 w 21600"/>
              <a:gd name="T7" fmla="*/ 13951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moveTo>
                  <a:pt x="13430" y="9321"/>
                </a:moveTo>
                <a:cubicBezTo>
                  <a:pt x="11975" y="9321"/>
                  <a:pt x="11780" y="10196"/>
                  <a:pt x="11780" y="10196"/>
                </a:cubicBezTo>
                <a:lnTo>
                  <a:pt x="11782" y="9327"/>
                </a:lnTo>
                <a:lnTo>
                  <a:pt x="9818" y="9327"/>
                </a:lnTo>
                <a:lnTo>
                  <a:pt x="9818" y="14727"/>
                </a:lnTo>
                <a:lnTo>
                  <a:pt x="11782" y="14727"/>
                </a:lnTo>
                <a:lnTo>
                  <a:pt x="11782" y="11782"/>
                </a:lnTo>
                <a:cubicBezTo>
                  <a:pt x="11782" y="11782"/>
                  <a:pt x="11782" y="10793"/>
                  <a:pt x="12616" y="10793"/>
                </a:cubicBezTo>
                <a:cubicBezTo>
                  <a:pt x="13086" y="10793"/>
                  <a:pt x="13255" y="11232"/>
                  <a:pt x="13255" y="11782"/>
                </a:cubicBezTo>
                <a:lnTo>
                  <a:pt x="13255" y="14727"/>
                </a:lnTo>
                <a:lnTo>
                  <a:pt x="15218" y="14727"/>
                </a:lnTo>
                <a:lnTo>
                  <a:pt x="15218" y="11782"/>
                </a:lnTo>
                <a:cubicBezTo>
                  <a:pt x="15218" y="10245"/>
                  <a:pt x="14550" y="9321"/>
                  <a:pt x="13430" y="9321"/>
                </a:cubicBezTo>
                <a:moveTo>
                  <a:pt x="6873" y="14727"/>
                </a:moveTo>
                <a:lnTo>
                  <a:pt x="8829" y="14727"/>
                </a:lnTo>
                <a:lnTo>
                  <a:pt x="8829" y="9321"/>
                </a:lnTo>
                <a:lnTo>
                  <a:pt x="6873" y="9321"/>
                </a:lnTo>
                <a:cubicBezTo>
                  <a:pt x="6873" y="9321"/>
                  <a:pt x="6873" y="14727"/>
                  <a:pt x="6873" y="14727"/>
                </a:cubicBezTo>
                <a:close/>
                <a:moveTo>
                  <a:pt x="7851" y="6873"/>
                </a:moveTo>
                <a:cubicBezTo>
                  <a:pt x="7311" y="6873"/>
                  <a:pt x="6873" y="7313"/>
                  <a:pt x="6873" y="7856"/>
                </a:cubicBezTo>
                <a:cubicBezTo>
                  <a:pt x="6873" y="8399"/>
                  <a:pt x="7311" y="8839"/>
                  <a:pt x="7851" y="8839"/>
                </a:cubicBezTo>
                <a:cubicBezTo>
                  <a:pt x="8391" y="8839"/>
                  <a:pt x="8829" y="8399"/>
                  <a:pt x="8829" y="7856"/>
                </a:cubicBezTo>
                <a:cubicBezTo>
                  <a:pt x="8829" y="7313"/>
                  <a:pt x="8391" y="6873"/>
                  <a:pt x="7851" y="6873"/>
                </a:cubicBezTo>
              </a:path>
            </a:pathLst>
          </a:custGeom>
          <a:solidFill>
            <a:schemeClr val="bg2">
              <a:lumMod val="50000"/>
            </a:schemeClr>
          </a:solidFill>
          <a:ln>
            <a:noFill/>
          </a:ln>
        </p:spPr>
        <p:txBody>
          <a:bodyPr lIns="38100" tIns="38100" rIns="38100" bIns="38100" anchor="ctr"/>
          <a:lstStyle/>
          <a:p>
            <a:endParaRPr lang="fr-CD"/>
          </a:p>
        </p:txBody>
      </p:sp>
      <p:sp>
        <p:nvSpPr>
          <p:cNvPr id="9" name="Shape 3903">
            <a:extLst>
              <a:ext uri="{FF2B5EF4-FFF2-40B4-BE49-F238E27FC236}">
                <a16:creationId xmlns:a16="http://schemas.microsoft.com/office/drawing/2014/main" xmlns="" id="{A3E70278-7771-4B16-A99F-1E3CF49A1830}"/>
              </a:ext>
            </a:extLst>
          </p:cNvPr>
          <p:cNvSpPr>
            <a:spLocks/>
          </p:cNvSpPr>
          <p:nvPr/>
        </p:nvSpPr>
        <p:spPr bwMode="auto">
          <a:xfrm>
            <a:off x="11519977" y="6384511"/>
            <a:ext cx="199294" cy="199294"/>
          </a:xfrm>
          <a:custGeom>
            <a:avLst/>
            <a:gdLst>
              <a:gd name="T0" fmla="*/ 139517 w 21600"/>
              <a:gd name="T1" fmla="*/ 139517 h 21600"/>
              <a:gd name="T2" fmla="*/ 139517 w 21600"/>
              <a:gd name="T3" fmla="*/ 139517 h 21600"/>
              <a:gd name="T4" fmla="*/ 139517 w 21600"/>
              <a:gd name="T5" fmla="*/ 139517 h 21600"/>
              <a:gd name="T6" fmla="*/ 139517 w 21600"/>
              <a:gd name="T7" fmla="*/ 13951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4727" y="13745"/>
                </a:moveTo>
                <a:cubicBezTo>
                  <a:pt x="14727" y="14287"/>
                  <a:pt x="14287" y="14727"/>
                  <a:pt x="13745" y="14727"/>
                </a:cubicBezTo>
                <a:lnTo>
                  <a:pt x="7855" y="14727"/>
                </a:lnTo>
                <a:cubicBezTo>
                  <a:pt x="7313" y="14727"/>
                  <a:pt x="6873" y="14287"/>
                  <a:pt x="6873" y="13745"/>
                </a:cubicBezTo>
                <a:lnTo>
                  <a:pt x="6873" y="10309"/>
                </a:lnTo>
                <a:lnTo>
                  <a:pt x="7904" y="10309"/>
                </a:lnTo>
                <a:cubicBezTo>
                  <a:pt x="7877" y="10470"/>
                  <a:pt x="7855" y="10632"/>
                  <a:pt x="7855" y="10800"/>
                </a:cubicBezTo>
                <a:cubicBezTo>
                  <a:pt x="7855" y="12427"/>
                  <a:pt x="9173" y="13745"/>
                  <a:pt x="10800" y="13745"/>
                </a:cubicBezTo>
                <a:cubicBezTo>
                  <a:pt x="12426" y="13745"/>
                  <a:pt x="13745" y="12427"/>
                  <a:pt x="13745" y="10800"/>
                </a:cubicBezTo>
                <a:cubicBezTo>
                  <a:pt x="13745" y="10632"/>
                  <a:pt x="13723" y="10470"/>
                  <a:pt x="13696" y="10309"/>
                </a:cubicBezTo>
                <a:lnTo>
                  <a:pt x="14727" y="10309"/>
                </a:lnTo>
                <a:cubicBezTo>
                  <a:pt x="14727" y="10309"/>
                  <a:pt x="14727" y="13745"/>
                  <a:pt x="14727" y="13745"/>
                </a:cubicBezTo>
                <a:close/>
                <a:moveTo>
                  <a:pt x="10800" y="8836"/>
                </a:moveTo>
                <a:cubicBezTo>
                  <a:pt x="11884" y="8836"/>
                  <a:pt x="12764" y="9716"/>
                  <a:pt x="12764" y="10800"/>
                </a:cubicBezTo>
                <a:cubicBezTo>
                  <a:pt x="12764" y="11884"/>
                  <a:pt x="11884" y="12764"/>
                  <a:pt x="10800" y="12764"/>
                </a:cubicBezTo>
                <a:cubicBezTo>
                  <a:pt x="9716" y="12764"/>
                  <a:pt x="8836" y="11884"/>
                  <a:pt x="8836" y="10800"/>
                </a:cubicBezTo>
                <a:cubicBezTo>
                  <a:pt x="8836" y="9716"/>
                  <a:pt x="9716" y="8836"/>
                  <a:pt x="10800" y="8836"/>
                </a:cubicBezTo>
                <a:moveTo>
                  <a:pt x="12764" y="7364"/>
                </a:moveTo>
                <a:lnTo>
                  <a:pt x="14236" y="7364"/>
                </a:lnTo>
                <a:lnTo>
                  <a:pt x="14236" y="8836"/>
                </a:lnTo>
                <a:lnTo>
                  <a:pt x="12764" y="8836"/>
                </a:lnTo>
                <a:cubicBezTo>
                  <a:pt x="12764" y="8836"/>
                  <a:pt x="12764" y="7364"/>
                  <a:pt x="12764" y="7364"/>
                </a:cubicBezTo>
                <a:close/>
                <a:moveTo>
                  <a:pt x="13745" y="5891"/>
                </a:moveTo>
                <a:lnTo>
                  <a:pt x="7855" y="5891"/>
                </a:lnTo>
                <a:cubicBezTo>
                  <a:pt x="6770" y="5891"/>
                  <a:pt x="5891" y="6770"/>
                  <a:pt x="5891" y="7855"/>
                </a:cubicBezTo>
                <a:lnTo>
                  <a:pt x="5891" y="13745"/>
                </a:lnTo>
                <a:cubicBezTo>
                  <a:pt x="5891" y="14830"/>
                  <a:pt x="6770" y="15709"/>
                  <a:pt x="7855" y="15709"/>
                </a:cubicBezTo>
                <a:lnTo>
                  <a:pt x="13745" y="15709"/>
                </a:lnTo>
                <a:cubicBezTo>
                  <a:pt x="14830" y="15709"/>
                  <a:pt x="15709" y="14830"/>
                  <a:pt x="15709" y="13745"/>
                </a:cubicBezTo>
                <a:lnTo>
                  <a:pt x="15709" y="7855"/>
                </a:lnTo>
                <a:cubicBezTo>
                  <a:pt x="15709" y="6770"/>
                  <a:pt x="14830" y="5891"/>
                  <a:pt x="13745" y="5891"/>
                </a:cubicBezTo>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path>
            </a:pathLst>
          </a:custGeom>
          <a:solidFill>
            <a:schemeClr val="bg2">
              <a:lumMod val="50000"/>
            </a:schemeClr>
          </a:solidFill>
          <a:ln>
            <a:noFill/>
          </a:ln>
        </p:spPr>
        <p:txBody>
          <a:bodyPr lIns="38100" tIns="38100" rIns="38100" bIns="38100" anchor="ctr"/>
          <a:lstStyle/>
          <a:p>
            <a:endParaRPr lang="fr-CD"/>
          </a:p>
        </p:txBody>
      </p:sp>
      <p:cxnSp>
        <p:nvCxnSpPr>
          <p:cNvPr id="11" name="Connecteur droit 10">
            <a:extLst>
              <a:ext uri="{FF2B5EF4-FFF2-40B4-BE49-F238E27FC236}">
                <a16:creationId xmlns:a16="http://schemas.microsoft.com/office/drawing/2014/main" xmlns="" id="{8908E4E1-B32C-4AED-924E-A62F14786E7D}"/>
              </a:ext>
            </a:extLst>
          </p:cNvPr>
          <p:cNvCxnSpPr/>
          <p:nvPr/>
        </p:nvCxnSpPr>
        <p:spPr>
          <a:xfrm>
            <a:off x="4222773" y="5613858"/>
            <a:ext cx="7419280" cy="0"/>
          </a:xfrm>
          <a:prstGeom prst="line">
            <a:avLst/>
          </a:prstGeom>
        </p:spPr>
        <p:style>
          <a:lnRef idx="3">
            <a:schemeClr val="dk1"/>
          </a:lnRef>
          <a:fillRef idx="0">
            <a:schemeClr val="dk1"/>
          </a:fillRef>
          <a:effectRef idx="2">
            <a:schemeClr val="dk1"/>
          </a:effectRef>
          <a:fontRef idx="minor">
            <a:schemeClr val="tx1"/>
          </a:fontRef>
        </p:style>
      </p:cxnSp>
      <p:sp>
        <p:nvSpPr>
          <p:cNvPr id="12" name="ZoneTexte 11">
            <a:extLst>
              <a:ext uri="{FF2B5EF4-FFF2-40B4-BE49-F238E27FC236}">
                <a16:creationId xmlns:a16="http://schemas.microsoft.com/office/drawing/2014/main" xmlns="" id="{F4C79060-B050-4741-AF05-F13DA6B4FE82}"/>
              </a:ext>
            </a:extLst>
          </p:cNvPr>
          <p:cNvSpPr txBox="1"/>
          <p:nvPr/>
        </p:nvSpPr>
        <p:spPr>
          <a:xfrm>
            <a:off x="8660914" y="6331963"/>
            <a:ext cx="2090057" cy="307777"/>
          </a:xfrm>
          <a:prstGeom prst="rect">
            <a:avLst/>
          </a:prstGeom>
          <a:noFill/>
        </p:spPr>
        <p:txBody>
          <a:bodyPr wrap="square" rtlCol="0">
            <a:spAutoFit/>
          </a:bodyPr>
          <a:lstStyle/>
          <a:p>
            <a:pPr algn="r"/>
            <a:r>
              <a:rPr lang="fr-CD" sz="1400" b="1" dirty="0">
                <a:solidFill>
                  <a:schemeClr val="tx1">
                    <a:lumMod val="75000"/>
                    <a:lumOff val="25000"/>
                  </a:schemeClr>
                </a:solidFill>
                <a:latin typeface="Garamond" panose="02020404030301010803" pitchFamily="18" charset="0"/>
              </a:rPr>
              <a:t>pt-</a:t>
            </a:r>
            <a:r>
              <a:rPr lang="fr-CD" sz="1400" b="1" dirty="0" err="1">
                <a:solidFill>
                  <a:schemeClr val="tx1">
                    <a:lumMod val="75000"/>
                    <a:lumOff val="25000"/>
                  </a:schemeClr>
                </a:solidFill>
                <a:latin typeface="Garamond" panose="02020404030301010803" pitchFamily="18" charset="0"/>
              </a:rPr>
              <a:t>numerique.gouv.cd</a:t>
            </a:r>
            <a:endParaRPr lang="fr-CD" sz="1400" b="1" dirty="0">
              <a:solidFill>
                <a:schemeClr val="tx1">
                  <a:lumMod val="75000"/>
                  <a:lumOff val="25000"/>
                </a:schemeClr>
              </a:solidFill>
              <a:latin typeface="Garamond" panose="02020404030301010803" pitchFamily="18" charset="0"/>
            </a:endParaRPr>
          </a:p>
        </p:txBody>
      </p:sp>
      <p:pic>
        <p:nvPicPr>
          <p:cNvPr id="3" name="Image 2" descr="Une image contenant capture d’écran, Graphique, dessin humoristique, graphisme&#10;&#10;Description générée automatiquement">
            <a:extLst>
              <a:ext uri="{FF2B5EF4-FFF2-40B4-BE49-F238E27FC236}">
                <a16:creationId xmlns:a16="http://schemas.microsoft.com/office/drawing/2014/main" xmlns="" id="{355D6954-1D75-5396-809E-F252B48229BC}"/>
              </a:ext>
            </a:extLst>
          </p:cNvPr>
          <p:cNvPicPr>
            <a:picLocks noChangeAspect="1"/>
          </p:cNvPicPr>
          <p:nvPr/>
        </p:nvPicPr>
        <p:blipFill>
          <a:blip r:embed="rId3" cstate="print">
            <a:extLst>
              <a:ext uri="{28A0092B-C50C-407E-A947-70E740481C1C}">
                <a14:useLocalDpi xmlns:a14="http://schemas.microsoft.com/office/drawing/2010/main" val="0"/>
              </a:ext>
            </a:extLst>
          </a:blip>
          <a:srcRect t="24807" b="25577"/>
          <a:stretch/>
        </p:blipFill>
        <p:spPr>
          <a:xfrm>
            <a:off x="32772" y="380999"/>
            <a:ext cx="6579269" cy="2100943"/>
          </a:xfrm>
          <a:prstGeom prst="rect">
            <a:avLst/>
          </a:prstGeom>
        </p:spPr>
      </p:pic>
    </p:spTree>
    <p:extLst>
      <p:ext uri="{BB962C8B-B14F-4D97-AF65-F5344CB8AC3E}">
        <p14:creationId xmlns:p14="http://schemas.microsoft.com/office/powerpoint/2010/main" val="3254310489"/>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hape 3893">
            <a:extLst>
              <a:ext uri="{FF2B5EF4-FFF2-40B4-BE49-F238E27FC236}">
                <a16:creationId xmlns:a16="http://schemas.microsoft.com/office/drawing/2014/main" xmlns="" id="{DBD7A315-6DE3-4003-9E01-F2F7F7EC9F21}"/>
              </a:ext>
            </a:extLst>
          </p:cNvPr>
          <p:cNvSpPr>
            <a:spLocks/>
          </p:cNvSpPr>
          <p:nvPr/>
        </p:nvSpPr>
        <p:spPr bwMode="auto">
          <a:xfrm>
            <a:off x="843233" y="6284870"/>
            <a:ext cx="199294" cy="199294"/>
          </a:xfrm>
          <a:custGeom>
            <a:avLst/>
            <a:gdLst>
              <a:gd name="T0" fmla="*/ 139517 w 21600"/>
              <a:gd name="T1" fmla="*/ 139517 h 21600"/>
              <a:gd name="T2" fmla="*/ 139517 w 21600"/>
              <a:gd name="T3" fmla="*/ 139517 h 21600"/>
              <a:gd name="T4" fmla="*/ 139517 w 21600"/>
              <a:gd name="T5" fmla="*/ 139517 h 21600"/>
              <a:gd name="T6" fmla="*/ 139517 w 21600"/>
              <a:gd name="T7" fmla="*/ 13951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moveTo>
                  <a:pt x="15929" y="7018"/>
                </a:moveTo>
                <a:cubicBezTo>
                  <a:pt x="15539" y="7246"/>
                  <a:pt x="15108" y="7411"/>
                  <a:pt x="14650" y="7500"/>
                </a:cubicBezTo>
                <a:cubicBezTo>
                  <a:pt x="14282" y="7114"/>
                  <a:pt x="13759" y="6874"/>
                  <a:pt x="13179" y="6874"/>
                </a:cubicBezTo>
                <a:cubicBezTo>
                  <a:pt x="12067" y="6874"/>
                  <a:pt x="11165" y="7762"/>
                  <a:pt x="11165" y="8856"/>
                </a:cubicBezTo>
                <a:cubicBezTo>
                  <a:pt x="11165" y="9012"/>
                  <a:pt x="11183" y="9162"/>
                  <a:pt x="11217" y="9308"/>
                </a:cubicBezTo>
                <a:cubicBezTo>
                  <a:pt x="9543" y="9226"/>
                  <a:pt x="8059" y="8436"/>
                  <a:pt x="7065" y="7236"/>
                </a:cubicBezTo>
                <a:cubicBezTo>
                  <a:pt x="6892" y="7530"/>
                  <a:pt x="6793" y="7870"/>
                  <a:pt x="6793" y="8233"/>
                </a:cubicBezTo>
                <a:cubicBezTo>
                  <a:pt x="6793" y="8921"/>
                  <a:pt x="7148" y="9528"/>
                  <a:pt x="7689" y="9883"/>
                </a:cubicBezTo>
                <a:cubicBezTo>
                  <a:pt x="7359" y="9873"/>
                  <a:pt x="7048" y="9784"/>
                  <a:pt x="6776" y="9635"/>
                </a:cubicBezTo>
                <a:cubicBezTo>
                  <a:pt x="6776" y="9644"/>
                  <a:pt x="6776" y="9651"/>
                  <a:pt x="6776" y="9660"/>
                </a:cubicBezTo>
                <a:cubicBezTo>
                  <a:pt x="6776" y="10621"/>
                  <a:pt x="7471" y="11422"/>
                  <a:pt x="8392" y="11604"/>
                </a:cubicBezTo>
                <a:cubicBezTo>
                  <a:pt x="8223" y="11650"/>
                  <a:pt x="8045" y="11673"/>
                  <a:pt x="7861" y="11673"/>
                </a:cubicBezTo>
                <a:cubicBezTo>
                  <a:pt x="7732" y="11673"/>
                  <a:pt x="7605" y="11661"/>
                  <a:pt x="7483" y="11638"/>
                </a:cubicBezTo>
                <a:cubicBezTo>
                  <a:pt x="7739" y="12426"/>
                  <a:pt x="8483" y="12999"/>
                  <a:pt x="9364" y="13015"/>
                </a:cubicBezTo>
                <a:cubicBezTo>
                  <a:pt x="8674" y="13547"/>
                  <a:pt x="7806" y="13863"/>
                  <a:pt x="6862" y="13863"/>
                </a:cubicBezTo>
                <a:cubicBezTo>
                  <a:pt x="6699" y="13863"/>
                  <a:pt x="6540" y="13855"/>
                  <a:pt x="6382" y="13837"/>
                </a:cubicBezTo>
                <a:cubicBezTo>
                  <a:pt x="7274" y="14398"/>
                  <a:pt x="8332" y="14727"/>
                  <a:pt x="9470" y="14727"/>
                </a:cubicBezTo>
                <a:cubicBezTo>
                  <a:pt x="13175" y="14727"/>
                  <a:pt x="15201" y="11706"/>
                  <a:pt x="15201" y="9086"/>
                </a:cubicBezTo>
                <a:cubicBezTo>
                  <a:pt x="15201" y="9000"/>
                  <a:pt x="15199" y="8915"/>
                  <a:pt x="15195" y="8830"/>
                </a:cubicBezTo>
                <a:cubicBezTo>
                  <a:pt x="15588" y="8550"/>
                  <a:pt x="15930" y="8201"/>
                  <a:pt x="16200" y="7804"/>
                </a:cubicBezTo>
                <a:cubicBezTo>
                  <a:pt x="15839" y="7961"/>
                  <a:pt x="15451" y="8067"/>
                  <a:pt x="15043" y="8115"/>
                </a:cubicBezTo>
                <a:cubicBezTo>
                  <a:pt x="15459" y="7870"/>
                  <a:pt x="15778" y="7482"/>
                  <a:pt x="15929" y="7018"/>
                </a:cubicBezTo>
              </a:path>
            </a:pathLst>
          </a:custGeom>
          <a:solidFill>
            <a:schemeClr val="accent5"/>
          </a:solidFill>
          <a:ln>
            <a:noFill/>
          </a:ln>
        </p:spPr>
        <p:txBody>
          <a:bodyPr lIns="38100" tIns="38100" rIns="38100" bIns="38100" anchor="ctr"/>
          <a:lstStyle/>
          <a:p>
            <a:endParaRPr lang="fr-CD"/>
          </a:p>
        </p:txBody>
      </p:sp>
      <p:sp>
        <p:nvSpPr>
          <p:cNvPr id="17" name="Shape 3894">
            <a:extLst>
              <a:ext uri="{FF2B5EF4-FFF2-40B4-BE49-F238E27FC236}">
                <a16:creationId xmlns:a16="http://schemas.microsoft.com/office/drawing/2014/main" xmlns="" id="{23F4DEF6-E659-4ABC-80EC-41A81CC13043}"/>
              </a:ext>
            </a:extLst>
          </p:cNvPr>
          <p:cNvSpPr>
            <a:spLocks/>
          </p:cNvSpPr>
          <p:nvPr/>
        </p:nvSpPr>
        <p:spPr bwMode="auto">
          <a:xfrm>
            <a:off x="1078354" y="6284870"/>
            <a:ext cx="199294" cy="199294"/>
          </a:xfrm>
          <a:custGeom>
            <a:avLst/>
            <a:gdLst>
              <a:gd name="T0" fmla="*/ 139517 w 21600"/>
              <a:gd name="T1" fmla="*/ 139517 h 21600"/>
              <a:gd name="T2" fmla="*/ 139517 w 21600"/>
              <a:gd name="T3" fmla="*/ 139517 h 21600"/>
              <a:gd name="T4" fmla="*/ 139517 w 21600"/>
              <a:gd name="T5" fmla="*/ 139517 h 21600"/>
              <a:gd name="T6" fmla="*/ 139517 w 21600"/>
              <a:gd name="T7" fmla="*/ 13951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1776" y="8468"/>
                </a:moveTo>
                <a:cubicBezTo>
                  <a:pt x="11776" y="8071"/>
                  <a:pt x="11817" y="7858"/>
                  <a:pt x="12428" y="7858"/>
                </a:cubicBezTo>
                <a:lnTo>
                  <a:pt x="13244" y="7858"/>
                </a:lnTo>
                <a:lnTo>
                  <a:pt x="13244" y="6381"/>
                </a:lnTo>
                <a:lnTo>
                  <a:pt x="11938" y="6381"/>
                </a:lnTo>
                <a:cubicBezTo>
                  <a:pt x="10369" y="6381"/>
                  <a:pt x="9816" y="7120"/>
                  <a:pt x="9816" y="8363"/>
                </a:cubicBezTo>
                <a:lnTo>
                  <a:pt x="9816" y="9322"/>
                </a:lnTo>
                <a:lnTo>
                  <a:pt x="8837" y="9322"/>
                </a:lnTo>
                <a:lnTo>
                  <a:pt x="8837" y="10800"/>
                </a:lnTo>
                <a:lnTo>
                  <a:pt x="9816" y="10800"/>
                </a:lnTo>
                <a:lnTo>
                  <a:pt x="9816" y="15219"/>
                </a:lnTo>
                <a:lnTo>
                  <a:pt x="11774" y="15219"/>
                </a:lnTo>
                <a:lnTo>
                  <a:pt x="11774" y="10800"/>
                </a:lnTo>
                <a:lnTo>
                  <a:pt x="13081" y="10800"/>
                </a:lnTo>
                <a:lnTo>
                  <a:pt x="13254" y="9322"/>
                </a:lnTo>
                <a:lnTo>
                  <a:pt x="11774" y="9322"/>
                </a:lnTo>
                <a:cubicBezTo>
                  <a:pt x="11774" y="9322"/>
                  <a:pt x="11776" y="8468"/>
                  <a:pt x="11776" y="8468"/>
                </a:cubicBezTo>
                <a:close/>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path>
            </a:pathLst>
          </a:custGeom>
          <a:solidFill>
            <a:schemeClr val="accent5"/>
          </a:solidFill>
          <a:ln>
            <a:noFill/>
          </a:ln>
        </p:spPr>
        <p:txBody>
          <a:bodyPr lIns="38100" tIns="38100" rIns="38100" bIns="38100" anchor="ctr"/>
          <a:lstStyle/>
          <a:p>
            <a:endParaRPr lang="fr-CD"/>
          </a:p>
        </p:txBody>
      </p:sp>
      <p:sp>
        <p:nvSpPr>
          <p:cNvPr id="18" name="Shape 3899">
            <a:extLst>
              <a:ext uri="{FF2B5EF4-FFF2-40B4-BE49-F238E27FC236}">
                <a16:creationId xmlns:a16="http://schemas.microsoft.com/office/drawing/2014/main" xmlns="" id="{C5922967-D2F9-4F7E-9DC0-2F0745EDC38C}"/>
              </a:ext>
            </a:extLst>
          </p:cNvPr>
          <p:cNvSpPr>
            <a:spLocks/>
          </p:cNvSpPr>
          <p:nvPr/>
        </p:nvSpPr>
        <p:spPr bwMode="auto">
          <a:xfrm>
            <a:off x="1326526" y="6291937"/>
            <a:ext cx="199294" cy="199294"/>
          </a:xfrm>
          <a:custGeom>
            <a:avLst/>
            <a:gdLst>
              <a:gd name="T0" fmla="*/ 139517 w 21600"/>
              <a:gd name="T1" fmla="*/ 139517 h 21600"/>
              <a:gd name="T2" fmla="*/ 139517 w 21600"/>
              <a:gd name="T3" fmla="*/ 139517 h 21600"/>
              <a:gd name="T4" fmla="*/ 139517 w 21600"/>
              <a:gd name="T5" fmla="*/ 139517 h 21600"/>
              <a:gd name="T6" fmla="*/ 139517 w 21600"/>
              <a:gd name="T7" fmla="*/ 13951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moveTo>
                  <a:pt x="13430" y="9321"/>
                </a:moveTo>
                <a:cubicBezTo>
                  <a:pt x="11975" y="9321"/>
                  <a:pt x="11780" y="10196"/>
                  <a:pt x="11780" y="10196"/>
                </a:cubicBezTo>
                <a:lnTo>
                  <a:pt x="11782" y="9327"/>
                </a:lnTo>
                <a:lnTo>
                  <a:pt x="9818" y="9327"/>
                </a:lnTo>
                <a:lnTo>
                  <a:pt x="9818" y="14727"/>
                </a:lnTo>
                <a:lnTo>
                  <a:pt x="11782" y="14727"/>
                </a:lnTo>
                <a:lnTo>
                  <a:pt x="11782" y="11782"/>
                </a:lnTo>
                <a:cubicBezTo>
                  <a:pt x="11782" y="11782"/>
                  <a:pt x="11782" y="10793"/>
                  <a:pt x="12616" y="10793"/>
                </a:cubicBezTo>
                <a:cubicBezTo>
                  <a:pt x="13086" y="10793"/>
                  <a:pt x="13255" y="11232"/>
                  <a:pt x="13255" y="11782"/>
                </a:cubicBezTo>
                <a:lnTo>
                  <a:pt x="13255" y="14727"/>
                </a:lnTo>
                <a:lnTo>
                  <a:pt x="15218" y="14727"/>
                </a:lnTo>
                <a:lnTo>
                  <a:pt x="15218" y="11782"/>
                </a:lnTo>
                <a:cubicBezTo>
                  <a:pt x="15218" y="10245"/>
                  <a:pt x="14550" y="9321"/>
                  <a:pt x="13430" y="9321"/>
                </a:cubicBezTo>
                <a:moveTo>
                  <a:pt x="6873" y="14727"/>
                </a:moveTo>
                <a:lnTo>
                  <a:pt x="8829" y="14727"/>
                </a:lnTo>
                <a:lnTo>
                  <a:pt x="8829" y="9321"/>
                </a:lnTo>
                <a:lnTo>
                  <a:pt x="6873" y="9321"/>
                </a:lnTo>
                <a:cubicBezTo>
                  <a:pt x="6873" y="9321"/>
                  <a:pt x="6873" y="14727"/>
                  <a:pt x="6873" y="14727"/>
                </a:cubicBezTo>
                <a:close/>
                <a:moveTo>
                  <a:pt x="7851" y="6873"/>
                </a:moveTo>
                <a:cubicBezTo>
                  <a:pt x="7311" y="6873"/>
                  <a:pt x="6873" y="7313"/>
                  <a:pt x="6873" y="7856"/>
                </a:cubicBezTo>
                <a:cubicBezTo>
                  <a:pt x="6873" y="8399"/>
                  <a:pt x="7311" y="8839"/>
                  <a:pt x="7851" y="8839"/>
                </a:cubicBezTo>
                <a:cubicBezTo>
                  <a:pt x="8391" y="8839"/>
                  <a:pt x="8829" y="8399"/>
                  <a:pt x="8829" y="7856"/>
                </a:cubicBezTo>
                <a:cubicBezTo>
                  <a:pt x="8829" y="7313"/>
                  <a:pt x="8391" y="6873"/>
                  <a:pt x="7851" y="6873"/>
                </a:cubicBezTo>
              </a:path>
            </a:pathLst>
          </a:custGeom>
          <a:solidFill>
            <a:schemeClr val="accent5"/>
          </a:solidFill>
          <a:ln>
            <a:noFill/>
          </a:ln>
        </p:spPr>
        <p:txBody>
          <a:bodyPr lIns="38100" tIns="38100" rIns="38100" bIns="38100" anchor="ctr"/>
          <a:lstStyle/>
          <a:p>
            <a:endParaRPr lang="fr-CD"/>
          </a:p>
        </p:txBody>
      </p:sp>
      <p:sp>
        <p:nvSpPr>
          <p:cNvPr id="19" name="Shape 3903">
            <a:extLst>
              <a:ext uri="{FF2B5EF4-FFF2-40B4-BE49-F238E27FC236}">
                <a16:creationId xmlns:a16="http://schemas.microsoft.com/office/drawing/2014/main" xmlns="" id="{CDB1D7A0-3C3F-4E8E-9894-E3A4B711F04B}"/>
              </a:ext>
            </a:extLst>
          </p:cNvPr>
          <p:cNvSpPr>
            <a:spLocks/>
          </p:cNvSpPr>
          <p:nvPr/>
        </p:nvSpPr>
        <p:spPr bwMode="auto">
          <a:xfrm>
            <a:off x="1574698" y="6290243"/>
            <a:ext cx="199294" cy="199294"/>
          </a:xfrm>
          <a:custGeom>
            <a:avLst/>
            <a:gdLst>
              <a:gd name="T0" fmla="*/ 139517 w 21600"/>
              <a:gd name="T1" fmla="*/ 139517 h 21600"/>
              <a:gd name="T2" fmla="*/ 139517 w 21600"/>
              <a:gd name="T3" fmla="*/ 139517 h 21600"/>
              <a:gd name="T4" fmla="*/ 139517 w 21600"/>
              <a:gd name="T5" fmla="*/ 139517 h 21600"/>
              <a:gd name="T6" fmla="*/ 139517 w 21600"/>
              <a:gd name="T7" fmla="*/ 13951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4727" y="13745"/>
                </a:moveTo>
                <a:cubicBezTo>
                  <a:pt x="14727" y="14287"/>
                  <a:pt x="14287" y="14727"/>
                  <a:pt x="13745" y="14727"/>
                </a:cubicBezTo>
                <a:lnTo>
                  <a:pt x="7855" y="14727"/>
                </a:lnTo>
                <a:cubicBezTo>
                  <a:pt x="7313" y="14727"/>
                  <a:pt x="6873" y="14287"/>
                  <a:pt x="6873" y="13745"/>
                </a:cubicBezTo>
                <a:lnTo>
                  <a:pt x="6873" y="10309"/>
                </a:lnTo>
                <a:lnTo>
                  <a:pt x="7904" y="10309"/>
                </a:lnTo>
                <a:cubicBezTo>
                  <a:pt x="7877" y="10470"/>
                  <a:pt x="7855" y="10632"/>
                  <a:pt x="7855" y="10800"/>
                </a:cubicBezTo>
                <a:cubicBezTo>
                  <a:pt x="7855" y="12427"/>
                  <a:pt x="9173" y="13745"/>
                  <a:pt x="10800" y="13745"/>
                </a:cubicBezTo>
                <a:cubicBezTo>
                  <a:pt x="12426" y="13745"/>
                  <a:pt x="13745" y="12427"/>
                  <a:pt x="13745" y="10800"/>
                </a:cubicBezTo>
                <a:cubicBezTo>
                  <a:pt x="13745" y="10632"/>
                  <a:pt x="13723" y="10470"/>
                  <a:pt x="13696" y="10309"/>
                </a:cubicBezTo>
                <a:lnTo>
                  <a:pt x="14727" y="10309"/>
                </a:lnTo>
                <a:cubicBezTo>
                  <a:pt x="14727" y="10309"/>
                  <a:pt x="14727" y="13745"/>
                  <a:pt x="14727" y="13745"/>
                </a:cubicBezTo>
                <a:close/>
                <a:moveTo>
                  <a:pt x="10800" y="8836"/>
                </a:moveTo>
                <a:cubicBezTo>
                  <a:pt x="11884" y="8836"/>
                  <a:pt x="12764" y="9716"/>
                  <a:pt x="12764" y="10800"/>
                </a:cubicBezTo>
                <a:cubicBezTo>
                  <a:pt x="12764" y="11884"/>
                  <a:pt x="11884" y="12764"/>
                  <a:pt x="10800" y="12764"/>
                </a:cubicBezTo>
                <a:cubicBezTo>
                  <a:pt x="9716" y="12764"/>
                  <a:pt x="8836" y="11884"/>
                  <a:pt x="8836" y="10800"/>
                </a:cubicBezTo>
                <a:cubicBezTo>
                  <a:pt x="8836" y="9716"/>
                  <a:pt x="9716" y="8836"/>
                  <a:pt x="10800" y="8836"/>
                </a:cubicBezTo>
                <a:moveTo>
                  <a:pt x="12764" y="7364"/>
                </a:moveTo>
                <a:lnTo>
                  <a:pt x="14236" y="7364"/>
                </a:lnTo>
                <a:lnTo>
                  <a:pt x="14236" y="8836"/>
                </a:lnTo>
                <a:lnTo>
                  <a:pt x="12764" y="8836"/>
                </a:lnTo>
                <a:cubicBezTo>
                  <a:pt x="12764" y="8836"/>
                  <a:pt x="12764" y="7364"/>
                  <a:pt x="12764" y="7364"/>
                </a:cubicBezTo>
                <a:close/>
                <a:moveTo>
                  <a:pt x="13745" y="5891"/>
                </a:moveTo>
                <a:lnTo>
                  <a:pt x="7855" y="5891"/>
                </a:lnTo>
                <a:cubicBezTo>
                  <a:pt x="6770" y="5891"/>
                  <a:pt x="5891" y="6770"/>
                  <a:pt x="5891" y="7855"/>
                </a:cubicBezTo>
                <a:lnTo>
                  <a:pt x="5891" y="13745"/>
                </a:lnTo>
                <a:cubicBezTo>
                  <a:pt x="5891" y="14830"/>
                  <a:pt x="6770" y="15709"/>
                  <a:pt x="7855" y="15709"/>
                </a:cubicBezTo>
                <a:lnTo>
                  <a:pt x="13745" y="15709"/>
                </a:lnTo>
                <a:cubicBezTo>
                  <a:pt x="14830" y="15709"/>
                  <a:pt x="15709" y="14830"/>
                  <a:pt x="15709" y="13745"/>
                </a:cubicBezTo>
                <a:lnTo>
                  <a:pt x="15709" y="7855"/>
                </a:lnTo>
                <a:cubicBezTo>
                  <a:pt x="15709" y="6770"/>
                  <a:pt x="14830" y="5891"/>
                  <a:pt x="13745" y="5891"/>
                </a:cubicBezTo>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path>
            </a:pathLst>
          </a:custGeom>
          <a:solidFill>
            <a:srgbClr val="7030A0"/>
          </a:solidFill>
          <a:ln>
            <a:noFill/>
          </a:ln>
        </p:spPr>
        <p:txBody>
          <a:bodyPr lIns="38100" tIns="38100" rIns="38100" bIns="38100" anchor="ctr"/>
          <a:lstStyle/>
          <a:p>
            <a:endParaRPr lang="fr-CD"/>
          </a:p>
        </p:txBody>
      </p:sp>
      <p:sp>
        <p:nvSpPr>
          <p:cNvPr id="20" name="ZoneTexte 19">
            <a:extLst>
              <a:ext uri="{FF2B5EF4-FFF2-40B4-BE49-F238E27FC236}">
                <a16:creationId xmlns:a16="http://schemas.microsoft.com/office/drawing/2014/main" xmlns="" id="{112B5B6D-641F-4D6D-88E7-0CDF0CE764D3}"/>
              </a:ext>
            </a:extLst>
          </p:cNvPr>
          <p:cNvSpPr txBox="1"/>
          <p:nvPr/>
        </p:nvSpPr>
        <p:spPr>
          <a:xfrm>
            <a:off x="1785281" y="6212403"/>
            <a:ext cx="2090057" cy="307777"/>
          </a:xfrm>
          <a:prstGeom prst="rect">
            <a:avLst/>
          </a:prstGeom>
          <a:noFill/>
        </p:spPr>
        <p:txBody>
          <a:bodyPr wrap="square" rtlCol="0">
            <a:spAutoFit/>
          </a:bodyPr>
          <a:lstStyle/>
          <a:p>
            <a:r>
              <a:rPr lang="fr-CD" sz="1400" b="1" dirty="0">
                <a:solidFill>
                  <a:schemeClr val="tx2"/>
                </a:solidFill>
                <a:latin typeface="Garamond" panose="02020404030301010803" pitchFamily="18" charset="0"/>
              </a:rPr>
              <a:t>pt-</a:t>
            </a:r>
            <a:r>
              <a:rPr lang="fr-CD" sz="1400" b="1" dirty="0" err="1">
                <a:solidFill>
                  <a:schemeClr val="tx2"/>
                </a:solidFill>
                <a:latin typeface="Garamond" panose="02020404030301010803" pitchFamily="18" charset="0"/>
              </a:rPr>
              <a:t>numerique.gouv.cd</a:t>
            </a:r>
            <a:endParaRPr lang="fr-CD" sz="1400" b="1" dirty="0">
              <a:solidFill>
                <a:schemeClr val="tx2"/>
              </a:solidFill>
              <a:latin typeface="Garamond" panose="02020404030301010803" pitchFamily="18" charset="0"/>
            </a:endParaRPr>
          </a:p>
        </p:txBody>
      </p:sp>
      <p:sp>
        <p:nvSpPr>
          <p:cNvPr id="22" name="Espace réservé du contenu 2">
            <a:extLst>
              <a:ext uri="{FF2B5EF4-FFF2-40B4-BE49-F238E27FC236}">
                <a16:creationId xmlns:a16="http://schemas.microsoft.com/office/drawing/2014/main" xmlns="" id="{99419DF3-A9D3-450D-A6DF-819ACF8F7B97}"/>
              </a:ext>
            </a:extLst>
          </p:cNvPr>
          <p:cNvSpPr>
            <a:spLocks noGrp="1"/>
          </p:cNvSpPr>
          <p:nvPr>
            <p:ph idx="1"/>
          </p:nvPr>
        </p:nvSpPr>
        <p:spPr>
          <a:xfrm>
            <a:off x="677944" y="1457471"/>
            <a:ext cx="9797058" cy="2937078"/>
          </a:xfrm>
        </p:spPr>
        <p:txBody>
          <a:bodyPr>
            <a:normAutofit/>
          </a:bodyPr>
          <a:lstStyle/>
          <a:p>
            <a:pPr marL="0" indent="0" algn="just">
              <a:buNone/>
            </a:pPr>
            <a:endParaRPr lang="fr-CD" sz="2400" b="1" dirty="0">
              <a:latin typeface="+mj-lt"/>
              <a:ea typeface="Cooper Hewitt" pitchFamily="50" charset="0"/>
            </a:endParaRPr>
          </a:p>
          <a:p>
            <a:endParaRPr lang="fr-CD" sz="2000" dirty="0">
              <a:latin typeface="+mj-lt"/>
              <a:ea typeface="Cooper Hewitt" pitchFamily="50" charset="0"/>
            </a:endParaRPr>
          </a:p>
        </p:txBody>
      </p:sp>
      <p:pic>
        <p:nvPicPr>
          <p:cNvPr id="24" name="Image 23" descr="Une image contenant capture d’écran, Graphique, dessin humoristique, graphisme&#10;&#10;Description générée automatiquement">
            <a:extLst>
              <a:ext uri="{FF2B5EF4-FFF2-40B4-BE49-F238E27FC236}">
                <a16:creationId xmlns:a16="http://schemas.microsoft.com/office/drawing/2014/main" xmlns="" id="{DFB69A61-FE4B-EF58-6E6B-29A700B1D0A0}"/>
              </a:ext>
            </a:extLst>
          </p:cNvPr>
          <p:cNvPicPr>
            <a:picLocks noChangeAspect="1"/>
          </p:cNvPicPr>
          <p:nvPr/>
        </p:nvPicPr>
        <p:blipFill>
          <a:blip r:embed="rId2" cstate="print">
            <a:extLst>
              <a:ext uri="{28A0092B-C50C-407E-A947-70E740481C1C}">
                <a14:useLocalDpi xmlns:a14="http://schemas.microsoft.com/office/drawing/2010/main" val="0"/>
              </a:ext>
            </a:extLst>
          </a:blip>
          <a:srcRect t="24807" b="25577"/>
          <a:stretch/>
        </p:blipFill>
        <p:spPr>
          <a:xfrm>
            <a:off x="9660238" y="5932709"/>
            <a:ext cx="2482731" cy="792805"/>
          </a:xfrm>
          <a:prstGeom prst="rect">
            <a:avLst/>
          </a:prstGeom>
        </p:spPr>
      </p:pic>
      <p:sp>
        <p:nvSpPr>
          <p:cNvPr id="25" name="ZoneTexte 24">
            <a:extLst>
              <a:ext uri="{FF2B5EF4-FFF2-40B4-BE49-F238E27FC236}">
                <a16:creationId xmlns:a16="http://schemas.microsoft.com/office/drawing/2014/main" xmlns="" id="{C1801A45-BDF5-E516-5361-3F5767CDB5AF}"/>
              </a:ext>
            </a:extLst>
          </p:cNvPr>
          <p:cNvSpPr txBox="1"/>
          <p:nvPr/>
        </p:nvSpPr>
        <p:spPr>
          <a:xfrm>
            <a:off x="677944" y="614790"/>
            <a:ext cx="10225583" cy="5632311"/>
          </a:xfrm>
          <a:prstGeom prst="rect">
            <a:avLst/>
          </a:prstGeom>
          <a:noFill/>
        </p:spPr>
        <p:txBody>
          <a:bodyPr wrap="square">
            <a:spAutoFit/>
          </a:bodyPr>
          <a:lstStyle/>
          <a:p>
            <a:pPr algn="just"/>
            <a:r>
              <a:rPr lang="fr-FR" sz="2400" dirty="0" smtClean="0">
                <a:latin typeface="Garamond" panose="02020404030301010803" pitchFamily="18" charset="0"/>
              </a:rPr>
              <a:t>Différents réalisations de </a:t>
            </a:r>
            <a:r>
              <a:rPr lang="fr-FR" sz="2400" dirty="0">
                <a:latin typeface="Garamond" panose="02020404030301010803" pitchFamily="18" charset="0"/>
              </a:rPr>
              <a:t>la RDC </a:t>
            </a:r>
            <a:r>
              <a:rPr lang="fr-FR" sz="2400" dirty="0" smtClean="0">
                <a:latin typeface="Garamond" panose="02020404030301010803" pitchFamily="18" charset="0"/>
              </a:rPr>
              <a:t>dans son engagement à </a:t>
            </a:r>
            <a:r>
              <a:rPr lang="fr-FR" sz="2400" dirty="0">
                <a:latin typeface="Garamond" panose="02020404030301010803" pitchFamily="18" charset="0"/>
              </a:rPr>
              <a:t>mettre en œuvre les lignes d’action du SMSI, en adaptant les technologies de l’information et de la communication pour répondre aux besoins </a:t>
            </a:r>
            <a:r>
              <a:rPr lang="fr-FR" sz="2400" dirty="0" smtClean="0">
                <a:latin typeface="Garamond" panose="02020404030301010803" pitchFamily="18" charset="0"/>
              </a:rPr>
              <a:t>spécifiques du pays et favoriser son développement socio-économique</a:t>
            </a:r>
          </a:p>
          <a:p>
            <a:pPr algn="just"/>
            <a:r>
              <a:rPr lang="fr-FR" sz="2400" dirty="0" smtClean="0">
                <a:latin typeface="Garamond" panose="02020404030301010803" pitchFamily="18" charset="0"/>
              </a:rPr>
              <a:t>Ces réalisations tournent autour des points ci-après :</a:t>
            </a:r>
          </a:p>
          <a:p>
            <a:pPr algn="just"/>
            <a:endParaRPr lang="fr-FR" sz="2400" dirty="0" smtClean="0">
              <a:latin typeface="Garamond" panose="02020404030301010803" pitchFamily="18" charset="0"/>
            </a:endParaRPr>
          </a:p>
          <a:p>
            <a:pPr marL="342900" indent="-342900" algn="just">
              <a:buFont typeface="Wingdings" panose="05000000000000000000" pitchFamily="2" charset="2"/>
              <a:buChar char="Ø"/>
            </a:pPr>
            <a:r>
              <a:rPr lang="fr-FR" sz="2400" dirty="0">
                <a:latin typeface="Garamond" panose="02020404030301010803" pitchFamily="18" charset="0"/>
              </a:rPr>
              <a:t>Rôle des gouvernements et des parties </a:t>
            </a:r>
            <a:r>
              <a:rPr lang="fr-FR" sz="2400" dirty="0" smtClean="0">
                <a:latin typeface="Garamond" panose="02020404030301010803" pitchFamily="18" charset="0"/>
              </a:rPr>
              <a:t>prenantes;</a:t>
            </a:r>
          </a:p>
          <a:p>
            <a:pPr marL="342900" indent="-342900" algn="just">
              <a:buFont typeface="Wingdings" panose="05000000000000000000" pitchFamily="2" charset="2"/>
              <a:buChar char="Ø"/>
            </a:pPr>
            <a:r>
              <a:rPr lang="fr-FR" sz="2400" dirty="0">
                <a:latin typeface="Garamond" panose="02020404030301010803" pitchFamily="18" charset="0"/>
              </a:rPr>
              <a:t>Infrastructure de l’information et de la </a:t>
            </a:r>
            <a:r>
              <a:rPr lang="fr-FR" sz="2400" dirty="0" smtClean="0">
                <a:latin typeface="Garamond" panose="02020404030301010803" pitchFamily="18" charset="0"/>
              </a:rPr>
              <a:t>communication;</a:t>
            </a:r>
          </a:p>
          <a:p>
            <a:pPr marL="342900" indent="-342900" algn="just">
              <a:buFont typeface="Wingdings" panose="05000000000000000000" pitchFamily="2" charset="2"/>
              <a:buChar char="Ø"/>
            </a:pPr>
            <a:r>
              <a:rPr lang="fr-FR" sz="2400" dirty="0">
                <a:latin typeface="Garamond" panose="02020404030301010803" pitchFamily="18" charset="0"/>
              </a:rPr>
              <a:t>Accès à l’information et au </a:t>
            </a:r>
            <a:r>
              <a:rPr lang="fr-FR" sz="2400" dirty="0" smtClean="0">
                <a:latin typeface="Garamond" panose="02020404030301010803" pitchFamily="18" charset="0"/>
              </a:rPr>
              <a:t>savoir;</a:t>
            </a:r>
          </a:p>
          <a:p>
            <a:pPr marL="342900" indent="-342900" algn="just">
              <a:buFont typeface="Wingdings" panose="05000000000000000000" pitchFamily="2" charset="2"/>
              <a:buChar char="Ø"/>
            </a:pPr>
            <a:r>
              <a:rPr lang="fr-FR" sz="2400" dirty="0">
                <a:latin typeface="Garamond" panose="02020404030301010803" pitchFamily="18" charset="0"/>
              </a:rPr>
              <a:t>Renforcement des </a:t>
            </a:r>
            <a:r>
              <a:rPr lang="fr-FR" sz="2400" dirty="0" smtClean="0">
                <a:latin typeface="Garamond" panose="02020404030301010803" pitchFamily="18" charset="0"/>
              </a:rPr>
              <a:t>capacités;</a:t>
            </a:r>
          </a:p>
          <a:p>
            <a:pPr marL="342900" indent="-342900" algn="just">
              <a:buFont typeface="Wingdings" panose="05000000000000000000" pitchFamily="2" charset="2"/>
              <a:buChar char="Ø"/>
            </a:pPr>
            <a:r>
              <a:rPr lang="fr-FR" sz="2400" dirty="0">
                <a:latin typeface="Garamond" panose="02020404030301010803" pitchFamily="18" charset="0"/>
              </a:rPr>
              <a:t>Confiance et sécurité dans l’utilisation des </a:t>
            </a:r>
            <a:r>
              <a:rPr lang="fr-FR" sz="2400" dirty="0" smtClean="0">
                <a:latin typeface="Garamond" panose="02020404030301010803" pitchFamily="18" charset="0"/>
              </a:rPr>
              <a:t>TIC;</a:t>
            </a:r>
          </a:p>
          <a:p>
            <a:pPr marL="342900" indent="-342900" algn="just">
              <a:buFont typeface="Wingdings" panose="05000000000000000000" pitchFamily="2" charset="2"/>
              <a:buChar char="Ø"/>
            </a:pPr>
            <a:r>
              <a:rPr lang="fr-FR" sz="2400" dirty="0">
                <a:latin typeface="Garamond" panose="02020404030301010803" pitchFamily="18" charset="0"/>
              </a:rPr>
              <a:t>Applications TIC : avantages dans tous les aspects de la </a:t>
            </a:r>
            <a:r>
              <a:rPr lang="fr-FR" sz="2400" dirty="0" smtClean="0">
                <a:latin typeface="Garamond" panose="02020404030301010803" pitchFamily="18" charset="0"/>
              </a:rPr>
              <a:t>vie;</a:t>
            </a:r>
          </a:p>
          <a:p>
            <a:pPr marL="342900" indent="-342900" algn="just">
              <a:buFont typeface="Wingdings" panose="05000000000000000000" pitchFamily="2" charset="2"/>
              <a:buChar char="Ø"/>
            </a:pPr>
            <a:r>
              <a:rPr lang="fr-FR" sz="2400" dirty="0">
                <a:latin typeface="Garamond" panose="02020404030301010803" pitchFamily="18" charset="0"/>
              </a:rPr>
              <a:t>Diversité culturelle et </a:t>
            </a:r>
            <a:r>
              <a:rPr lang="fr-FR" sz="2400" dirty="0" smtClean="0">
                <a:latin typeface="Garamond" panose="02020404030301010803" pitchFamily="18" charset="0"/>
              </a:rPr>
              <a:t>linguistique;</a:t>
            </a:r>
          </a:p>
          <a:p>
            <a:pPr marL="342900" indent="-342900" algn="just">
              <a:buFont typeface="Wingdings" panose="05000000000000000000" pitchFamily="2" charset="2"/>
              <a:buChar char="Ø"/>
            </a:pPr>
            <a:r>
              <a:rPr lang="fr-FR" sz="2400" dirty="0">
                <a:latin typeface="Garamond" panose="02020404030301010803" pitchFamily="18" charset="0"/>
              </a:rPr>
              <a:t>Coopération internationale et </a:t>
            </a:r>
            <a:r>
              <a:rPr lang="fr-FR" sz="2400" dirty="0" smtClean="0">
                <a:latin typeface="Garamond" panose="02020404030301010803" pitchFamily="18" charset="0"/>
              </a:rPr>
              <a:t>régionale,</a:t>
            </a:r>
          </a:p>
          <a:p>
            <a:pPr marL="342900" indent="-342900" algn="just">
              <a:buFont typeface="Wingdings" panose="05000000000000000000" pitchFamily="2" charset="2"/>
              <a:buChar char="Ø"/>
            </a:pPr>
            <a:endParaRPr lang="fr-FR" sz="2400" dirty="0" smtClean="0">
              <a:latin typeface="Garamond" panose="02020404030301010803" pitchFamily="18" charset="0"/>
            </a:endParaRPr>
          </a:p>
        </p:txBody>
      </p:sp>
    </p:spTree>
    <p:extLst>
      <p:ext uri="{BB962C8B-B14F-4D97-AF65-F5344CB8AC3E}">
        <p14:creationId xmlns:p14="http://schemas.microsoft.com/office/powerpoint/2010/main" val="1530713687"/>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10000"/>
          </a:bodyPr>
          <a:lstStyle/>
          <a:p>
            <a:pPr marL="457200" indent="-457200">
              <a:buAutoNum type="arabicPeriod"/>
            </a:pPr>
            <a:r>
              <a:rPr lang="fr-FR" sz="2000" b="1" dirty="0" smtClean="0">
                <a:latin typeface="Garamond" panose="02020404030301010803" pitchFamily="18" charset="0"/>
              </a:rPr>
              <a:t>Libéralisation </a:t>
            </a:r>
            <a:r>
              <a:rPr lang="fr-FR" sz="2000" b="1" dirty="0">
                <a:latin typeface="Garamond" panose="02020404030301010803" pitchFamily="18" charset="0"/>
              </a:rPr>
              <a:t>et ouverture du marché </a:t>
            </a:r>
            <a:r>
              <a:rPr lang="fr-FR" sz="2000" dirty="0">
                <a:latin typeface="Garamond" panose="02020404030301010803" pitchFamily="18" charset="0"/>
              </a:rPr>
              <a:t>(années 2000</a:t>
            </a:r>
            <a:r>
              <a:rPr lang="fr-FR" sz="2000" dirty="0" smtClean="0">
                <a:latin typeface="Garamond" panose="02020404030301010803" pitchFamily="18" charset="0"/>
              </a:rPr>
              <a:t>)</a:t>
            </a:r>
          </a:p>
          <a:p>
            <a:pPr marL="0" indent="0">
              <a:buNone/>
            </a:pPr>
            <a:r>
              <a:rPr lang="fr-FR" sz="2000" dirty="0" smtClean="0">
                <a:latin typeface="Garamond" panose="02020404030301010803" pitchFamily="18" charset="0"/>
              </a:rPr>
              <a:t>Au </a:t>
            </a:r>
            <a:r>
              <a:rPr lang="fr-FR" sz="2000" dirty="0">
                <a:latin typeface="Garamond" panose="02020404030301010803" pitchFamily="18" charset="0"/>
              </a:rPr>
              <a:t>début des années 2000, la RDC a amorcé une première vague de transformation </a:t>
            </a:r>
            <a:r>
              <a:rPr lang="fr-FR" sz="2000" dirty="0" smtClean="0">
                <a:latin typeface="Garamond" panose="02020404030301010803" pitchFamily="18" charset="0"/>
              </a:rPr>
              <a:t>:</a:t>
            </a:r>
            <a:endParaRPr lang="fr-FR" sz="2000" dirty="0">
              <a:latin typeface="Garamond" panose="02020404030301010803" pitchFamily="18" charset="0"/>
            </a:endParaRPr>
          </a:p>
          <a:p>
            <a:pPr>
              <a:buFont typeface="Wingdings" panose="05000000000000000000" pitchFamily="2" charset="2"/>
              <a:buChar char="Ø"/>
            </a:pPr>
            <a:r>
              <a:rPr lang="fr-FR" sz="2000" dirty="0" smtClean="0">
                <a:latin typeface="Garamond" panose="02020404030301010803" pitchFamily="18" charset="0"/>
              </a:rPr>
              <a:t>Fin </a:t>
            </a:r>
            <a:r>
              <a:rPr lang="fr-FR" sz="2000" dirty="0">
                <a:latin typeface="Garamond" panose="02020404030301010803" pitchFamily="18" charset="0"/>
              </a:rPr>
              <a:t>du monopole d’État sur les télécommunications avec l’ouverture aux opérateurs </a:t>
            </a:r>
            <a:r>
              <a:rPr lang="fr-FR" sz="2000" dirty="0" smtClean="0">
                <a:latin typeface="Garamond" panose="02020404030301010803" pitchFamily="18" charset="0"/>
              </a:rPr>
              <a:t>privés ;</a:t>
            </a:r>
          </a:p>
          <a:p>
            <a:pPr>
              <a:buFont typeface="Wingdings" panose="05000000000000000000" pitchFamily="2" charset="2"/>
              <a:buChar char="Ø"/>
            </a:pPr>
            <a:r>
              <a:rPr lang="fr-FR" sz="2000" dirty="0" smtClean="0">
                <a:latin typeface="Garamond" panose="02020404030301010803" pitchFamily="18" charset="0"/>
              </a:rPr>
              <a:t>Arrivée </a:t>
            </a:r>
            <a:r>
              <a:rPr lang="fr-FR" sz="2000" dirty="0">
                <a:latin typeface="Garamond" panose="02020404030301010803" pitchFamily="18" charset="0"/>
              </a:rPr>
              <a:t>de grandes entreprises telles que </a:t>
            </a:r>
            <a:r>
              <a:rPr lang="fr-FR" sz="2000" dirty="0" err="1">
                <a:latin typeface="Garamond" panose="02020404030301010803" pitchFamily="18" charset="0"/>
              </a:rPr>
              <a:t>Vodacom</a:t>
            </a:r>
            <a:r>
              <a:rPr lang="fr-FR" sz="2000" dirty="0">
                <a:latin typeface="Garamond" panose="02020404030301010803" pitchFamily="18" charset="0"/>
              </a:rPr>
              <a:t>, </a:t>
            </a:r>
            <a:r>
              <a:rPr lang="fr-FR" sz="2000" dirty="0" err="1">
                <a:latin typeface="Garamond" panose="02020404030301010803" pitchFamily="18" charset="0"/>
              </a:rPr>
              <a:t>Airtel</a:t>
            </a:r>
            <a:r>
              <a:rPr lang="fr-FR" sz="2000" dirty="0">
                <a:latin typeface="Garamond" panose="02020404030301010803" pitchFamily="18" charset="0"/>
              </a:rPr>
              <a:t>, Orange et </a:t>
            </a:r>
            <a:r>
              <a:rPr lang="fr-FR" sz="2000" dirty="0" err="1">
                <a:latin typeface="Garamond" panose="02020404030301010803" pitchFamily="18" charset="0"/>
              </a:rPr>
              <a:t>Africell</a:t>
            </a:r>
            <a:r>
              <a:rPr lang="fr-FR" sz="2000" dirty="0">
                <a:latin typeface="Garamond" panose="02020404030301010803" pitchFamily="18" charset="0"/>
              </a:rPr>
              <a:t>, qui ont massivement investi dans la couverture </a:t>
            </a:r>
            <a:r>
              <a:rPr lang="fr-FR" sz="2000" dirty="0" smtClean="0">
                <a:latin typeface="Garamond" panose="02020404030301010803" pitchFamily="18" charset="0"/>
              </a:rPr>
              <a:t>mobile ;</a:t>
            </a:r>
          </a:p>
          <a:p>
            <a:pPr>
              <a:buFont typeface="Wingdings" panose="05000000000000000000" pitchFamily="2" charset="2"/>
              <a:buChar char="Ø"/>
            </a:pPr>
            <a:r>
              <a:rPr lang="fr-FR" sz="2000" dirty="0" smtClean="0">
                <a:latin typeface="Garamond" panose="02020404030301010803" pitchFamily="18" charset="0"/>
              </a:rPr>
              <a:t>Déploiement </a:t>
            </a:r>
            <a:r>
              <a:rPr lang="fr-FR" sz="2000" dirty="0">
                <a:latin typeface="Garamond" panose="02020404030301010803" pitchFamily="18" charset="0"/>
              </a:rPr>
              <a:t>du réseau GSM sur une large partie du territoire, contribuant à une explosion du taux de pénétration mobile (de moins de 1 % en 2000 à plus de 40 % aujourd’hui</a:t>
            </a:r>
            <a:r>
              <a:rPr lang="fr-FR" sz="2000" dirty="0" smtClean="0">
                <a:latin typeface="Garamond" panose="02020404030301010803" pitchFamily="18" charset="0"/>
              </a:rPr>
              <a:t>).</a:t>
            </a:r>
          </a:p>
          <a:p>
            <a:pPr marL="0" indent="0">
              <a:buNone/>
            </a:pPr>
            <a:r>
              <a:rPr lang="fr-FR" sz="2000" dirty="0">
                <a:latin typeface="Garamond" panose="02020404030301010803" pitchFamily="18" charset="0"/>
              </a:rPr>
              <a:t>2. </a:t>
            </a:r>
            <a:r>
              <a:rPr lang="fr-FR" sz="2000" b="1" dirty="0">
                <a:latin typeface="Garamond" panose="02020404030301010803" pitchFamily="18" charset="0"/>
              </a:rPr>
              <a:t>Accès à Internet et interconnexion internationale </a:t>
            </a:r>
            <a:r>
              <a:rPr lang="fr-FR" sz="2000" dirty="0">
                <a:latin typeface="Garamond" panose="02020404030301010803" pitchFamily="18" charset="0"/>
              </a:rPr>
              <a:t>(2012 - </a:t>
            </a:r>
            <a:r>
              <a:rPr lang="fr-FR" sz="2000" dirty="0" smtClean="0">
                <a:latin typeface="Garamond" panose="02020404030301010803" pitchFamily="18" charset="0"/>
              </a:rPr>
              <a:t>2020)</a:t>
            </a:r>
          </a:p>
          <a:p>
            <a:pPr>
              <a:buFont typeface="Wingdings" panose="05000000000000000000" pitchFamily="2" charset="2"/>
              <a:buChar char="Ø"/>
            </a:pPr>
            <a:r>
              <a:rPr lang="fr-FR" sz="2000" dirty="0" smtClean="0">
                <a:latin typeface="Garamond" panose="02020404030301010803" pitchFamily="18" charset="0"/>
              </a:rPr>
              <a:t>2012 </a:t>
            </a:r>
            <a:r>
              <a:rPr lang="fr-FR" sz="2000" dirty="0">
                <a:latin typeface="Garamond" panose="02020404030301010803" pitchFamily="18" charset="0"/>
              </a:rPr>
              <a:t>: Connexion de la RDC au câble sous-marin WACS (West </a:t>
            </a:r>
            <a:r>
              <a:rPr lang="fr-FR" sz="2000" dirty="0" err="1">
                <a:latin typeface="Garamond" panose="02020404030301010803" pitchFamily="18" charset="0"/>
              </a:rPr>
              <a:t>Africa</a:t>
            </a:r>
            <a:r>
              <a:rPr lang="fr-FR" sz="2000" dirty="0">
                <a:latin typeface="Garamond" panose="02020404030301010803" pitchFamily="18" charset="0"/>
              </a:rPr>
              <a:t> </a:t>
            </a:r>
            <a:r>
              <a:rPr lang="fr-FR" sz="2000" dirty="0" err="1">
                <a:latin typeface="Garamond" panose="02020404030301010803" pitchFamily="18" charset="0"/>
              </a:rPr>
              <a:t>Cable</a:t>
            </a:r>
            <a:r>
              <a:rPr lang="fr-FR" sz="2000" dirty="0">
                <a:latin typeface="Garamond" panose="02020404030301010803" pitchFamily="18" charset="0"/>
              </a:rPr>
              <a:t> System) via </a:t>
            </a:r>
            <a:r>
              <a:rPr lang="fr-FR" sz="2000" dirty="0" err="1">
                <a:latin typeface="Garamond" panose="02020404030301010803" pitchFamily="18" charset="0"/>
              </a:rPr>
              <a:t>Muanda</a:t>
            </a:r>
            <a:r>
              <a:rPr lang="fr-FR" sz="2000" dirty="0">
                <a:latin typeface="Garamond" panose="02020404030301010803" pitchFamily="18" charset="0"/>
              </a:rPr>
              <a:t>, marquant une rupture dans l’accès à l’internet haut </a:t>
            </a:r>
            <a:r>
              <a:rPr lang="fr-FR" sz="2000" dirty="0" smtClean="0">
                <a:latin typeface="Garamond" panose="02020404030301010803" pitchFamily="18" charset="0"/>
              </a:rPr>
              <a:t>débit ;</a:t>
            </a:r>
          </a:p>
          <a:p>
            <a:pPr>
              <a:buFont typeface="Wingdings" panose="05000000000000000000" pitchFamily="2" charset="2"/>
              <a:buChar char="Ø"/>
            </a:pPr>
            <a:r>
              <a:rPr lang="fr-FR" sz="2000" dirty="0" smtClean="0">
                <a:latin typeface="Garamond" panose="02020404030301010803" pitchFamily="18" charset="0"/>
              </a:rPr>
              <a:t>Multiplication </a:t>
            </a:r>
            <a:r>
              <a:rPr lang="fr-FR" sz="2000" dirty="0">
                <a:latin typeface="Garamond" panose="02020404030301010803" pitchFamily="18" charset="0"/>
              </a:rPr>
              <a:t>des fournisseurs d’accès Internet (ISP) et déploiement progressif de la 3G et de la 4G dans les grandes </a:t>
            </a:r>
            <a:r>
              <a:rPr lang="fr-FR" sz="2000" dirty="0" smtClean="0">
                <a:latin typeface="Garamond" panose="02020404030301010803" pitchFamily="18" charset="0"/>
              </a:rPr>
              <a:t>villes ;</a:t>
            </a:r>
          </a:p>
          <a:p>
            <a:pPr>
              <a:buFont typeface="Wingdings" panose="05000000000000000000" pitchFamily="2" charset="2"/>
              <a:buChar char="Ø"/>
            </a:pPr>
            <a:r>
              <a:rPr lang="fr-FR" sz="2000" dirty="0" smtClean="0">
                <a:latin typeface="Garamond" panose="02020404030301010803" pitchFamily="18" charset="0"/>
              </a:rPr>
              <a:t>Mise </a:t>
            </a:r>
            <a:r>
              <a:rPr lang="fr-FR" sz="2000" dirty="0">
                <a:latin typeface="Garamond" panose="02020404030301010803" pitchFamily="18" charset="0"/>
              </a:rPr>
              <a:t>en œuvre du Projet CAB5 (Central </a:t>
            </a:r>
            <a:r>
              <a:rPr lang="fr-FR" sz="2000" dirty="0" err="1">
                <a:latin typeface="Garamond" panose="02020404030301010803" pitchFamily="18" charset="0"/>
              </a:rPr>
              <a:t>African</a:t>
            </a:r>
            <a:r>
              <a:rPr lang="fr-FR" sz="2000" dirty="0">
                <a:latin typeface="Garamond" panose="02020404030301010803" pitchFamily="18" charset="0"/>
              </a:rPr>
              <a:t> </a:t>
            </a:r>
            <a:r>
              <a:rPr lang="fr-FR" sz="2000" dirty="0" err="1">
                <a:latin typeface="Garamond" panose="02020404030301010803" pitchFamily="18" charset="0"/>
              </a:rPr>
              <a:t>Backbone</a:t>
            </a:r>
            <a:r>
              <a:rPr lang="fr-FR" sz="2000" dirty="0">
                <a:latin typeface="Garamond" panose="02020404030301010803" pitchFamily="18" charset="0"/>
              </a:rPr>
              <a:t>) à partir de 2018 : financement de la dorsale nationale de fibre optique, qui relie aujourd’hui Kinshasa à plusieurs villes de l’Est.</a:t>
            </a:r>
          </a:p>
        </p:txBody>
      </p:sp>
      <p:sp>
        <p:nvSpPr>
          <p:cNvPr id="4" name="Titre 1"/>
          <p:cNvSpPr>
            <a:spLocks noGrp="1"/>
          </p:cNvSpPr>
          <p:nvPr>
            <p:ph type="title"/>
          </p:nvPr>
        </p:nvSpPr>
        <p:spPr/>
        <p:txBody>
          <a:bodyPr>
            <a:normAutofit fontScale="90000"/>
          </a:bodyPr>
          <a:lstStyle/>
          <a:p>
            <a:r>
              <a:rPr lang="fr-CD" dirty="0" smtClean="0">
                <a:latin typeface="COOPERHEWITT-SEMIBOLD" pitchFamily="2" charset="0"/>
                <a:ea typeface="COOPERHEWITT-SEMIBOLD" pitchFamily="2" charset="0"/>
              </a:rPr>
              <a:t/>
            </a:r>
            <a:br>
              <a:rPr lang="fr-CD" dirty="0" smtClean="0">
                <a:latin typeface="COOPERHEWITT-SEMIBOLD" pitchFamily="2" charset="0"/>
                <a:ea typeface="COOPERHEWITT-SEMIBOLD" pitchFamily="2" charset="0"/>
              </a:rPr>
            </a:br>
            <a:r>
              <a:rPr lang="fr-CD" sz="3300" dirty="0" smtClean="0">
                <a:latin typeface="COOPERHEWITT-SEMIBOLD" pitchFamily="2" charset="0"/>
                <a:ea typeface="COOPERHEWITT-SEMIBOLD" pitchFamily="2" charset="0"/>
              </a:rPr>
              <a:t>Réalisations de la RDC dans </a:t>
            </a:r>
            <a:r>
              <a:rPr lang="fr-FR" sz="3300" dirty="0" smtClean="0">
                <a:latin typeface="COOPERHEWITT-SEMIBOLD" pitchFamily="2" charset="0"/>
                <a:ea typeface="COOPERHEWITT-SEMIBOLD" pitchFamily="2" charset="0"/>
              </a:rPr>
              <a:t>la </a:t>
            </a:r>
            <a:r>
              <a:rPr lang="fr-FR" sz="3300" dirty="0">
                <a:latin typeface="COOPERHEWITT-SEMIBOLD" pitchFamily="2" charset="0"/>
                <a:ea typeface="COOPERHEWITT-SEMIBOLD" pitchFamily="2" charset="0"/>
              </a:rPr>
              <a:t>mise en œuvre des lignes d’action du </a:t>
            </a:r>
            <a:r>
              <a:rPr lang="fr-FR" sz="3300" dirty="0" smtClean="0">
                <a:latin typeface="COOPERHEWITT-SEMIBOLD" pitchFamily="2" charset="0"/>
                <a:ea typeface="COOPERHEWITT-SEMIBOLD" pitchFamily="2" charset="0"/>
              </a:rPr>
              <a:t>SMSI</a:t>
            </a:r>
            <a:r>
              <a:rPr lang="fr-CD" dirty="0" smtClean="0">
                <a:latin typeface="COOPERHEWITT-SEMIBOLD" pitchFamily="2" charset="0"/>
                <a:ea typeface="COOPERHEWITT-SEMIBOLD" pitchFamily="2" charset="0"/>
              </a:rPr>
              <a:t/>
            </a:r>
            <a:br>
              <a:rPr lang="fr-CD" dirty="0" smtClean="0">
                <a:latin typeface="COOPERHEWITT-SEMIBOLD" pitchFamily="2" charset="0"/>
                <a:ea typeface="COOPERHEWITT-SEMIBOLD" pitchFamily="2" charset="0"/>
              </a:rPr>
            </a:br>
            <a:endParaRPr lang="fr-FR" dirty="0"/>
          </a:p>
        </p:txBody>
      </p:sp>
      <p:pic>
        <p:nvPicPr>
          <p:cNvPr id="5" name="Image 4">
            <a:extLst>
              <a:ext uri="{FF2B5EF4-FFF2-40B4-BE49-F238E27FC236}">
                <a16:creationId xmlns:a16="http://schemas.microsoft.com/office/drawing/2014/main" xmlns="" id="{F87A3D95-C313-44DE-BFB4-386E97D761DA}"/>
              </a:ext>
            </a:extLst>
          </p:cNvPr>
          <p:cNvPicPr>
            <a:picLocks noChangeAspect="1"/>
          </p:cNvPicPr>
          <p:nvPr/>
        </p:nvPicPr>
        <p:blipFill>
          <a:blip r:embed="rId2"/>
          <a:stretch>
            <a:fillRect/>
          </a:stretch>
        </p:blipFill>
        <p:spPr>
          <a:xfrm>
            <a:off x="884443" y="1597117"/>
            <a:ext cx="9819415" cy="106156"/>
          </a:xfrm>
          <a:prstGeom prst="rect">
            <a:avLst/>
          </a:prstGeom>
        </p:spPr>
      </p:pic>
      <p:sp>
        <p:nvSpPr>
          <p:cNvPr id="6" name="Shape 3893">
            <a:extLst>
              <a:ext uri="{FF2B5EF4-FFF2-40B4-BE49-F238E27FC236}">
                <a16:creationId xmlns:a16="http://schemas.microsoft.com/office/drawing/2014/main" xmlns="" id="{DBD7A315-6DE3-4003-9E01-F2F7F7EC9F21}"/>
              </a:ext>
            </a:extLst>
          </p:cNvPr>
          <p:cNvSpPr>
            <a:spLocks/>
          </p:cNvSpPr>
          <p:nvPr/>
        </p:nvSpPr>
        <p:spPr bwMode="auto">
          <a:xfrm>
            <a:off x="843233" y="6284870"/>
            <a:ext cx="199294" cy="199294"/>
          </a:xfrm>
          <a:custGeom>
            <a:avLst/>
            <a:gdLst>
              <a:gd name="T0" fmla="*/ 139517 w 21600"/>
              <a:gd name="T1" fmla="*/ 139517 h 21600"/>
              <a:gd name="T2" fmla="*/ 139517 w 21600"/>
              <a:gd name="T3" fmla="*/ 139517 h 21600"/>
              <a:gd name="T4" fmla="*/ 139517 w 21600"/>
              <a:gd name="T5" fmla="*/ 139517 h 21600"/>
              <a:gd name="T6" fmla="*/ 139517 w 21600"/>
              <a:gd name="T7" fmla="*/ 13951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moveTo>
                  <a:pt x="15929" y="7018"/>
                </a:moveTo>
                <a:cubicBezTo>
                  <a:pt x="15539" y="7246"/>
                  <a:pt x="15108" y="7411"/>
                  <a:pt x="14650" y="7500"/>
                </a:cubicBezTo>
                <a:cubicBezTo>
                  <a:pt x="14282" y="7114"/>
                  <a:pt x="13759" y="6874"/>
                  <a:pt x="13179" y="6874"/>
                </a:cubicBezTo>
                <a:cubicBezTo>
                  <a:pt x="12067" y="6874"/>
                  <a:pt x="11165" y="7762"/>
                  <a:pt x="11165" y="8856"/>
                </a:cubicBezTo>
                <a:cubicBezTo>
                  <a:pt x="11165" y="9012"/>
                  <a:pt x="11183" y="9162"/>
                  <a:pt x="11217" y="9308"/>
                </a:cubicBezTo>
                <a:cubicBezTo>
                  <a:pt x="9543" y="9226"/>
                  <a:pt x="8059" y="8436"/>
                  <a:pt x="7065" y="7236"/>
                </a:cubicBezTo>
                <a:cubicBezTo>
                  <a:pt x="6892" y="7530"/>
                  <a:pt x="6793" y="7870"/>
                  <a:pt x="6793" y="8233"/>
                </a:cubicBezTo>
                <a:cubicBezTo>
                  <a:pt x="6793" y="8921"/>
                  <a:pt x="7148" y="9528"/>
                  <a:pt x="7689" y="9883"/>
                </a:cubicBezTo>
                <a:cubicBezTo>
                  <a:pt x="7359" y="9873"/>
                  <a:pt x="7048" y="9784"/>
                  <a:pt x="6776" y="9635"/>
                </a:cubicBezTo>
                <a:cubicBezTo>
                  <a:pt x="6776" y="9644"/>
                  <a:pt x="6776" y="9651"/>
                  <a:pt x="6776" y="9660"/>
                </a:cubicBezTo>
                <a:cubicBezTo>
                  <a:pt x="6776" y="10621"/>
                  <a:pt x="7471" y="11422"/>
                  <a:pt x="8392" y="11604"/>
                </a:cubicBezTo>
                <a:cubicBezTo>
                  <a:pt x="8223" y="11650"/>
                  <a:pt x="8045" y="11673"/>
                  <a:pt x="7861" y="11673"/>
                </a:cubicBezTo>
                <a:cubicBezTo>
                  <a:pt x="7732" y="11673"/>
                  <a:pt x="7605" y="11661"/>
                  <a:pt x="7483" y="11638"/>
                </a:cubicBezTo>
                <a:cubicBezTo>
                  <a:pt x="7739" y="12426"/>
                  <a:pt x="8483" y="12999"/>
                  <a:pt x="9364" y="13015"/>
                </a:cubicBezTo>
                <a:cubicBezTo>
                  <a:pt x="8674" y="13547"/>
                  <a:pt x="7806" y="13863"/>
                  <a:pt x="6862" y="13863"/>
                </a:cubicBezTo>
                <a:cubicBezTo>
                  <a:pt x="6699" y="13863"/>
                  <a:pt x="6540" y="13855"/>
                  <a:pt x="6382" y="13837"/>
                </a:cubicBezTo>
                <a:cubicBezTo>
                  <a:pt x="7274" y="14398"/>
                  <a:pt x="8332" y="14727"/>
                  <a:pt x="9470" y="14727"/>
                </a:cubicBezTo>
                <a:cubicBezTo>
                  <a:pt x="13175" y="14727"/>
                  <a:pt x="15201" y="11706"/>
                  <a:pt x="15201" y="9086"/>
                </a:cubicBezTo>
                <a:cubicBezTo>
                  <a:pt x="15201" y="9000"/>
                  <a:pt x="15199" y="8915"/>
                  <a:pt x="15195" y="8830"/>
                </a:cubicBezTo>
                <a:cubicBezTo>
                  <a:pt x="15588" y="8550"/>
                  <a:pt x="15930" y="8201"/>
                  <a:pt x="16200" y="7804"/>
                </a:cubicBezTo>
                <a:cubicBezTo>
                  <a:pt x="15839" y="7961"/>
                  <a:pt x="15451" y="8067"/>
                  <a:pt x="15043" y="8115"/>
                </a:cubicBezTo>
                <a:cubicBezTo>
                  <a:pt x="15459" y="7870"/>
                  <a:pt x="15778" y="7482"/>
                  <a:pt x="15929" y="7018"/>
                </a:cubicBezTo>
              </a:path>
            </a:pathLst>
          </a:custGeom>
          <a:solidFill>
            <a:schemeClr val="accent5"/>
          </a:solidFill>
          <a:ln>
            <a:noFill/>
          </a:ln>
        </p:spPr>
        <p:txBody>
          <a:bodyPr lIns="38100" tIns="38100" rIns="38100" bIns="38100" anchor="ctr"/>
          <a:lstStyle/>
          <a:p>
            <a:endParaRPr lang="fr-CD"/>
          </a:p>
        </p:txBody>
      </p:sp>
      <p:sp>
        <p:nvSpPr>
          <p:cNvPr id="7" name="Shape 3894">
            <a:extLst>
              <a:ext uri="{FF2B5EF4-FFF2-40B4-BE49-F238E27FC236}">
                <a16:creationId xmlns:a16="http://schemas.microsoft.com/office/drawing/2014/main" xmlns="" id="{23F4DEF6-E659-4ABC-80EC-41A81CC13043}"/>
              </a:ext>
            </a:extLst>
          </p:cNvPr>
          <p:cNvSpPr>
            <a:spLocks/>
          </p:cNvSpPr>
          <p:nvPr/>
        </p:nvSpPr>
        <p:spPr bwMode="auto">
          <a:xfrm>
            <a:off x="1078354" y="6284870"/>
            <a:ext cx="199294" cy="199294"/>
          </a:xfrm>
          <a:custGeom>
            <a:avLst/>
            <a:gdLst>
              <a:gd name="T0" fmla="*/ 139517 w 21600"/>
              <a:gd name="T1" fmla="*/ 139517 h 21600"/>
              <a:gd name="T2" fmla="*/ 139517 w 21600"/>
              <a:gd name="T3" fmla="*/ 139517 h 21600"/>
              <a:gd name="T4" fmla="*/ 139517 w 21600"/>
              <a:gd name="T5" fmla="*/ 139517 h 21600"/>
              <a:gd name="T6" fmla="*/ 139517 w 21600"/>
              <a:gd name="T7" fmla="*/ 13951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1776" y="8468"/>
                </a:moveTo>
                <a:cubicBezTo>
                  <a:pt x="11776" y="8071"/>
                  <a:pt x="11817" y="7858"/>
                  <a:pt x="12428" y="7858"/>
                </a:cubicBezTo>
                <a:lnTo>
                  <a:pt x="13244" y="7858"/>
                </a:lnTo>
                <a:lnTo>
                  <a:pt x="13244" y="6381"/>
                </a:lnTo>
                <a:lnTo>
                  <a:pt x="11938" y="6381"/>
                </a:lnTo>
                <a:cubicBezTo>
                  <a:pt x="10369" y="6381"/>
                  <a:pt x="9816" y="7120"/>
                  <a:pt x="9816" y="8363"/>
                </a:cubicBezTo>
                <a:lnTo>
                  <a:pt x="9816" y="9322"/>
                </a:lnTo>
                <a:lnTo>
                  <a:pt x="8837" y="9322"/>
                </a:lnTo>
                <a:lnTo>
                  <a:pt x="8837" y="10800"/>
                </a:lnTo>
                <a:lnTo>
                  <a:pt x="9816" y="10800"/>
                </a:lnTo>
                <a:lnTo>
                  <a:pt x="9816" y="15219"/>
                </a:lnTo>
                <a:lnTo>
                  <a:pt x="11774" y="15219"/>
                </a:lnTo>
                <a:lnTo>
                  <a:pt x="11774" y="10800"/>
                </a:lnTo>
                <a:lnTo>
                  <a:pt x="13081" y="10800"/>
                </a:lnTo>
                <a:lnTo>
                  <a:pt x="13254" y="9322"/>
                </a:lnTo>
                <a:lnTo>
                  <a:pt x="11774" y="9322"/>
                </a:lnTo>
                <a:cubicBezTo>
                  <a:pt x="11774" y="9322"/>
                  <a:pt x="11776" y="8468"/>
                  <a:pt x="11776" y="8468"/>
                </a:cubicBezTo>
                <a:close/>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path>
            </a:pathLst>
          </a:custGeom>
          <a:solidFill>
            <a:schemeClr val="accent5"/>
          </a:solidFill>
          <a:ln>
            <a:noFill/>
          </a:ln>
        </p:spPr>
        <p:txBody>
          <a:bodyPr lIns="38100" tIns="38100" rIns="38100" bIns="38100" anchor="ctr"/>
          <a:lstStyle/>
          <a:p>
            <a:endParaRPr lang="fr-CD"/>
          </a:p>
        </p:txBody>
      </p:sp>
      <p:sp>
        <p:nvSpPr>
          <p:cNvPr id="8" name="Shape 3899">
            <a:extLst>
              <a:ext uri="{FF2B5EF4-FFF2-40B4-BE49-F238E27FC236}">
                <a16:creationId xmlns:a16="http://schemas.microsoft.com/office/drawing/2014/main" xmlns="" id="{C5922967-D2F9-4F7E-9DC0-2F0745EDC38C}"/>
              </a:ext>
            </a:extLst>
          </p:cNvPr>
          <p:cNvSpPr>
            <a:spLocks/>
          </p:cNvSpPr>
          <p:nvPr/>
        </p:nvSpPr>
        <p:spPr bwMode="auto">
          <a:xfrm>
            <a:off x="1326526" y="6291937"/>
            <a:ext cx="199294" cy="199294"/>
          </a:xfrm>
          <a:custGeom>
            <a:avLst/>
            <a:gdLst>
              <a:gd name="T0" fmla="*/ 139517 w 21600"/>
              <a:gd name="T1" fmla="*/ 139517 h 21600"/>
              <a:gd name="T2" fmla="*/ 139517 w 21600"/>
              <a:gd name="T3" fmla="*/ 139517 h 21600"/>
              <a:gd name="T4" fmla="*/ 139517 w 21600"/>
              <a:gd name="T5" fmla="*/ 139517 h 21600"/>
              <a:gd name="T6" fmla="*/ 139517 w 21600"/>
              <a:gd name="T7" fmla="*/ 13951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moveTo>
                  <a:pt x="13430" y="9321"/>
                </a:moveTo>
                <a:cubicBezTo>
                  <a:pt x="11975" y="9321"/>
                  <a:pt x="11780" y="10196"/>
                  <a:pt x="11780" y="10196"/>
                </a:cubicBezTo>
                <a:lnTo>
                  <a:pt x="11782" y="9327"/>
                </a:lnTo>
                <a:lnTo>
                  <a:pt x="9818" y="9327"/>
                </a:lnTo>
                <a:lnTo>
                  <a:pt x="9818" y="14727"/>
                </a:lnTo>
                <a:lnTo>
                  <a:pt x="11782" y="14727"/>
                </a:lnTo>
                <a:lnTo>
                  <a:pt x="11782" y="11782"/>
                </a:lnTo>
                <a:cubicBezTo>
                  <a:pt x="11782" y="11782"/>
                  <a:pt x="11782" y="10793"/>
                  <a:pt x="12616" y="10793"/>
                </a:cubicBezTo>
                <a:cubicBezTo>
                  <a:pt x="13086" y="10793"/>
                  <a:pt x="13255" y="11232"/>
                  <a:pt x="13255" y="11782"/>
                </a:cubicBezTo>
                <a:lnTo>
                  <a:pt x="13255" y="14727"/>
                </a:lnTo>
                <a:lnTo>
                  <a:pt x="15218" y="14727"/>
                </a:lnTo>
                <a:lnTo>
                  <a:pt x="15218" y="11782"/>
                </a:lnTo>
                <a:cubicBezTo>
                  <a:pt x="15218" y="10245"/>
                  <a:pt x="14550" y="9321"/>
                  <a:pt x="13430" y="9321"/>
                </a:cubicBezTo>
                <a:moveTo>
                  <a:pt x="6873" y="14727"/>
                </a:moveTo>
                <a:lnTo>
                  <a:pt x="8829" y="14727"/>
                </a:lnTo>
                <a:lnTo>
                  <a:pt x="8829" y="9321"/>
                </a:lnTo>
                <a:lnTo>
                  <a:pt x="6873" y="9321"/>
                </a:lnTo>
                <a:cubicBezTo>
                  <a:pt x="6873" y="9321"/>
                  <a:pt x="6873" y="14727"/>
                  <a:pt x="6873" y="14727"/>
                </a:cubicBezTo>
                <a:close/>
                <a:moveTo>
                  <a:pt x="7851" y="6873"/>
                </a:moveTo>
                <a:cubicBezTo>
                  <a:pt x="7311" y="6873"/>
                  <a:pt x="6873" y="7313"/>
                  <a:pt x="6873" y="7856"/>
                </a:cubicBezTo>
                <a:cubicBezTo>
                  <a:pt x="6873" y="8399"/>
                  <a:pt x="7311" y="8839"/>
                  <a:pt x="7851" y="8839"/>
                </a:cubicBezTo>
                <a:cubicBezTo>
                  <a:pt x="8391" y="8839"/>
                  <a:pt x="8829" y="8399"/>
                  <a:pt x="8829" y="7856"/>
                </a:cubicBezTo>
                <a:cubicBezTo>
                  <a:pt x="8829" y="7313"/>
                  <a:pt x="8391" y="6873"/>
                  <a:pt x="7851" y="6873"/>
                </a:cubicBezTo>
              </a:path>
            </a:pathLst>
          </a:custGeom>
          <a:solidFill>
            <a:schemeClr val="accent5"/>
          </a:solidFill>
          <a:ln>
            <a:noFill/>
          </a:ln>
        </p:spPr>
        <p:txBody>
          <a:bodyPr lIns="38100" tIns="38100" rIns="38100" bIns="38100" anchor="ctr"/>
          <a:lstStyle/>
          <a:p>
            <a:endParaRPr lang="fr-CD"/>
          </a:p>
        </p:txBody>
      </p:sp>
      <p:sp>
        <p:nvSpPr>
          <p:cNvPr id="9" name="Shape 3903">
            <a:extLst>
              <a:ext uri="{FF2B5EF4-FFF2-40B4-BE49-F238E27FC236}">
                <a16:creationId xmlns:a16="http://schemas.microsoft.com/office/drawing/2014/main" xmlns="" id="{CDB1D7A0-3C3F-4E8E-9894-E3A4B711F04B}"/>
              </a:ext>
            </a:extLst>
          </p:cNvPr>
          <p:cNvSpPr>
            <a:spLocks/>
          </p:cNvSpPr>
          <p:nvPr/>
        </p:nvSpPr>
        <p:spPr bwMode="auto">
          <a:xfrm>
            <a:off x="1574698" y="6290243"/>
            <a:ext cx="199294" cy="199294"/>
          </a:xfrm>
          <a:custGeom>
            <a:avLst/>
            <a:gdLst>
              <a:gd name="T0" fmla="*/ 139517 w 21600"/>
              <a:gd name="T1" fmla="*/ 139517 h 21600"/>
              <a:gd name="T2" fmla="*/ 139517 w 21600"/>
              <a:gd name="T3" fmla="*/ 139517 h 21600"/>
              <a:gd name="T4" fmla="*/ 139517 w 21600"/>
              <a:gd name="T5" fmla="*/ 139517 h 21600"/>
              <a:gd name="T6" fmla="*/ 139517 w 21600"/>
              <a:gd name="T7" fmla="*/ 13951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4727" y="13745"/>
                </a:moveTo>
                <a:cubicBezTo>
                  <a:pt x="14727" y="14287"/>
                  <a:pt x="14287" y="14727"/>
                  <a:pt x="13745" y="14727"/>
                </a:cubicBezTo>
                <a:lnTo>
                  <a:pt x="7855" y="14727"/>
                </a:lnTo>
                <a:cubicBezTo>
                  <a:pt x="7313" y="14727"/>
                  <a:pt x="6873" y="14287"/>
                  <a:pt x="6873" y="13745"/>
                </a:cubicBezTo>
                <a:lnTo>
                  <a:pt x="6873" y="10309"/>
                </a:lnTo>
                <a:lnTo>
                  <a:pt x="7904" y="10309"/>
                </a:lnTo>
                <a:cubicBezTo>
                  <a:pt x="7877" y="10470"/>
                  <a:pt x="7855" y="10632"/>
                  <a:pt x="7855" y="10800"/>
                </a:cubicBezTo>
                <a:cubicBezTo>
                  <a:pt x="7855" y="12427"/>
                  <a:pt x="9173" y="13745"/>
                  <a:pt x="10800" y="13745"/>
                </a:cubicBezTo>
                <a:cubicBezTo>
                  <a:pt x="12426" y="13745"/>
                  <a:pt x="13745" y="12427"/>
                  <a:pt x="13745" y="10800"/>
                </a:cubicBezTo>
                <a:cubicBezTo>
                  <a:pt x="13745" y="10632"/>
                  <a:pt x="13723" y="10470"/>
                  <a:pt x="13696" y="10309"/>
                </a:cubicBezTo>
                <a:lnTo>
                  <a:pt x="14727" y="10309"/>
                </a:lnTo>
                <a:cubicBezTo>
                  <a:pt x="14727" y="10309"/>
                  <a:pt x="14727" y="13745"/>
                  <a:pt x="14727" y="13745"/>
                </a:cubicBezTo>
                <a:close/>
                <a:moveTo>
                  <a:pt x="10800" y="8836"/>
                </a:moveTo>
                <a:cubicBezTo>
                  <a:pt x="11884" y="8836"/>
                  <a:pt x="12764" y="9716"/>
                  <a:pt x="12764" y="10800"/>
                </a:cubicBezTo>
                <a:cubicBezTo>
                  <a:pt x="12764" y="11884"/>
                  <a:pt x="11884" y="12764"/>
                  <a:pt x="10800" y="12764"/>
                </a:cubicBezTo>
                <a:cubicBezTo>
                  <a:pt x="9716" y="12764"/>
                  <a:pt x="8836" y="11884"/>
                  <a:pt x="8836" y="10800"/>
                </a:cubicBezTo>
                <a:cubicBezTo>
                  <a:pt x="8836" y="9716"/>
                  <a:pt x="9716" y="8836"/>
                  <a:pt x="10800" y="8836"/>
                </a:cubicBezTo>
                <a:moveTo>
                  <a:pt x="12764" y="7364"/>
                </a:moveTo>
                <a:lnTo>
                  <a:pt x="14236" y="7364"/>
                </a:lnTo>
                <a:lnTo>
                  <a:pt x="14236" y="8836"/>
                </a:lnTo>
                <a:lnTo>
                  <a:pt x="12764" y="8836"/>
                </a:lnTo>
                <a:cubicBezTo>
                  <a:pt x="12764" y="8836"/>
                  <a:pt x="12764" y="7364"/>
                  <a:pt x="12764" y="7364"/>
                </a:cubicBezTo>
                <a:close/>
                <a:moveTo>
                  <a:pt x="13745" y="5891"/>
                </a:moveTo>
                <a:lnTo>
                  <a:pt x="7855" y="5891"/>
                </a:lnTo>
                <a:cubicBezTo>
                  <a:pt x="6770" y="5891"/>
                  <a:pt x="5891" y="6770"/>
                  <a:pt x="5891" y="7855"/>
                </a:cubicBezTo>
                <a:lnTo>
                  <a:pt x="5891" y="13745"/>
                </a:lnTo>
                <a:cubicBezTo>
                  <a:pt x="5891" y="14830"/>
                  <a:pt x="6770" y="15709"/>
                  <a:pt x="7855" y="15709"/>
                </a:cubicBezTo>
                <a:lnTo>
                  <a:pt x="13745" y="15709"/>
                </a:lnTo>
                <a:cubicBezTo>
                  <a:pt x="14830" y="15709"/>
                  <a:pt x="15709" y="14830"/>
                  <a:pt x="15709" y="13745"/>
                </a:cubicBezTo>
                <a:lnTo>
                  <a:pt x="15709" y="7855"/>
                </a:lnTo>
                <a:cubicBezTo>
                  <a:pt x="15709" y="6770"/>
                  <a:pt x="14830" y="5891"/>
                  <a:pt x="13745" y="5891"/>
                </a:cubicBezTo>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path>
            </a:pathLst>
          </a:custGeom>
          <a:solidFill>
            <a:srgbClr val="7030A0"/>
          </a:solidFill>
          <a:ln>
            <a:noFill/>
          </a:ln>
        </p:spPr>
        <p:txBody>
          <a:bodyPr lIns="38100" tIns="38100" rIns="38100" bIns="38100" anchor="ctr"/>
          <a:lstStyle/>
          <a:p>
            <a:endParaRPr lang="fr-CD"/>
          </a:p>
        </p:txBody>
      </p:sp>
      <p:pic>
        <p:nvPicPr>
          <p:cNvPr id="10" name="Image 9" descr="Une image contenant capture d’écran, Graphique, dessin humoristique, graphisme&#10;&#10;Description générée automatiquement">
            <a:extLst>
              <a:ext uri="{FF2B5EF4-FFF2-40B4-BE49-F238E27FC236}">
                <a16:creationId xmlns:a16="http://schemas.microsoft.com/office/drawing/2014/main" xmlns="" id="{DFB69A61-FE4B-EF58-6E6B-29A700B1D0A0}"/>
              </a:ext>
            </a:extLst>
          </p:cNvPr>
          <p:cNvPicPr>
            <a:picLocks noChangeAspect="1"/>
          </p:cNvPicPr>
          <p:nvPr/>
        </p:nvPicPr>
        <p:blipFill>
          <a:blip r:embed="rId3" cstate="print">
            <a:extLst>
              <a:ext uri="{28A0092B-C50C-407E-A947-70E740481C1C}">
                <a14:useLocalDpi xmlns:a14="http://schemas.microsoft.com/office/drawing/2010/main" val="0"/>
              </a:ext>
            </a:extLst>
          </a:blip>
          <a:srcRect t="24807" b="25577"/>
          <a:stretch/>
        </p:blipFill>
        <p:spPr>
          <a:xfrm>
            <a:off x="9660238" y="6001984"/>
            <a:ext cx="2482731" cy="792805"/>
          </a:xfrm>
          <a:prstGeom prst="rect">
            <a:avLst/>
          </a:prstGeom>
        </p:spPr>
      </p:pic>
      <p:sp>
        <p:nvSpPr>
          <p:cNvPr id="11" name="ZoneTexte 10">
            <a:extLst>
              <a:ext uri="{FF2B5EF4-FFF2-40B4-BE49-F238E27FC236}">
                <a16:creationId xmlns:a16="http://schemas.microsoft.com/office/drawing/2014/main" xmlns="" id="{112B5B6D-641F-4D6D-88E7-0CDF0CE764D3}"/>
              </a:ext>
            </a:extLst>
          </p:cNvPr>
          <p:cNvSpPr txBox="1"/>
          <p:nvPr/>
        </p:nvSpPr>
        <p:spPr>
          <a:xfrm>
            <a:off x="1785281" y="6212403"/>
            <a:ext cx="2090057" cy="307777"/>
          </a:xfrm>
          <a:prstGeom prst="rect">
            <a:avLst/>
          </a:prstGeom>
          <a:noFill/>
        </p:spPr>
        <p:txBody>
          <a:bodyPr wrap="square" rtlCol="0">
            <a:spAutoFit/>
          </a:bodyPr>
          <a:lstStyle/>
          <a:p>
            <a:r>
              <a:rPr lang="fr-CD" sz="1400" b="1" dirty="0">
                <a:solidFill>
                  <a:schemeClr val="tx2"/>
                </a:solidFill>
                <a:latin typeface="Garamond" panose="02020404030301010803" pitchFamily="18" charset="0"/>
              </a:rPr>
              <a:t>pt-</a:t>
            </a:r>
            <a:r>
              <a:rPr lang="fr-CD" sz="1400" b="1" dirty="0" err="1">
                <a:solidFill>
                  <a:schemeClr val="tx2"/>
                </a:solidFill>
                <a:latin typeface="Garamond" panose="02020404030301010803" pitchFamily="18" charset="0"/>
              </a:rPr>
              <a:t>numerique.gouv.cd</a:t>
            </a:r>
            <a:endParaRPr lang="fr-CD" sz="1400" b="1" dirty="0">
              <a:solidFill>
                <a:schemeClr val="tx2"/>
              </a:solidFill>
              <a:latin typeface="Garamond" panose="02020404030301010803" pitchFamily="18" charset="0"/>
            </a:endParaRPr>
          </a:p>
        </p:txBody>
      </p:sp>
    </p:spTree>
    <p:extLst>
      <p:ext uri="{BB962C8B-B14F-4D97-AF65-F5344CB8AC3E}">
        <p14:creationId xmlns:p14="http://schemas.microsoft.com/office/powerpoint/2010/main" val="1849063236"/>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D" dirty="0" smtClean="0">
                <a:latin typeface="COOPERHEWITT-SEMIBOLD" pitchFamily="2" charset="0"/>
                <a:ea typeface="COOPERHEWITT-SEMIBOLD" pitchFamily="2" charset="0"/>
              </a:rPr>
              <a:t/>
            </a:r>
            <a:br>
              <a:rPr lang="fr-CD" dirty="0" smtClean="0">
                <a:latin typeface="COOPERHEWITT-SEMIBOLD" pitchFamily="2" charset="0"/>
                <a:ea typeface="COOPERHEWITT-SEMIBOLD" pitchFamily="2" charset="0"/>
              </a:rPr>
            </a:br>
            <a:r>
              <a:rPr lang="fr-CD" sz="3300" dirty="0">
                <a:latin typeface="COOPERHEWITT-SEMIBOLD" pitchFamily="2" charset="0"/>
                <a:ea typeface="COOPERHEWITT-SEMIBOLD" pitchFamily="2" charset="0"/>
              </a:rPr>
              <a:t>Réalisations de la RDC dans </a:t>
            </a:r>
            <a:r>
              <a:rPr lang="fr-FR" sz="3300" dirty="0">
                <a:latin typeface="COOPERHEWITT-SEMIBOLD" pitchFamily="2" charset="0"/>
                <a:ea typeface="COOPERHEWITT-SEMIBOLD" pitchFamily="2" charset="0"/>
              </a:rPr>
              <a:t>la mise en œuvre des lignes d’action du SMSI</a:t>
            </a:r>
            <a:r>
              <a:rPr lang="fr-CD" dirty="0" smtClean="0">
                <a:latin typeface="COOPERHEWITT-SEMIBOLD" pitchFamily="2" charset="0"/>
                <a:ea typeface="COOPERHEWITT-SEMIBOLD" pitchFamily="2" charset="0"/>
              </a:rPr>
              <a:t/>
            </a:r>
            <a:br>
              <a:rPr lang="fr-CD" dirty="0" smtClean="0">
                <a:latin typeface="COOPERHEWITT-SEMIBOLD" pitchFamily="2" charset="0"/>
                <a:ea typeface="COOPERHEWITT-SEMIBOLD" pitchFamily="2" charset="0"/>
              </a:rPr>
            </a:br>
            <a:endParaRPr lang="fr-FR" dirty="0"/>
          </a:p>
        </p:txBody>
      </p:sp>
      <p:sp>
        <p:nvSpPr>
          <p:cNvPr id="3" name="Espace réservé du contenu 2"/>
          <p:cNvSpPr>
            <a:spLocks noGrp="1"/>
          </p:cNvSpPr>
          <p:nvPr>
            <p:ph idx="1"/>
          </p:nvPr>
        </p:nvSpPr>
        <p:spPr>
          <a:xfrm>
            <a:off x="588818" y="1547446"/>
            <a:ext cx="10515600" cy="4494580"/>
          </a:xfrm>
        </p:spPr>
        <p:txBody>
          <a:bodyPr>
            <a:normAutofit fontScale="85000" lnSpcReduction="20000"/>
          </a:bodyPr>
          <a:lstStyle/>
          <a:p>
            <a:pPr marL="0" indent="0">
              <a:buNone/>
            </a:pPr>
            <a:r>
              <a:rPr lang="fr-FR" sz="2000" b="1" dirty="0">
                <a:latin typeface="Garamond" panose="02020404030301010803" pitchFamily="18" charset="0"/>
              </a:rPr>
              <a:t>3. Réformes institutionnelles et politiques publiques </a:t>
            </a:r>
            <a:r>
              <a:rPr lang="fr-FR" sz="2000" dirty="0">
                <a:latin typeface="Garamond" panose="02020404030301010803" pitchFamily="18" charset="0"/>
              </a:rPr>
              <a:t>(2019 à </a:t>
            </a:r>
            <a:r>
              <a:rPr lang="fr-FR" sz="2000" dirty="0" smtClean="0">
                <a:latin typeface="Garamond" panose="02020404030301010803" pitchFamily="18" charset="0"/>
              </a:rPr>
              <a:t>ce jour)</a:t>
            </a:r>
          </a:p>
          <a:p>
            <a:pPr>
              <a:buFont typeface="Wingdings" panose="05000000000000000000" pitchFamily="2" charset="2"/>
              <a:buChar char="Ø"/>
            </a:pPr>
            <a:r>
              <a:rPr lang="fr-FR" sz="2000" dirty="0" smtClean="0">
                <a:latin typeface="Garamond" panose="02020404030301010803" pitchFamily="18" charset="0"/>
              </a:rPr>
              <a:t>2019 </a:t>
            </a:r>
            <a:r>
              <a:rPr lang="fr-FR" sz="2000" dirty="0">
                <a:latin typeface="Garamond" panose="02020404030301010803" pitchFamily="18" charset="0"/>
              </a:rPr>
              <a:t>: Lancement du Plan national </a:t>
            </a:r>
            <a:r>
              <a:rPr lang="fr-FR" sz="2000" dirty="0" smtClean="0">
                <a:latin typeface="Garamond" panose="02020404030301010803" pitchFamily="18" charset="0"/>
              </a:rPr>
              <a:t>du Numérique </a:t>
            </a:r>
            <a:r>
              <a:rPr lang="fr-FR" sz="2000" b="1" dirty="0" smtClean="0">
                <a:latin typeface="Garamond" panose="02020404030301010803" pitchFamily="18" charset="0"/>
              </a:rPr>
              <a:t>“</a:t>
            </a:r>
            <a:r>
              <a:rPr lang="fr-FR" sz="2000" b="1" dirty="0">
                <a:latin typeface="Garamond" panose="02020404030301010803" pitchFamily="18" charset="0"/>
              </a:rPr>
              <a:t>H</a:t>
            </a:r>
            <a:r>
              <a:rPr lang="fr-FR" sz="2000" b="1" dirty="0" smtClean="0">
                <a:latin typeface="Garamond" panose="02020404030301010803" pitchFamily="18" charset="0"/>
              </a:rPr>
              <a:t>orizon </a:t>
            </a:r>
            <a:r>
              <a:rPr lang="fr-FR" sz="2000" b="1" dirty="0">
                <a:latin typeface="Garamond" panose="02020404030301010803" pitchFamily="18" charset="0"/>
              </a:rPr>
              <a:t>2025”, </a:t>
            </a:r>
            <a:r>
              <a:rPr lang="fr-FR" sz="2000" dirty="0">
                <a:latin typeface="Garamond" panose="02020404030301010803" pitchFamily="18" charset="0"/>
              </a:rPr>
              <a:t>qui trace une vision claire pour le développement du </a:t>
            </a:r>
            <a:r>
              <a:rPr lang="fr-FR" sz="2000" dirty="0" smtClean="0">
                <a:latin typeface="Garamond" panose="02020404030301010803" pitchFamily="18" charset="0"/>
              </a:rPr>
              <a:t>secteur ;</a:t>
            </a:r>
          </a:p>
          <a:p>
            <a:pPr>
              <a:buFont typeface="Wingdings" panose="05000000000000000000" pitchFamily="2" charset="2"/>
              <a:buChar char="Ø"/>
            </a:pPr>
            <a:r>
              <a:rPr lang="fr-FR" sz="2000" dirty="0" smtClean="0">
                <a:latin typeface="Garamond" panose="02020404030301010803" pitchFamily="18" charset="0"/>
              </a:rPr>
              <a:t>2021 </a:t>
            </a:r>
            <a:r>
              <a:rPr lang="fr-FR" sz="2000" dirty="0">
                <a:latin typeface="Garamond" panose="02020404030301010803" pitchFamily="18" charset="0"/>
              </a:rPr>
              <a:t>: Création du Ministère du Numérique, preuve de la volonté politique d’encadrer le développement du </a:t>
            </a:r>
            <a:r>
              <a:rPr lang="fr-FR" sz="2000" dirty="0" smtClean="0">
                <a:latin typeface="Garamond" panose="02020404030301010803" pitchFamily="18" charset="0"/>
              </a:rPr>
              <a:t>secteur ;</a:t>
            </a:r>
          </a:p>
          <a:p>
            <a:pPr>
              <a:buFont typeface="Wingdings" panose="05000000000000000000" pitchFamily="2" charset="2"/>
              <a:buChar char="Ø"/>
            </a:pPr>
            <a:r>
              <a:rPr lang="fr-FR" sz="2000" dirty="0">
                <a:latin typeface="Garamond" panose="02020404030301010803" pitchFamily="18" charset="0"/>
              </a:rPr>
              <a:t>Élaboration du cadre </a:t>
            </a:r>
            <a:r>
              <a:rPr lang="fr-FR" sz="2000" dirty="0" smtClean="0">
                <a:latin typeface="Garamond" panose="02020404030301010803" pitchFamily="18" charset="0"/>
              </a:rPr>
              <a:t>légal et stratégique </a:t>
            </a:r>
            <a:r>
              <a:rPr lang="fr-FR" sz="2000" dirty="0">
                <a:latin typeface="Garamond" panose="02020404030301010803" pitchFamily="18" charset="0"/>
              </a:rPr>
              <a:t>: </a:t>
            </a:r>
            <a:endParaRPr lang="fr-FR" sz="2000" dirty="0" smtClean="0">
              <a:latin typeface="Garamond" panose="02020404030301010803" pitchFamily="18" charset="0"/>
            </a:endParaRPr>
          </a:p>
          <a:p>
            <a:pPr marL="0" indent="0">
              <a:buNone/>
            </a:pPr>
            <a:r>
              <a:rPr lang="fr-FR" sz="2000" dirty="0" smtClean="0">
                <a:latin typeface="Garamond" panose="02020404030301010803" pitchFamily="18" charset="0"/>
              </a:rPr>
              <a:t>Ordonnance-Loi </a:t>
            </a:r>
            <a:r>
              <a:rPr lang="fr-FR" sz="2000" dirty="0">
                <a:latin typeface="Garamond" panose="02020404030301010803" pitchFamily="18" charset="0"/>
              </a:rPr>
              <a:t>n°23/010 du 13 mars 2023 portant Code du Numérique avec des thématiques telles que celles liées : aux activités et services numériques, aux écrits, aux outils électroniques et aux prestataires des services de confiance, aux contenus numériques, ainsi qu’à la sécurité et à la protection pénale des systèmes </a:t>
            </a:r>
            <a:r>
              <a:rPr lang="fr-FR" sz="2000" dirty="0">
                <a:latin typeface="Garamond" panose="02020404030301010803" pitchFamily="18" charset="0"/>
              </a:rPr>
              <a:t>informatiques, </a:t>
            </a:r>
            <a:r>
              <a:rPr lang="fr-FR" sz="2000" dirty="0" smtClean="0">
                <a:latin typeface="Garamond" panose="02020404030301010803" pitchFamily="18" charset="0"/>
              </a:rPr>
              <a:t>Stratégie Nationale de </a:t>
            </a:r>
            <a:r>
              <a:rPr lang="fr-FR" sz="2000" dirty="0" err="1" smtClean="0">
                <a:latin typeface="Garamond" panose="02020404030301010803" pitchFamily="18" charset="0"/>
              </a:rPr>
              <a:t>cybersecurité</a:t>
            </a:r>
            <a:r>
              <a:rPr lang="fr-FR" sz="2000" dirty="0">
                <a:latin typeface="Garamond" panose="02020404030301010803" pitchFamily="18" charset="0"/>
              </a:rPr>
              <a:t>, plan de cyber </a:t>
            </a:r>
            <a:r>
              <a:rPr lang="fr-FR" sz="2000" dirty="0" err="1" smtClean="0">
                <a:latin typeface="Garamond" panose="02020404030301010803" pitchFamily="18" charset="0"/>
              </a:rPr>
              <a:t>resilience</a:t>
            </a:r>
            <a:r>
              <a:rPr lang="fr-FR" sz="2000" dirty="0">
                <a:latin typeface="Garamond" panose="02020404030301010803" pitchFamily="18" charset="0"/>
              </a:rPr>
              <a:t>, stratégie de gouvernance de données (en cours), cartographie des infrastructures </a:t>
            </a:r>
            <a:r>
              <a:rPr lang="fr-FR" sz="2000" dirty="0" smtClean="0">
                <a:latin typeface="Garamond" panose="02020404030301010803" pitchFamily="18" charset="0"/>
              </a:rPr>
              <a:t>publiques</a:t>
            </a:r>
            <a:endParaRPr lang="fr-FR" sz="2000" dirty="0" smtClean="0">
              <a:latin typeface="Garamond" panose="02020404030301010803" pitchFamily="18" charset="0"/>
            </a:endParaRPr>
          </a:p>
          <a:p>
            <a:pPr marL="0" indent="0">
              <a:buNone/>
            </a:pPr>
            <a:r>
              <a:rPr lang="fr-FR" sz="2000" b="1" dirty="0">
                <a:latin typeface="Garamond" panose="02020404030301010803" pitchFamily="18" charset="0"/>
              </a:rPr>
              <a:t>4. </a:t>
            </a:r>
            <a:r>
              <a:rPr lang="fr-FR" sz="2000" b="1" dirty="0" smtClean="0">
                <a:latin typeface="Garamond" panose="02020404030301010803" pitchFamily="18" charset="0"/>
              </a:rPr>
              <a:t>Projet de transformation </a:t>
            </a:r>
            <a:r>
              <a:rPr lang="fr-FR" sz="2000" b="1" dirty="0">
                <a:latin typeface="Garamond" panose="02020404030301010803" pitchFamily="18" charset="0"/>
              </a:rPr>
              <a:t>numérique de l’administration publique </a:t>
            </a:r>
            <a:r>
              <a:rPr lang="fr-FR" sz="2000" dirty="0">
                <a:latin typeface="Garamond" panose="02020404030301010803" pitchFamily="18" charset="0"/>
              </a:rPr>
              <a:t>(2020 – </a:t>
            </a:r>
            <a:r>
              <a:rPr lang="fr-FR" sz="2000" dirty="0" smtClean="0">
                <a:latin typeface="Garamond" panose="02020404030301010803" pitchFamily="18" charset="0"/>
              </a:rPr>
              <a:t>aujourd’hui</a:t>
            </a:r>
            <a:r>
              <a:rPr lang="fr-FR" sz="2000" dirty="0" smtClean="0">
                <a:latin typeface="Garamond" panose="02020404030301010803" pitchFamily="18" charset="0"/>
              </a:rPr>
              <a:t>)</a:t>
            </a:r>
          </a:p>
          <a:p>
            <a:pPr>
              <a:buFont typeface="Wingdings" panose="05000000000000000000" pitchFamily="2" charset="2"/>
              <a:buChar char="Ø"/>
            </a:pPr>
            <a:r>
              <a:rPr lang="fr-FR" sz="2000" dirty="0" smtClean="0">
                <a:latin typeface="Garamond" panose="02020404030301010803" pitchFamily="18" charset="0"/>
              </a:rPr>
              <a:t>Lancement </a:t>
            </a:r>
            <a:r>
              <a:rPr lang="fr-FR" sz="2000" dirty="0">
                <a:latin typeface="Garamond" panose="02020404030301010803" pitchFamily="18" charset="0"/>
              </a:rPr>
              <a:t>du programme e-GOUV, qui a permis </a:t>
            </a:r>
            <a:r>
              <a:rPr lang="fr-FR" sz="2000" dirty="0" smtClean="0">
                <a:latin typeface="Garamond" panose="02020404030301010803" pitchFamily="18" charset="0"/>
              </a:rPr>
              <a:t>:</a:t>
            </a:r>
          </a:p>
          <a:p>
            <a:r>
              <a:rPr lang="fr-FR" sz="2000" dirty="0" smtClean="0">
                <a:latin typeface="Garamond" panose="02020404030301010803" pitchFamily="18" charset="0"/>
              </a:rPr>
              <a:t>La </a:t>
            </a:r>
            <a:r>
              <a:rPr lang="fr-FR" sz="2000" dirty="0">
                <a:latin typeface="Garamond" panose="02020404030301010803" pitchFamily="18" charset="0"/>
              </a:rPr>
              <a:t>numérisation de l’état civil dans certaines provinces </a:t>
            </a:r>
            <a:r>
              <a:rPr lang="fr-FR" sz="2000" dirty="0" smtClean="0">
                <a:latin typeface="Garamond" panose="02020404030301010803" pitchFamily="18" charset="0"/>
              </a:rPr>
              <a:t>pilotes</a:t>
            </a:r>
          </a:p>
          <a:p>
            <a:r>
              <a:rPr lang="fr-FR" sz="2000" dirty="0" smtClean="0">
                <a:latin typeface="Garamond" panose="02020404030301010803" pitchFamily="18" charset="0"/>
              </a:rPr>
              <a:t>La </a:t>
            </a:r>
            <a:r>
              <a:rPr lang="fr-FR" sz="2000" dirty="0">
                <a:latin typeface="Garamond" panose="02020404030301010803" pitchFamily="18" charset="0"/>
              </a:rPr>
              <a:t>digitalisation des paiements de services </a:t>
            </a:r>
            <a:r>
              <a:rPr lang="fr-FR" sz="2000" dirty="0" smtClean="0">
                <a:latin typeface="Garamond" panose="02020404030301010803" pitchFamily="18" charset="0"/>
              </a:rPr>
              <a:t>publics</a:t>
            </a:r>
          </a:p>
          <a:p>
            <a:r>
              <a:rPr lang="fr-FR" sz="2000" dirty="0" smtClean="0">
                <a:latin typeface="Garamond" panose="02020404030301010803" pitchFamily="18" charset="0"/>
              </a:rPr>
              <a:t>Le </a:t>
            </a:r>
            <a:r>
              <a:rPr lang="fr-FR" sz="2000" dirty="0">
                <a:latin typeface="Garamond" panose="02020404030301010803" pitchFamily="18" charset="0"/>
              </a:rPr>
              <a:t>début de l’interopérabilité entre les régies financières (DGI, DGDA, </a:t>
            </a:r>
            <a:r>
              <a:rPr lang="fr-FR" sz="2000" dirty="0" smtClean="0">
                <a:latin typeface="Garamond" panose="02020404030301010803" pitchFamily="18" charset="0"/>
              </a:rPr>
              <a:t>DGRAD)</a:t>
            </a:r>
          </a:p>
          <a:p>
            <a:pPr>
              <a:buFont typeface="Wingdings" panose="05000000000000000000" pitchFamily="2" charset="2"/>
              <a:buChar char="Ø"/>
            </a:pPr>
            <a:r>
              <a:rPr lang="fr-FR" sz="2000" dirty="0" smtClean="0">
                <a:latin typeface="Garamond" panose="02020404030301010803" pitchFamily="18" charset="0"/>
              </a:rPr>
              <a:t>Démarches en cours en vue du lancement du projet d’octroi </a:t>
            </a:r>
            <a:r>
              <a:rPr lang="fr-FR" sz="2000" dirty="0">
                <a:latin typeface="Garamond" panose="02020404030301010803" pitchFamily="18" charset="0"/>
              </a:rPr>
              <a:t>d’un identifiant numérique unique pour chaque citoyen, avec </a:t>
            </a:r>
            <a:r>
              <a:rPr lang="fr-FR" sz="2000" dirty="0" smtClean="0">
                <a:latin typeface="Garamond" panose="02020404030301010803" pitchFamily="18" charset="0"/>
              </a:rPr>
              <a:t>l’appui de la Banque Mondiale.</a:t>
            </a:r>
            <a:endParaRPr lang="fr-FR" sz="2000" dirty="0">
              <a:latin typeface="Garamond" panose="02020404030301010803" pitchFamily="18" charset="0"/>
            </a:endParaRPr>
          </a:p>
        </p:txBody>
      </p:sp>
      <p:pic>
        <p:nvPicPr>
          <p:cNvPr id="4" name="Image 3">
            <a:extLst>
              <a:ext uri="{FF2B5EF4-FFF2-40B4-BE49-F238E27FC236}">
                <a16:creationId xmlns:a16="http://schemas.microsoft.com/office/drawing/2014/main" xmlns="" id="{F87A3D95-C313-44DE-BFB4-386E97D761DA}"/>
              </a:ext>
            </a:extLst>
          </p:cNvPr>
          <p:cNvPicPr>
            <a:picLocks noChangeAspect="1"/>
          </p:cNvPicPr>
          <p:nvPr/>
        </p:nvPicPr>
        <p:blipFill>
          <a:blip r:embed="rId2"/>
          <a:stretch>
            <a:fillRect/>
          </a:stretch>
        </p:blipFill>
        <p:spPr>
          <a:xfrm>
            <a:off x="870589" y="1440778"/>
            <a:ext cx="9474682" cy="45719"/>
          </a:xfrm>
          <a:prstGeom prst="rect">
            <a:avLst/>
          </a:prstGeom>
        </p:spPr>
      </p:pic>
      <p:sp>
        <p:nvSpPr>
          <p:cNvPr id="5" name="ZoneTexte 4">
            <a:extLst>
              <a:ext uri="{FF2B5EF4-FFF2-40B4-BE49-F238E27FC236}">
                <a16:creationId xmlns:a16="http://schemas.microsoft.com/office/drawing/2014/main" xmlns="" id="{112B5B6D-641F-4D6D-88E7-0CDF0CE764D3}"/>
              </a:ext>
            </a:extLst>
          </p:cNvPr>
          <p:cNvSpPr txBox="1"/>
          <p:nvPr/>
        </p:nvSpPr>
        <p:spPr>
          <a:xfrm>
            <a:off x="1785281" y="6212403"/>
            <a:ext cx="2090057" cy="307777"/>
          </a:xfrm>
          <a:prstGeom prst="rect">
            <a:avLst/>
          </a:prstGeom>
          <a:noFill/>
        </p:spPr>
        <p:txBody>
          <a:bodyPr wrap="square" rtlCol="0">
            <a:spAutoFit/>
          </a:bodyPr>
          <a:lstStyle/>
          <a:p>
            <a:r>
              <a:rPr lang="fr-CD" sz="1400" b="1" dirty="0">
                <a:solidFill>
                  <a:schemeClr val="tx2"/>
                </a:solidFill>
                <a:latin typeface="Garamond" panose="02020404030301010803" pitchFamily="18" charset="0"/>
              </a:rPr>
              <a:t>pt-</a:t>
            </a:r>
            <a:r>
              <a:rPr lang="fr-CD" sz="1400" b="1" dirty="0" err="1">
                <a:solidFill>
                  <a:schemeClr val="tx2"/>
                </a:solidFill>
                <a:latin typeface="Garamond" panose="02020404030301010803" pitchFamily="18" charset="0"/>
              </a:rPr>
              <a:t>numerique.gouv.cd</a:t>
            </a:r>
            <a:endParaRPr lang="fr-CD" sz="1400" b="1" dirty="0">
              <a:solidFill>
                <a:schemeClr val="tx2"/>
              </a:solidFill>
              <a:latin typeface="Garamond" panose="02020404030301010803" pitchFamily="18" charset="0"/>
            </a:endParaRPr>
          </a:p>
        </p:txBody>
      </p:sp>
      <p:pic>
        <p:nvPicPr>
          <p:cNvPr id="6" name="Image 5" descr="Une image contenant capture d’écran, Graphique, dessin humoristique, graphisme&#10;&#10;Description générée automatiquement">
            <a:extLst>
              <a:ext uri="{FF2B5EF4-FFF2-40B4-BE49-F238E27FC236}">
                <a16:creationId xmlns:a16="http://schemas.microsoft.com/office/drawing/2014/main" xmlns="" id="{DFB69A61-FE4B-EF58-6E6B-29A700B1D0A0}"/>
              </a:ext>
            </a:extLst>
          </p:cNvPr>
          <p:cNvPicPr>
            <a:picLocks noChangeAspect="1"/>
          </p:cNvPicPr>
          <p:nvPr/>
        </p:nvPicPr>
        <p:blipFill>
          <a:blip r:embed="rId3" cstate="print">
            <a:extLst>
              <a:ext uri="{28A0092B-C50C-407E-A947-70E740481C1C}">
                <a14:useLocalDpi xmlns:a14="http://schemas.microsoft.com/office/drawing/2010/main" val="0"/>
              </a:ext>
            </a:extLst>
          </a:blip>
          <a:srcRect t="24807" b="25577"/>
          <a:stretch/>
        </p:blipFill>
        <p:spPr>
          <a:xfrm>
            <a:off x="9660238" y="6001984"/>
            <a:ext cx="2482731" cy="792805"/>
          </a:xfrm>
          <a:prstGeom prst="rect">
            <a:avLst/>
          </a:prstGeom>
        </p:spPr>
      </p:pic>
      <p:sp>
        <p:nvSpPr>
          <p:cNvPr id="7" name="Shape 3893">
            <a:extLst>
              <a:ext uri="{FF2B5EF4-FFF2-40B4-BE49-F238E27FC236}">
                <a16:creationId xmlns:a16="http://schemas.microsoft.com/office/drawing/2014/main" xmlns="" id="{DBD7A315-6DE3-4003-9E01-F2F7F7EC9F21}"/>
              </a:ext>
            </a:extLst>
          </p:cNvPr>
          <p:cNvSpPr>
            <a:spLocks/>
          </p:cNvSpPr>
          <p:nvPr/>
        </p:nvSpPr>
        <p:spPr bwMode="auto">
          <a:xfrm>
            <a:off x="843233" y="6284870"/>
            <a:ext cx="199294" cy="199294"/>
          </a:xfrm>
          <a:custGeom>
            <a:avLst/>
            <a:gdLst>
              <a:gd name="T0" fmla="*/ 139517 w 21600"/>
              <a:gd name="T1" fmla="*/ 139517 h 21600"/>
              <a:gd name="T2" fmla="*/ 139517 w 21600"/>
              <a:gd name="T3" fmla="*/ 139517 h 21600"/>
              <a:gd name="T4" fmla="*/ 139517 w 21600"/>
              <a:gd name="T5" fmla="*/ 139517 h 21600"/>
              <a:gd name="T6" fmla="*/ 139517 w 21600"/>
              <a:gd name="T7" fmla="*/ 13951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moveTo>
                  <a:pt x="15929" y="7018"/>
                </a:moveTo>
                <a:cubicBezTo>
                  <a:pt x="15539" y="7246"/>
                  <a:pt x="15108" y="7411"/>
                  <a:pt x="14650" y="7500"/>
                </a:cubicBezTo>
                <a:cubicBezTo>
                  <a:pt x="14282" y="7114"/>
                  <a:pt x="13759" y="6874"/>
                  <a:pt x="13179" y="6874"/>
                </a:cubicBezTo>
                <a:cubicBezTo>
                  <a:pt x="12067" y="6874"/>
                  <a:pt x="11165" y="7762"/>
                  <a:pt x="11165" y="8856"/>
                </a:cubicBezTo>
                <a:cubicBezTo>
                  <a:pt x="11165" y="9012"/>
                  <a:pt x="11183" y="9162"/>
                  <a:pt x="11217" y="9308"/>
                </a:cubicBezTo>
                <a:cubicBezTo>
                  <a:pt x="9543" y="9226"/>
                  <a:pt x="8059" y="8436"/>
                  <a:pt x="7065" y="7236"/>
                </a:cubicBezTo>
                <a:cubicBezTo>
                  <a:pt x="6892" y="7530"/>
                  <a:pt x="6793" y="7870"/>
                  <a:pt x="6793" y="8233"/>
                </a:cubicBezTo>
                <a:cubicBezTo>
                  <a:pt x="6793" y="8921"/>
                  <a:pt x="7148" y="9528"/>
                  <a:pt x="7689" y="9883"/>
                </a:cubicBezTo>
                <a:cubicBezTo>
                  <a:pt x="7359" y="9873"/>
                  <a:pt x="7048" y="9784"/>
                  <a:pt x="6776" y="9635"/>
                </a:cubicBezTo>
                <a:cubicBezTo>
                  <a:pt x="6776" y="9644"/>
                  <a:pt x="6776" y="9651"/>
                  <a:pt x="6776" y="9660"/>
                </a:cubicBezTo>
                <a:cubicBezTo>
                  <a:pt x="6776" y="10621"/>
                  <a:pt x="7471" y="11422"/>
                  <a:pt x="8392" y="11604"/>
                </a:cubicBezTo>
                <a:cubicBezTo>
                  <a:pt x="8223" y="11650"/>
                  <a:pt x="8045" y="11673"/>
                  <a:pt x="7861" y="11673"/>
                </a:cubicBezTo>
                <a:cubicBezTo>
                  <a:pt x="7732" y="11673"/>
                  <a:pt x="7605" y="11661"/>
                  <a:pt x="7483" y="11638"/>
                </a:cubicBezTo>
                <a:cubicBezTo>
                  <a:pt x="7739" y="12426"/>
                  <a:pt x="8483" y="12999"/>
                  <a:pt x="9364" y="13015"/>
                </a:cubicBezTo>
                <a:cubicBezTo>
                  <a:pt x="8674" y="13547"/>
                  <a:pt x="7806" y="13863"/>
                  <a:pt x="6862" y="13863"/>
                </a:cubicBezTo>
                <a:cubicBezTo>
                  <a:pt x="6699" y="13863"/>
                  <a:pt x="6540" y="13855"/>
                  <a:pt x="6382" y="13837"/>
                </a:cubicBezTo>
                <a:cubicBezTo>
                  <a:pt x="7274" y="14398"/>
                  <a:pt x="8332" y="14727"/>
                  <a:pt x="9470" y="14727"/>
                </a:cubicBezTo>
                <a:cubicBezTo>
                  <a:pt x="13175" y="14727"/>
                  <a:pt x="15201" y="11706"/>
                  <a:pt x="15201" y="9086"/>
                </a:cubicBezTo>
                <a:cubicBezTo>
                  <a:pt x="15201" y="9000"/>
                  <a:pt x="15199" y="8915"/>
                  <a:pt x="15195" y="8830"/>
                </a:cubicBezTo>
                <a:cubicBezTo>
                  <a:pt x="15588" y="8550"/>
                  <a:pt x="15930" y="8201"/>
                  <a:pt x="16200" y="7804"/>
                </a:cubicBezTo>
                <a:cubicBezTo>
                  <a:pt x="15839" y="7961"/>
                  <a:pt x="15451" y="8067"/>
                  <a:pt x="15043" y="8115"/>
                </a:cubicBezTo>
                <a:cubicBezTo>
                  <a:pt x="15459" y="7870"/>
                  <a:pt x="15778" y="7482"/>
                  <a:pt x="15929" y="7018"/>
                </a:cubicBezTo>
              </a:path>
            </a:pathLst>
          </a:custGeom>
          <a:solidFill>
            <a:schemeClr val="accent5"/>
          </a:solidFill>
          <a:ln>
            <a:noFill/>
          </a:ln>
        </p:spPr>
        <p:txBody>
          <a:bodyPr lIns="38100" tIns="38100" rIns="38100" bIns="38100" anchor="ctr"/>
          <a:lstStyle/>
          <a:p>
            <a:endParaRPr lang="fr-CD"/>
          </a:p>
        </p:txBody>
      </p:sp>
      <p:sp>
        <p:nvSpPr>
          <p:cNvPr id="8" name="Shape 3894">
            <a:extLst>
              <a:ext uri="{FF2B5EF4-FFF2-40B4-BE49-F238E27FC236}">
                <a16:creationId xmlns:a16="http://schemas.microsoft.com/office/drawing/2014/main" xmlns="" id="{23F4DEF6-E659-4ABC-80EC-41A81CC13043}"/>
              </a:ext>
            </a:extLst>
          </p:cNvPr>
          <p:cNvSpPr>
            <a:spLocks/>
          </p:cNvSpPr>
          <p:nvPr/>
        </p:nvSpPr>
        <p:spPr bwMode="auto">
          <a:xfrm>
            <a:off x="1078354" y="6284870"/>
            <a:ext cx="199294" cy="199294"/>
          </a:xfrm>
          <a:custGeom>
            <a:avLst/>
            <a:gdLst>
              <a:gd name="T0" fmla="*/ 139517 w 21600"/>
              <a:gd name="T1" fmla="*/ 139517 h 21600"/>
              <a:gd name="T2" fmla="*/ 139517 w 21600"/>
              <a:gd name="T3" fmla="*/ 139517 h 21600"/>
              <a:gd name="T4" fmla="*/ 139517 w 21600"/>
              <a:gd name="T5" fmla="*/ 139517 h 21600"/>
              <a:gd name="T6" fmla="*/ 139517 w 21600"/>
              <a:gd name="T7" fmla="*/ 13951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1776" y="8468"/>
                </a:moveTo>
                <a:cubicBezTo>
                  <a:pt x="11776" y="8071"/>
                  <a:pt x="11817" y="7858"/>
                  <a:pt x="12428" y="7858"/>
                </a:cubicBezTo>
                <a:lnTo>
                  <a:pt x="13244" y="7858"/>
                </a:lnTo>
                <a:lnTo>
                  <a:pt x="13244" y="6381"/>
                </a:lnTo>
                <a:lnTo>
                  <a:pt x="11938" y="6381"/>
                </a:lnTo>
                <a:cubicBezTo>
                  <a:pt x="10369" y="6381"/>
                  <a:pt x="9816" y="7120"/>
                  <a:pt x="9816" y="8363"/>
                </a:cubicBezTo>
                <a:lnTo>
                  <a:pt x="9816" y="9322"/>
                </a:lnTo>
                <a:lnTo>
                  <a:pt x="8837" y="9322"/>
                </a:lnTo>
                <a:lnTo>
                  <a:pt x="8837" y="10800"/>
                </a:lnTo>
                <a:lnTo>
                  <a:pt x="9816" y="10800"/>
                </a:lnTo>
                <a:lnTo>
                  <a:pt x="9816" y="15219"/>
                </a:lnTo>
                <a:lnTo>
                  <a:pt x="11774" y="15219"/>
                </a:lnTo>
                <a:lnTo>
                  <a:pt x="11774" y="10800"/>
                </a:lnTo>
                <a:lnTo>
                  <a:pt x="13081" y="10800"/>
                </a:lnTo>
                <a:lnTo>
                  <a:pt x="13254" y="9322"/>
                </a:lnTo>
                <a:lnTo>
                  <a:pt x="11774" y="9322"/>
                </a:lnTo>
                <a:cubicBezTo>
                  <a:pt x="11774" y="9322"/>
                  <a:pt x="11776" y="8468"/>
                  <a:pt x="11776" y="8468"/>
                </a:cubicBezTo>
                <a:close/>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path>
            </a:pathLst>
          </a:custGeom>
          <a:solidFill>
            <a:schemeClr val="accent5"/>
          </a:solidFill>
          <a:ln>
            <a:noFill/>
          </a:ln>
        </p:spPr>
        <p:txBody>
          <a:bodyPr lIns="38100" tIns="38100" rIns="38100" bIns="38100" anchor="ctr"/>
          <a:lstStyle/>
          <a:p>
            <a:endParaRPr lang="fr-CD"/>
          </a:p>
        </p:txBody>
      </p:sp>
      <p:sp>
        <p:nvSpPr>
          <p:cNvPr id="9" name="Shape 3899">
            <a:extLst>
              <a:ext uri="{FF2B5EF4-FFF2-40B4-BE49-F238E27FC236}">
                <a16:creationId xmlns:a16="http://schemas.microsoft.com/office/drawing/2014/main" xmlns="" id="{C5922967-D2F9-4F7E-9DC0-2F0745EDC38C}"/>
              </a:ext>
            </a:extLst>
          </p:cNvPr>
          <p:cNvSpPr>
            <a:spLocks/>
          </p:cNvSpPr>
          <p:nvPr/>
        </p:nvSpPr>
        <p:spPr bwMode="auto">
          <a:xfrm>
            <a:off x="1326526" y="6291937"/>
            <a:ext cx="199294" cy="199294"/>
          </a:xfrm>
          <a:custGeom>
            <a:avLst/>
            <a:gdLst>
              <a:gd name="T0" fmla="*/ 139517 w 21600"/>
              <a:gd name="T1" fmla="*/ 139517 h 21600"/>
              <a:gd name="T2" fmla="*/ 139517 w 21600"/>
              <a:gd name="T3" fmla="*/ 139517 h 21600"/>
              <a:gd name="T4" fmla="*/ 139517 w 21600"/>
              <a:gd name="T5" fmla="*/ 139517 h 21600"/>
              <a:gd name="T6" fmla="*/ 139517 w 21600"/>
              <a:gd name="T7" fmla="*/ 13951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moveTo>
                  <a:pt x="13430" y="9321"/>
                </a:moveTo>
                <a:cubicBezTo>
                  <a:pt x="11975" y="9321"/>
                  <a:pt x="11780" y="10196"/>
                  <a:pt x="11780" y="10196"/>
                </a:cubicBezTo>
                <a:lnTo>
                  <a:pt x="11782" y="9327"/>
                </a:lnTo>
                <a:lnTo>
                  <a:pt x="9818" y="9327"/>
                </a:lnTo>
                <a:lnTo>
                  <a:pt x="9818" y="14727"/>
                </a:lnTo>
                <a:lnTo>
                  <a:pt x="11782" y="14727"/>
                </a:lnTo>
                <a:lnTo>
                  <a:pt x="11782" y="11782"/>
                </a:lnTo>
                <a:cubicBezTo>
                  <a:pt x="11782" y="11782"/>
                  <a:pt x="11782" y="10793"/>
                  <a:pt x="12616" y="10793"/>
                </a:cubicBezTo>
                <a:cubicBezTo>
                  <a:pt x="13086" y="10793"/>
                  <a:pt x="13255" y="11232"/>
                  <a:pt x="13255" y="11782"/>
                </a:cubicBezTo>
                <a:lnTo>
                  <a:pt x="13255" y="14727"/>
                </a:lnTo>
                <a:lnTo>
                  <a:pt x="15218" y="14727"/>
                </a:lnTo>
                <a:lnTo>
                  <a:pt x="15218" y="11782"/>
                </a:lnTo>
                <a:cubicBezTo>
                  <a:pt x="15218" y="10245"/>
                  <a:pt x="14550" y="9321"/>
                  <a:pt x="13430" y="9321"/>
                </a:cubicBezTo>
                <a:moveTo>
                  <a:pt x="6873" y="14727"/>
                </a:moveTo>
                <a:lnTo>
                  <a:pt x="8829" y="14727"/>
                </a:lnTo>
                <a:lnTo>
                  <a:pt x="8829" y="9321"/>
                </a:lnTo>
                <a:lnTo>
                  <a:pt x="6873" y="9321"/>
                </a:lnTo>
                <a:cubicBezTo>
                  <a:pt x="6873" y="9321"/>
                  <a:pt x="6873" y="14727"/>
                  <a:pt x="6873" y="14727"/>
                </a:cubicBezTo>
                <a:close/>
                <a:moveTo>
                  <a:pt x="7851" y="6873"/>
                </a:moveTo>
                <a:cubicBezTo>
                  <a:pt x="7311" y="6873"/>
                  <a:pt x="6873" y="7313"/>
                  <a:pt x="6873" y="7856"/>
                </a:cubicBezTo>
                <a:cubicBezTo>
                  <a:pt x="6873" y="8399"/>
                  <a:pt x="7311" y="8839"/>
                  <a:pt x="7851" y="8839"/>
                </a:cubicBezTo>
                <a:cubicBezTo>
                  <a:pt x="8391" y="8839"/>
                  <a:pt x="8829" y="8399"/>
                  <a:pt x="8829" y="7856"/>
                </a:cubicBezTo>
                <a:cubicBezTo>
                  <a:pt x="8829" y="7313"/>
                  <a:pt x="8391" y="6873"/>
                  <a:pt x="7851" y="6873"/>
                </a:cubicBezTo>
              </a:path>
            </a:pathLst>
          </a:custGeom>
          <a:solidFill>
            <a:schemeClr val="accent5"/>
          </a:solidFill>
          <a:ln>
            <a:noFill/>
          </a:ln>
        </p:spPr>
        <p:txBody>
          <a:bodyPr lIns="38100" tIns="38100" rIns="38100" bIns="38100" anchor="ctr"/>
          <a:lstStyle/>
          <a:p>
            <a:endParaRPr lang="fr-CD"/>
          </a:p>
        </p:txBody>
      </p:sp>
      <p:sp>
        <p:nvSpPr>
          <p:cNvPr id="10" name="Shape 3903">
            <a:extLst>
              <a:ext uri="{FF2B5EF4-FFF2-40B4-BE49-F238E27FC236}">
                <a16:creationId xmlns:a16="http://schemas.microsoft.com/office/drawing/2014/main" xmlns="" id="{CDB1D7A0-3C3F-4E8E-9894-E3A4B711F04B}"/>
              </a:ext>
            </a:extLst>
          </p:cNvPr>
          <p:cNvSpPr>
            <a:spLocks/>
          </p:cNvSpPr>
          <p:nvPr/>
        </p:nvSpPr>
        <p:spPr bwMode="auto">
          <a:xfrm>
            <a:off x="1574698" y="6290243"/>
            <a:ext cx="199294" cy="199294"/>
          </a:xfrm>
          <a:custGeom>
            <a:avLst/>
            <a:gdLst>
              <a:gd name="T0" fmla="*/ 139517 w 21600"/>
              <a:gd name="T1" fmla="*/ 139517 h 21600"/>
              <a:gd name="T2" fmla="*/ 139517 w 21600"/>
              <a:gd name="T3" fmla="*/ 139517 h 21600"/>
              <a:gd name="T4" fmla="*/ 139517 w 21600"/>
              <a:gd name="T5" fmla="*/ 139517 h 21600"/>
              <a:gd name="T6" fmla="*/ 139517 w 21600"/>
              <a:gd name="T7" fmla="*/ 13951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4727" y="13745"/>
                </a:moveTo>
                <a:cubicBezTo>
                  <a:pt x="14727" y="14287"/>
                  <a:pt x="14287" y="14727"/>
                  <a:pt x="13745" y="14727"/>
                </a:cubicBezTo>
                <a:lnTo>
                  <a:pt x="7855" y="14727"/>
                </a:lnTo>
                <a:cubicBezTo>
                  <a:pt x="7313" y="14727"/>
                  <a:pt x="6873" y="14287"/>
                  <a:pt x="6873" y="13745"/>
                </a:cubicBezTo>
                <a:lnTo>
                  <a:pt x="6873" y="10309"/>
                </a:lnTo>
                <a:lnTo>
                  <a:pt x="7904" y="10309"/>
                </a:lnTo>
                <a:cubicBezTo>
                  <a:pt x="7877" y="10470"/>
                  <a:pt x="7855" y="10632"/>
                  <a:pt x="7855" y="10800"/>
                </a:cubicBezTo>
                <a:cubicBezTo>
                  <a:pt x="7855" y="12427"/>
                  <a:pt x="9173" y="13745"/>
                  <a:pt x="10800" y="13745"/>
                </a:cubicBezTo>
                <a:cubicBezTo>
                  <a:pt x="12426" y="13745"/>
                  <a:pt x="13745" y="12427"/>
                  <a:pt x="13745" y="10800"/>
                </a:cubicBezTo>
                <a:cubicBezTo>
                  <a:pt x="13745" y="10632"/>
                  <a:pt x="13723" y="10470"/>
                  <a:pt x="13696" y="10309"/>
                </a:cubicBezTo>
                <a:lnTo>
                  <a:pt x="14727" y="10309"/>
                </a:lnTo>
                <a:cubicBezTo>
                  <a:pt x="14727" y="10309"/>
                  <a:pt x="14727" y="13745"/>
                  <a:pt x="14727" y="13745"/>
                </a:cubicBezTo>
                <a:close/>
                <a:moveTo>
                  <a:pt x="10800" y="8836"/>
                </a:moveTo>
                <a:cubicBezTo>
                  <a:pt x="11884" y="8836"/>
                  <a:pt x="12764" y="9716"/>
                  <a:pt x="12764" y="10800"/>
                </a:cubicBezTo>
                <a:cubicBezTo>
                  <a:pt x="12764" y="11884"/>
                  <a:pt x="11884" y="12764"/>
                  <a:pt x="10800" y="12764"/>
                </a:cubicBezTo>
                <a:cubicBezTo>
                  <a:pt x="9716" y="12764"/>
                  <a:pt x="8836" y="11884"/>
                  <a:pt x="8836" y="10800"/>
                </a:cubicBezTo>
                <a:cubicBezTo>
                  <a:pt x="8836" y="9716"/>
                  <a:pt x="9716" y="8836"/>
                  <a:pt x="10800" y="8836"/>
                </a:cubicBezTo>
                <a:moveTo>
                  <a:pt x="12764" y="7364"/>
                </a:moveTo>
                <a:lnTo>
                  <a:pt x="14236" y="7364"/>
                </a:lnTo>
                <a:lnTo>
                  <a:pt x="14236" y="8836"/>
                </a:lnTo>
                <a:lnTo>
                  <a:pt x="12764" y="8836"/>
                </a:lnTo>
                <a:cubicBezTo>
                  <a:pt x="12764" y="8836"/>
                  <a:pt x="12764" y="7364"/>
                  <a:pt x="12764" y="7364"/>
                </a:cubicBezTo>
                <a:close/>
                <a:moveTo>
                  <a:pt x="13745" y="5891"/>
                </a:moveTo>
                <a:lnTo>
                  <a:pt x="7855" y="5891"/>
                </a:lnTo>
                <a:cubicBezTo>
                  <a:pt x="6770" y="5891"/>
                  <a:pt x="5891" y="6770"/>
                  <a:pt x="5891" y="7855"/>
                </a:cubicBezTo>
                <a:lnTo>
                  <a:pt x="5891" y="13745"/>
                </a:lnTo>
                <a:cubicBezTo>
                  <a:pt x="5891" y="14830"/>
                  <a:pt x="6770" y="15709"/>
                  <a:pt x="7855" y="15709"/>
                </a:cubicBezTo>
                <a:lnTo>
                  <a:pt x="13745" y="15709"/>
                </a:lnTo>
                <a:cubicBezTo>
                  <a:pt x="14830" y="15709"/>
                  <a:pt x="15709" y="14830"/>
                  <a:pt x="15709" y="13745"/>
                </a:cubicBezTo>
                <a:lnTo>
                  <a:pt x="15709" y="7855"/>
                </a:lnTo>
                <a:cubicBezTo>
                  <a:pt x="15709" y="6770"/>
                  <a:pt x="14830" y="5891"/>
                  <a:pt x="13745" y="5891"/>
                </a:cubicBezTo>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path>
            </a:pathLst>
          </a:custGeom>
          <a:solidFill>
            <a:srgbClr val="7030A0"/>
          </a:solidFill>
          <a:ln>
            <a:noFill/>
          </a:ln>
        </p:spPr>
        <p:txBody>
          <a:bodyPr lIns="38100" tIns="38100" rIns="38100" bIns="38100" anchor="ctr"/>
          <a:lstStyle/>
          <a:p>
            <a:endParaRPr lang="fr-CD"/>
          </a:p>
        </p:txBody>
      </p:sp>
    </p:spTree>
    <p:extLst>
      <p:ext uri="{BB962C8B-B14F-4D97-AF65-F5344CB8AC3E}">
        <p14:creationId xmlns:p14="http://schemas.microsoft.com/office/powerpoint/2010/main" val="1930672423"/>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D" dirty="0">
                <a:latin typeface="COOPERHEWITT-SEMIBOLD" pitchFamily="2" charset="0"/>
                <a:ea typeface="COOPERHEWITT-SEMIBOLD" pitchFamily="2" charset="0"/>
              </a:rPr>
              <a:t/>
            </a:r>
            <a:br>
              <a:rPr lang="fr-CD" dirty="0">
                <a:latin typeface="COOPERHEWITT-SEMIBOLD" pitchFamily="2" charset="0"/>
                <a:ea typeface="COOPERHEWITT-SEMIBOLD" pitchFamily="2" charset="0"/>
              </a:rPr>
            </a:br>
            <a:r>
              <a:rPr lang="fr-CD" sz="3300" dirty="0">
                <a:latin typeface="COOPERHEWITT-SEMIBOLD" pitchFamily="2" charset="0"/>
                <a:ea typeface="COOPERHEWITT-SEMIBOLD" pitchFamily="2" charset="0"/>
              </a:rPr>
              <a:t>Réalisations de la RDC dans </a:t>
            </a:r>
            <a:r>
              <a:rPr lang="fr-FR" sz="3300" dirty="0">
                <a:latin typeface="COOPERHEWITT-SEMIBOLD" pitchFamily="2" charset="0"/>
                <a:ea typeface="COOPERHEWITT-SEMIBOLD" pitchFamily="2" charset="0"/>
              </a:rPr>
              <a:t>la mise en œuvre des lignes d’action du SMSI</a:t>
            </a:r>
            <a:r>
              <a:rPr lang="fr-CD" dirty="0" smtClean="0">
                <a:latin typeface="COOPERHEWITT-SEMIBOLD" pitchFamily="2" charset="0"/>
                <a:ea typeface="COOPERHEWITT-SEMIBOLD" pitchFamily="2" charset="0"/>
              </a:rPr>
              <a:t/>
            </a:r>
            <a:br>
              <a:rPr lang="fr-CD" dirty="0" smtClean="0">
                <a:latin typeface="COOPERHEWITT-SEMIBOLD" pitchFamily="2" charset="0"/>
                <a:ea typeface="COOPERHEWITT-SEMIBOLD" pitchFamily="2" charset="0"/>
              </a:rPr>
            </a:br>
            <a:endParaRPr lang="fr-FR" dirty="0"/>
          </a:p>
        </p:txBody>
      </p:sp>
      <p:sp>
        <p:nvSpPr>
          <p:cNvPr id="3" name="Espace réservé du contenu 2"/>
          <p:cNvSpPr>
            <a:spLocks noGrp="1"/>
          </p:cNvSpPr>
          <p:nvPr>
            <p:ph idx="1"/>
          </p:nvPr>
        </p:nvSpPr>
        <p:spPr/>
        <p:txBody>
          <a:bodyPr>
            <a:normAutofit/>
          </a:bodyPr>
          <a:lstStyle/>
          <a:p>
            <a:pPr marL="0" indent="0">
              <a:lnSpc>
                <a:spcPct val="80000"/>
              </a:lnSpc>
              <a:buNone/>
            </a:pPr>
            <a:r>
              <a:rPr lang="fr-FR" sz="1700" b="1" dirty="0">
                <a:latin typeface="Garamond" panose="02020404030301010803" pitchFamily="18" charset="0"/>
              </a:rPr>
              <a:t>5. Croissance de l’écosystème numérique et </a:t>
            </a:r>
            <a:r>
              <a:rPr lang="fr-FR" sz="1700" b="1" dirty="0" smtClean="0">
                <a:latin typeface="Garamond" panose="02020404030301010803" pitchFamily="18" charset="0"/>
              </a:rPr>
              <a:t>inclusion</a:t>
            </a:r>
            <a:endParaRPr lang="fr-FR" sz="1700" dirty="0" smtClean="0">
              <a:latin typeface="Garamond" panose="02020404030301010803" pitchFamily="18" charset="0"/>
            </a:endParaRPr>
          </a:p>
          <a:p>
            <a:pPr>
              <a:lnSpc>
                <a:spcPct val="80000"/>
              </a:lnSpc>
              <a:buFont typeface="Wingdings" panose="05000000000000000000" pitchFamily="2" charset="2"/>
              <a:buChar char="Ø"/>
            </a:pPr>
            <a:r>
              <a:rPr lang="fr-FR" sz="1700" dirty="0" smtClean="0">
                <a:latin typeface="Garamond" panose="02020404030301010803" pitchFamily="18" charset="0"/>
              </a:rPr>
              <a:t>Explosion </a:t>
            </a:r>
            <a:r>
              <a:rPr lang="fr-FR" sz="1700" dirty="0">
                <a:latin typeface="Garamond" panose="02020404030301010803" pitchFamily="18" charset="0"/>
              </a:rPr>
              <a:t>du mobile money </a:t>
            </a:r>
            <a:r>
              <a:rPr lang="fr-FR" sz="1700" dirty="0" smtClean="0">
                <a:latin typeface="Garamond" panose="02020404030301010803" pitchFamily="18" charset="0"/>
              </a:rPr>
              <a:t>(M-Pesa, </a:t>
            </a:r>
            <a:r>
              <a:rPr lang="fr-FR" sz="1700" dirty="0" err="1">
                <a:latin typeface="Garamond" panose="02020404030301010803" pitchFamily="18" charset="0"/>
              </a:rPr>
              <a:t>Airtel</a:t>
            </a:r>
            <a:r>
              <a:rPr lang="fr-FR" sz="1700" dirty="0">
                <a:latin typeface="Garamond" panose="02020404030301010803" pitchFamily="18" charset="0"/>
              </a:rPr>
              <a:t> Money, Orange </a:t>
            </a:r>
            <a:r>
              <a:rPr lang="fr-FR" sz="1700" dirty="0" smtClean="0">
                <a:latin typeface="Garamond" panose="02020404030301010803" pitchFamily="18" charset="0"/>
              </a:rPr>
              <a:t>Money, </a:t>
            </a:r>
            <a:r>
              <a:rPr lang="fr-FR" sz="1700" dirty="0" err="1" smtClean="0">
                <a:latin typeface="Garamond" panose="02020404030301010803" pitchFamily="18" charset="0"/>
              </a:rPr>
              <a:t>Afrimoney</a:t>
            </a:r>
            <a:r>
              <a:rPr lang="fr-FR" sz="1700" dirty="0" smtClean="0">
                <a:latin typeface="Garamond" panose="02020404030301010803" pitchFamily="18" charset="0"/>
              </a:rPr>
              <a:t>), </a:t>
            </a:r>
            <a:r>
              <a:rPr lang="fr-FR" sz="1700" dirty="0">
                <a:latin typeface="Garamond" panose="02020404030301010803" pitchFamily="18" charset="0"/>
              </a:rPr>
              <a:t>devenant une alternative bancaire pour des millions de Congolais non </a:t>
            </a:r>
            <a:r>
              <a:rPr lang="fr-FR" sz="1700" dirty="0" smtClean="0">
                <a:latin typeface="Garamond" panose="02020404030301010803" pitchFamily="18" charset="0"/>
              </a:rPr>
              <a:t>bancarisés ;</a:t>
            </a:r>
          </a:p>
          <a:p>
            <a:pPr>
              <a:lnSpc>
                <a:spcPct val="80000"/>
              </a:lnSpc>
              <a:buFont typeface="Wingdings" panose="05000000000000000000" pitchFamily="2" charset="2"/>
              <a:buChar char="Ø"/>
            </a:pPr>
            <a:r>
              <a:rPr lang="fr-FR" sz="1700" dirty="0" smtClean="0">
                <a:latin typeface="Garamond" panose="02020404030301010803" pitchFamily="18" charset="0"/>
              </a:rPr>
              <a:t>Création </a:t>
            </a:r>
            <a:r>
              <a:rPr lang="fr-FR" sz="1700" dirty="0">
                <a:latin typeface="Garamond" panose="02020404030301010803" pitchFamily="18" charset="0"/>
              </a:rPr>
              <a:t>de hubs technologiques et d’incubateurs comme </a:t>
            </a:r>
            <a:r>
              <a:rPr lang="fr-FR" sz="1700" dirty="0" err="1">
                <a:latin typeface="Garamond" panose="02020404030301010803" pitchFamily="18" charset="0"/>
              </a:rPr>
              <a:t>Silikin</a:t>
            </a:r>
            <a:r>
              <a:rPr lang="fr-FR" sz="1700" dirty="0">
                <a:latin typeface="Garamond" panose="02020404030301010803" pitchFamily="18" charset="0"/>
              </a:rPr>
              <a:t> </a:t>
            </a:r>
            <a:r>
              <a:rPr lang="fr-FR" sz="1700" dirty="0" smtClean="0">
                <a:latin typeface="Garamond" panose="02020404030301010803" pitchFamily="18" charset="0"/>
              </a:rPr>
              <a:t>Village ou Orange Digital Center </a:t>
            </a:r>
            <a:r>
              <a:rPr lang="fr-FR" sz="1700" dirty="0">
                <a:latin typeface="Garamond" panose="02020404030301010803" pitchFamily="18" charset="0"/>
              </a:rPr>
              <a:t>à Kinshasa, pour accompagner les jeunes </a:t>
            </a:r>
            <a:r>
              <a:rPr lang="fr-FR" sz="1700" dirty="0" smtClean="0">
                <a:latin typeface="Garamond" panose="02020404030301010803" pitchFamily="18" charset="0"/>
              </a:rPr>
              <a:t>startups ;</a:t>
            </a:r>
          </a:p>
          <a:p>
            <a:pPr>
              <a:lnSpc>
                <a:spcPct val="80000"/>
              </a:lnSpc>
              <a:buFont typeface="Wingdings" panose="05000000000000000000" pitchFamily="2" charset="2"/>
              <a:buChar char="Ø"/>
            </a:pPr>
            <a:r>
              <a:rPr lang="fr-FR" sz="1700" dirty="0" smtClean="0">
                <a:latin typeface="Garamond" panose="02020404030301010803" pitchFamily="18" charset="0"/>
              </a:rPr>
              <a:t>Programmes </a:t>
            </a:r>
            <a:r>
              <a:rPr lang="fr-FR" sz="1700" dirty="0">
                <a:latin typeface="Garamond" panose="02020404030301010803" pitchFamily="18" charset="0"/>
              </a:rPr>
              <a:t>de formation numérique </a:t>
            </a:r>
            <a:r>
              <a:rPr lang="fr-FR" sz="1700" dirty="0" smtClean="0">
                <a:latin typeface="Garamond" panose="02020404030301010803" pitchFamily="18" charset="0"/>
              </a:rPr>
              <a:t>(initiatives </a:t>
            </a:r>
            <a:r>
              <a:rPr lang="fr-FR" sz="1700" dirty="0">
                <a:latin typeface="Garamond" panose="02020404030301010803" pitchFamily="18" charset="0"/>
              </a:rPr>
              <a:t>avec </a:t>
            </a:r>
            <a:r>
              <a:rPr lang="fr-FR" sz="1700" dirty="0" err="1" smtClean="0">
                <a:latin typeface="Garamond" panose="02020404030301010803" pitchFamily="18" charset="0"/>
              </a:rPr>
              <a:t>Huawei</a:t>
            </a:r>
            <a:r>
              <a:rPr lang="fr-FR" sz="1700" dirty="0" smtClean="0">
                <a:latin typeface="Garamond" panose="02020404030301010803" pitchFamily="18" charset="0"/>
              </a:rPr>
              <a:t>, </a:t>
            </a:r>
            <a:r>
              <a:rPr lang="fr-FR" sz="1700" dirty="0">
                <a:latin typeface="Garamond" panose="02020404030301010803" pitchFamily="18" charset="0"/>
              </a:rPr>
              <a:t>etc</a:t>
            </a:r>
            <a:r>
              <a:rPr lang="fr-FR" sz="1700" dirty="0" smtClean="0">
                <a:latin typeface="Garamond" panose="02020404030301010803" pitchFamily="18" charset="0"/>
              </a:rPr>
              <a:t>.) ;</a:t>
            </a:r>
          </a:p>
          <a:p>
            <a:pPr>
              <a:lnSpc>
                <a:spcPct val="80000"/>
              </a:lnSpc>
              <a:buFont typeface="Wingdings" panose="05000000000000000000" pitchFamily="2" charset="2"/>
              <a:buChar char="Ø"/>
            </a:pPr>
            <a:r>
              <a:rPr lang="fr-FR" sz="1700" dirty="0" smtClean="0">
                <a:latin typeface="Garamond" panose="02020404030301010803" pitchFamily="18" charset="0"/>
              </a:rPr>
              <a:t>Déploiement </a:t>
            </a:r>
            <a:r>
              <a:rPr lang="fr-FR" sz="1700" dirty="0">
                <a:latin typeface="Garamond" panose="02020404030301010803" pitchFamily="18" charset="0"/>
              </a:rPr>
              <a:t>de centres de connectivité communautaires dans les zones </a:t>
            </a:r>
            <a:r>
              <a:rPr lang="fr-FR" sz="1700" dirty="0" smtClean="0">
                <a:latin typeface="Garamond" panose="02020404030301010803" pitchFamily="18" charset="0"/>
              </a:rPr>
              <a:t>rurales, </a:t>
            </a:r>
            <a:r>
              <a:rPr lang="fr-FR" sz="1700" dirty="0">
                <a:latin typeface="Garamond" panose="02020404030301010803" pitchFamily="18" charset="0"/>
              </a:rPr>
              <a:t>soutenus par le Fonds de </a:t>
            </a:r>
            <a:r>
              <a:rPr lang="fr-FR" sz="1700" dirty="0" smtClean="0">
                <a:latin typeface="Garamond" panose="02020404030301010803" pitchFamily="18" charset="0"/>
              </a:rPr>
              <a:t>Développement </a:t>
            </a:r>
            <a:r>
              <a:rPr lang="fr-FR" sz="1700" dirty="0">
                <a:latin typeface="Garamond" panose="02020404030301010803" pitchFamily="18" charset="0"/>
              </a:rPr>
              <a:t>du Service Universel </a:t>
            </a:r>
            <a:r>
              <a:rPr lang="fr-FR" sz="1700" dirty="0" smtClean="0">
                <a:latin typeface="Garamond" panose="02020404030301010803" pitchFamily="18" charset="0"/>
              </a:rPr>
              <a:t>ainsi que des partenaires comme </a:t>
            </a:r>
            <a:r>
              <a:rPr lang="fr-FR" sz="1700" dirty="0">
                <a:latin typeface="Garamond" panose="02020404030301010803" pitchFamily="18" charset="0"/>
              </a:rPr>
              <a:t>la Banque mondiale</a:t>
            </a:r>
            <a:r>
              <a:rPr lang="fr-FR" sz="1700" dirty="0" smtClean="0">
                <a:latin typeface="Garamond" panose="02020404030301010803" pitchFamily="18" charset="0"/>
              </a:rPr>
              <a:t>.</a:t>
            </a:r>
          </a:p>
          <a:p>
            <a:pPr marL="0" indent="0">
              <a:lnSpc>
                <a:spcPct val="80000"/>
              </a:lnSpc>
              <a:buNone/>
            </a:pPr>
            <a:r>
              <a:rPr lang="fr-FR" sz="1700" dirty="0">
                <a:latin typeface="Garamond" panose="02020404030301010803" pitchFamily="18" charset="0"/>
              </a:rPr>
              <a:t>En </a:t>
            </a:r>
            <a:r>
              <a:rPr lang="fr-FR" sz="1700" dirty="0" smtClean="0">
                <a:latin typeface="Garamond" panose="02020404030301010803" pitchFamily="18" charset="0"/>
              </a:rPr>
              <a:t>vingt (20) </a:t>
            </a:r>
            <a:r>
              <a:rPr lang="fr-FR" sz="1700" dirty="0">
                <a:latin typeface="Garamond" panose="02020404030301010803" pitchFamily="18" charset="0"/>
              </a:rPr>
              <a:t>ans, la RDC est passée </a:t>
            </a:r>
            <a:r>
              <a:rPr lang="fr-FR" sz="1700" dirty="0" smtClean="0">
                <a:latin typeface="Garamond" panose="02020404030301010803" pitchFamily="18" charset="0"/>
              </a:rPr>
              <a:t>:</a:t>
            </a:r>
          </a:p>
          <a:p>
            <a:pPr>
              <a:lnSpc>
                <a:spcPct val="80000"/>
              </a:lnSpc>
              <a:buFont typeface="Wingdings" panose="05000000000000000000" pitchFamily="2" charset="2"/>
              <a:buChar char="Ø"/>
            </a:pPr>
            <a:r>
              <a:rPr lang="fr-FR" sz="1700" dirty="0">
                <a:latin typeface="Garamond" panose="02020404030301010803" pitchFamily="18" charset="0"/>
              </a:rPr>
              <a:t>D</a:t>
            </a:r>
            <a:r>
              <a:rPr lang="fr-FR" sz="1700" dirty="0" smtClean="0">
                <a:latin typeface="Garamond" panose="02020404030301010803" pitchFamily="18" charset="0"/>
              </a:rPr>
              <a:t>’un </a:t>
            </a:r>
            <a:r>
              <a:rPr lang="fr-FR" sz="1700" dirty="0">
                <a:latin typeface="Garamond" panose="02020404030301010803" pitchFamily="18" charset="0"/>
              </a:rPr>
              <a:t>pays faiblement connecté à un acteur numérique en </a:t>
            </a:r>
            <a:r>
              <a:rPr lang="fr-FR" sz="1700" dirty="0" smtClean="0">
                <a:latin typeface="Garamond" panose="02020404030301010803" pitchFamily="18" charset="0"/>
              </a:rPr>
              <a:t>construction ;</a:t>
            </a:r>
          </a:p>
          <a:p>
            <a:pPr>
              <a:lnSpc>
                <a:spcPct val="80000"/>
              </a:lnSpc>
              <a:buFont typeface="Wingdings" panose="05000000000000000000" pitchFamily="2" charset="2"/>
              <a:buChar char="Ø"/>
            </a:pPr>
            <a:r>
              <a:rPr lang="fr-FR" sz="1700" dirty="0" smtClean="0">
                <a:latin typeface="Garamond" panose="02020404030301010803" pitchFamily="18" charset="0"/>
              </a:rPr>
              <a:t>D’un </a:t>
            </a:r>
            <a:r>
              <a:rPr lang="fr-FR" sz="1700" dirty="0">
                <a:latin typeface="Garamond" panose="02020404030301010803" pitchFamily="18" charset="0"/>
              </a:rPr>
              <a:t>État sans cadre </a:t>
            </a:r>
            <a:r>
              <a:rPr lang="fr-FR" sz="1700" dirty="0" smtClean="0">
                <a:latin typeface="Garamond" panose="02020404030301010803" pitchFamily="18" charset="0"/>
              </a:rPr>
              <a:t>juridique dédié au numérique </a:t>
            </a:r>
            <a:r>
              <a:rPr lang="fr-FR" sz="1700" dirty="0">
                <a:latin typeface="Garamond" panose="02020404030301010803" pitchFamily="18" charset="0"/>
              </a:rPr>
              <a:t>à un pays en pleine réforme </a:t>
            </a:r>
            <a:r>
              <a:rPr lang="fr-FR" sz="1700" dirty="0" smtClean="0">
                <a:latin typeface="Garamond" panose="02020404030301010803" pitchFamily="18" charset="0"/>
              </a:rPr>
              <a:t>digitale ;</a:t>
            </a:r>
          </a:p>
          <a:p>
            <a:pPr>
              <a:lnSpc>
                <a:spcPct val="80000"/>
              </a:lnSpc>
              <a:buFont typeface="Wingdings" panose="05000000000000000000" pitchFamily="2" charset="2"/>
              <a:buChar char="Ø"/>
            </a:pPr>
            <a:r>
              <a:rPr lang="fr-FR" sz="1700" dirty="0" smtClean="0">
                <a:latin typeface="Garamond" panose="02020404030301010803" pitchFamily="18" charset="0"/>
              </a:rPr>
              <a:t>D’un </a:t>
            </a:r>
            <a:r>
              <a:rPr lang="fr-FR" sz="1700" dirty="0">
                <a:latin typeface="Garamond" panose="02020404030301010803" pitchFamily="18" charset="0"/>
              </a:rPr>
              <a:t>réseau mobile embryonnaire à un écosystème en croissance intégrant la </a:t>
            </a:r>
            <a:r>
              <a:rPr lang="fr-FR" sz="1700" dirty="0" smtClean="0">
                <a:latin typeface="Garamond" panose="02020404030301010803" pitchFamily="18" charset="0"/>
              </a:rPr>
              <a:t>4G et bientôt la 5G, </a:t>
            </a:r>
            <a:r>
              <a:rPr lang="fr-FR" sz="1700" dirty="0">
                <a:latin typeface="Garamond" panose="02020404030301010803" pitchFamily="18" charset="0"/>
              </a:rPr>
              <a:t>le mobile money, la fibre optique et le </a:t>
            </a:r>
            <a:r>
              <a:rPr lang="fr-FR" sz="1700" dirty="0" smtClean="0">
                <a:latin typeface="Garamond" panose="02020404030301010803" pitchFamily="18" charset="0"/>
              </a:rPr>
              <a:t>e-gouvernement.</a:t>
            </a:r>
          </a:p>
        </p:txBody>
      </p:sp>
      <p:pic>
        <p:nvPicPr>
          <p:cNvPr id="4" name="Image 3">
            <a:extLst>
              <a:ext uri="{FF2B5EF4-FFF2-40B4-BE49-F238E27FC236}">
                <a16:creationId xmlns:a16="http://schemas.microsoft.com/office/drawing/2014/main" xmlns="" id="{F87A3D95-C313-44DE-BFB4-386E97D761DA}"/>
              </a:ext>
            </a:extLst>
          </p:cNvPr>
          <p:cNvPicPr>
            <a:picLocks noChangeAspect="1"/>
          </p:cNvPicPr>
          <p:nvPr/>
        </p:nvPicPr>
        <p:blipFill>
          <a:blip r:embed="rId2"/>
          <a:stretch>
            <a:fillRect/>
          </a:stretch>
        </p:blipFill>
        <p:spPr>
          <a:xfrm flipV="1">
            <a:off x="898299" y="1458662"/>
            <a:ext cx="9321466" cy="100773"/>
          </a:xfrm>
          <a:prstGeom prst="rect">
            <a:avLst/>
          </a:prstGeom>
        </p:spPr>
      </p:pic>
      <p:sp>
        <p:nvSpPr>
          <p:cNvPr id="5" name="Shape 3893">
            <a:extLst>
              <a:ext uri="{FF2B5EF4-FFF2-40B4-BE49-F238E27FC236}">
                <a16:creationId xmlns:a16="http://schemas.microsoft.com/office/drawing/2014/main" xmlns="" id="{DBD7A315-6DE3-4003-9E01-F2F7F7EC9F21}"/>
              </a:ext>
            </a:extLst>
          </p:cNvPr>
          <p:cNvSpPr>
            <a:spLocks/>
          </p:cNvSpPr>
          <p:nvPr/>
        </p:nvSpPr>
        <p:spPr bwMode="auto">
          <a:xfrm>
            <a:off x="843233" y="6284870"/>
            <a:ext cx="199294" cy="199294"/>
          </a:xfrm>
          <a:custGeom>
            <a:avLst/>
            <a:gdLst>
              <a:gd name="T0" fmla="*/ 139517 w 21600"/>
              <a:gd name="T1" fmla="*/ 139517 h 21600"/>
              <a:gd name="T2" fmla="*/ 139517 w 21600"/>
              <a:gd name="T3" fmla="*/ 139517 h 21600"/>
              <a:gd name="T4" fmla="*/ 139517 w 21600"/>
              <a:gd name="T5" fmla="*/ 139517 h 21600"/>
              <a:gd name="T6" fmla="*/ 139517 w 21600"/>
              <a:gd name="T7" fmla="*/ 13951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moveTo>
                  <a:pt x="15929" y="7018"/>
                </a:moveTo>
                <a:cubicBezTo>
                  <a:pt x="15539" y="7246"/>
                  <a:pt x="15108" y="7411"/>
                  <a:pt x="14650" y="7500"/>
                </a:cubicBezTo>
                <a:cubicBezTo>
                  <a:pt x="14282" y="7114"/>
                  <a:pt x="13759" y="6874"/>
                  <a:pt x="13179" y="6874"/>
                </a:cubicBezTo>
                <a:cubicBezTo>
                  <a:pt x="12067" y="6874"/>
                  <a:pt x="11165" y="7762"/>
                  <a:pt x="11165" y="8856"/>
                </a:cubicBezTo>
                <a:cubicBezTo>
                  <a:pt x="11165" y="9012"/>
                  <a:pt x="11183" y="9162"/>
                  <a:pt x="11217" y="9308"/>
                </a:cubicBezTo>
                <a:cubicBezTo>
                  <a:pt x="9543" y="9226"/>
                  <a:pt x="8059" y="8436"/>
                  <a:pt x="7065" y="7236"/>
                </a:cubicBezTo>
                <a:cubicBezTo>
                  <a:pt x="6892" y="7530"/>
                  <a:pt x="6793" y="7870"/>
                  <a:pt x="6793" y="8233"/>
                </a:cubicBezTo>
                <a:cubicBezTo>
                  <a:pt x="6793" y="8921"/>
                  <a:pt x="7148" y="9528"/>
                  <a:pt x="7689" y="9883"/>
                </a:cubicBezTo>
                <a:cubicBezTo>
                  <a:pt x="7359" y="9873"/>
                  <a:pt x="7048" y="9784"/>
                  <a:pt x="6776" y="9635"/>
                </a:cubicBezTo>
                <a:cubicBezTo>
                  <a:pt x="6776" y="9644"/>
                  <a:pt x="6776" y="9651"/>
                  <a:pt x="6776" y="9660"/>
                </a:cubicBezTo>
                <a:cubicBezTo>
                  <a:pt x="6776" y="10621"/>
                  <a:pt x="7471" y="11422"/>
                  <a:pt x="8392" y="11604"/>
                </a:cubicBezTo>
                <a:cubicBezTo>
                  <a:pt x="8223" y="11650"/>
                  <a:pt x="8045" y="11673"/>
                  <a:pt x="7861" y="11673"/>
                </a:cubicBezTo>
                <a:cubicBezTo>
                  <a:pt x="7732" y="11673"/>
                  <a:pt x="7605" y="11661"/>
                  <a:pt x="7483" y="11638"/>
                </a:cubicBezTo>
                <a:cubicBezTo>
                  <a:pt x="7739" y="12426"/>
                  <a:pt x="8483" y="12999"/>
                  <a:pt x="9364" y="13015"/>
                </a:cubicBezTo>
                <a:cubicBezTo>
                  <a:pt x="8674" y="13547"/>
                  <a:pt x="7806" y="13863"/>
                  <a:pt x="6862" y="13863"/>
                </a:cubicBezTo>
                <a:cubicBezTo>
                  <a:pt x="6699" y="13863"/>
                  <a:pt x="6540" y="13855"/>
                  <a:pt x="6382" y="13837"/>
                </a:cubicBezTo>
                <a:cubicBezTo>
                  <a:pt x="7274" y="14398"/>
                  <a:pt x="8332" y="14727"/>
                  <a:pt x="9470" y="14727"/>
                </a:cubicBezTo>
                <a:cubicBezTo>
                  <a:pt x="13175" y="14727"/>
                  <a:pt x="15201" y="11706"/>
                  <a:pt x="15201" y="9086"/>
                </a:cubicBezTo>
                <a:cubicBezTo>
                  <a:pt x="15201" y="9000"/>
                  <a:pt x="15199" y="8915"/>
                  <a:pt x="15195" y="8830"/>
                </a:cubicBezTo>
                <a:cubicBezTo>
                  <a:pt x="15588" y="8550"/>
                  <a:pt x="15930" y="8201"/>
                  <a:pt x="16200" y="7804"/>
                </a:cubicBezTo>
                <a:cubicBezTo>
                  <a:pt x="15839" y="7961"/>
                  <a:pt x="15451" y="8067"/>
                  <a:pt x="15043" y="8115"/>
                </a:cubicBezTo>
                <a:cubicBezTo>
                  <a:pt x="15459" y="7870"/>
                  <a:pt x="15778" y="7482"/>
                  <a:pt x="15929" y="7018"/>
                </a:cubicBezTo>
              </a:path>
            </a:pathLst>
          </a:custGeom>
          <a:solidFill>
            <a:schemeClr val="accent5"/>
          </a:solidFill>
          <a:ln>
            <a:noFill/>
          </a:ln>
        </p:spPr>
        <p:txBody>
          <a:bodyPr lIns="38100" tIns="38100" rIns="38100" bIns="38100" anchor="ctr"/>
          <a:lstStyle/>
          <a:p>
            <a:endParaRPr lang="fr-CD"/>
          </a:p>
        </p:txBody>
      </p:sp>
      <p:sp>
        <p:nvSpPr>
          <p:cNvPr id="6" name="Shape 3894">
            <a:extLst>
              <a:ext uri="{FF2B5EF4-FFF2-40B4-BE49-F238E27FC236}">
                <a16:creationId xmlns:a16="http://schemas.microsoft.com/office/drawing/2014/main" xmlns="" id="{23F4DEF6-E659-4ABC-80EC-41A81CC13043}"/>
              </a:ext>
            </a:extLst>
          </p:cNvPr>
          <p:cNvSpPr>
            <a:spLocks/>
          </p:cNvSpPr>
          <p:nvPr/>
        </p:nvSpPr>
        <p:spPr bwMode="auto">
          <a:xfrm>
            <a:off x="1078354" y="6284870"/>
            <a:ext cx="199294" cy="199294"/>
          </a:xfrm>
          <a:custGeom>
            <a:avLst/>
            <a:gdLst>
              <a:gd name="T0" fmla="*/ 139517 w 21600"/>
              <a:gd name="T1" fmla="*/ 139517 h 21600"/>
              <a:gd name="T2" fmla="*/ 139517 w 21600"/>
              <a:gd name="T3" fmla="*/ 139517 h 21600"/>
              <a:gd name="T4" fmla="*/ 139517 w 21600"/>
              <a:gd name="T5" fmla="*/ 139517 h 21600"/>
              <a:gd name="T6" fmla="*/ 139517 w 21600"/>
              <a:gd name="T7" fmla="*/ 13951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1776" y="8468"/>
                </a:moveTo>
                <a:cubicBezTo>
                  <a:pt x="11776" y="8071"/>
                  <a:pt x="11817" y="7858"/>
                  <a:pt x="12428" y="7858"/>
                </a:cubicBezTo>
                <a:lnTo>
                  <a:pt x="13244" y="7858"/>
                </a:lnTo>
                <a:lnTo>
                  <a:pt x="13244" y="6381"/>
                </a:lnTo>
                <a:lnTo>
                  <a:pt x="11938" y="6381"/>
                </a:lnTo>
                <a:cubicBezTo>
                  <a:pt x="10369" y="6381"/>
                  <a:pt x="9816" y="7120"/>
                  <a:pt x="9816" y="8363"/>
                </a:cubicBezTo>
                <a:lnTo>
                  <a:pt x="9816" y="9322"/>
                </a:lnTo>
                <a:lnTo>
                  <a:pt x="8837" y="9322"/>
                </a:lnTo>
                <a:lnTo>
                  <a:pt x="8837" y="10800"/>
                </a:lnTo>
                <a:lnTo>
                  <a:pt x="9816" y="10800"/>
                </a:lnTo>
                <a:lnTo>
                  <a:pt x="9816" y="15219"/>
                </a:lnTo>
                <a:lnTo>
                  <a:pt x="11774" y="15219"/>
                </a:lnTo>
                <a:lnTo>
                  <a:pt x="11774" y="10800"/>
                </a:lnTo>
                <a:lnTo>
                  <a:pt x="13081" y="10800"/>
                </a:lnTo>
                <a:lnTo>
                  <a:pt x="13254" y="9322"/>
                </a:lnTo>
                <a:lnTo>
                  <a:pt x="11774" y="9322"/>
                </a:lnTo>
                <a:cubicBezTo>
                  <a:pt x="11774" y="9322"/>
                  <a:pt x="11776" y="8468"/>
                  <a:pt x="11776" y="8468"/>
                </a:cubicBezTo>
                <a:close/>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path>
            </a:pathLst>
          </a:custGeom>
          <a:solidFill>
            <a:schemeClr val="accent5"/>
          </a:solidFill>
          <a:ln>
            <a:noFill/>
          </a:ln>
        </p:spPr>
        <p:txBody>
          <a:bodyPr lIns="38100" tIns="38100" rIns="38100" bIns="38100" anchor="ctr"/>
          <a:lstStyle/>
          <a:p>
            <a:endParaRPr lang="fr-CD"/>
          </a:p>
        </p:txBody>
      </p:sp>
      <p:sp>
        <p:nvSpPr>
          <p:cNvPr id="7" name="Shape 3899">
            <a:extLst>
              <a:ext uri="{FF2B5EF4-FFF2-40B4-BE49-F238E27FC236}">
                <a16:creationId xmlns:a16="http://schemas.microsoft.com/office/drawing/2014/main" xmlns="" id="{C5922967-D2F9-4F7E-9DC0-2F0745EDC38C}"/>
              </a:ext>
            </a:extLst>
          </p:cNvPr>
          <p:cNvSpPr>
            <a:spLocks/>
          </p:cNvSpPr>
          <p:nvPr/>
        </p:nvSpPr>
        <p:spPr bwMode="auto">
          <a:xfrm>
            <a:off x="1326526" y="6291937"/>
            <a:ext cx="199294" cy="199294"/>
          </a:xfrm>
          <a:custGeom>
            <a:avLst/>
            <a:gdLst>
              <a:gd name="T0" fmla="*/ 139517 w 21600"/>
              <a:gd name="T1" fmla="*/ 139517 h 21600"/>
              <a:gd name="T2" fmla="*/ 139517 w 21600"/>
              <a:gd name="T3" fmla="*/ 139517 h 21600"/>
              <a:gd name="T4" fmla="*/ 139517 w 21600"/>
              <a:gd name="T5" fmla="*/ 139517 h 21600"/>
              <a:gd name="T6" fmla="*/ 139517 w 21600"/>
              <a:gd name="T7" fmla="*/ 13951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moveTo>
                  <a:pt x="13430" y="9321"/>
                </a:moveTo>
                <a:cubicBezTo>
                  <a:pt x="11975" y="9321"/>
                  <a:pt x="11780" y="10196"/>
                  <a:pt x="11780" y="10196"/>
                </a:cubicBezTo>
                <a:lnTo>
                  <a:pt x="11782" y="9327"/>
                </a:lnTo>
                <a:lnTo>
                  <a:pt x="9818" y="9327"/>
                </a:lnTo>
                <a:lnTo>
                  <a:pt x="9818" y="14727"/>
                </a:lnTo>
                <a:lnTo>
                  <a:pt x="11782" y="14727"/>
                </a:lnTo>
                <a:lnTo>
                  <a:pt x="11782" y="11782"/>
                </a:lnTo>
                <a:cubicBezTo>
                  <a:pt x="11782" y="11782"/>
                  <a:pt x="11782" y="10793"/>
                  <a:pt x="12616" y="10793"/>
                </a:cubicBezTo>
                <a:cubicBezTo>
                  <a:pt x="13086" y="10793"/>
                  <a:pt x="13255" y="11232"/>
                  <a:pt x="13255" y="11782"/>
                </a:cubicBezTo>
                <a:lnTo>
                  <a:pt x="13255" y="14727"/>
                </a:lnTo>
                <a:lnTo>
                  <a:pt x="15218" y="14727"/>
                </a:lnTo>
                <a:lnTo>
                  <a:pt x="15218" y="11782"/>
                </a:lnTo>
                <a:cubicBezTo>
                  <a:pt x="15218" y="10245"/>
                  <a:pt x="14550" y="9321"/>
                  <a:pt x="13430" y="9321"/>
                </a:cubicBezTo>
                <a:moveTo>
                  <a:pt x="6873" y="14727"/>
                </a:moveTo>
                <a:lnTo>
                  <a:pt x="8829" y="14727"/>
                </a:lnTo>
                <a:lnTo>
                  <a:pt x="8829" y="9321"/>
                </a:lnTo>
                <a:lnTo>
                  <a:pt x="6873" y="9321"/>
                </a:lnTo>
                <a:cubicBezTo>
                  <a:pt x="6873" y="9321"/>
                  <a:pt x="6873" y="14727"/>
                  <a:pt x="6873" y="14727"/>
                </a:cubicBezTo>
                <a:close/>
                <a:moveTo>
                  <a:pt x="7851" y="6873"/>
                </a:moveTo>
                <a:cubicBezTo>
                  <a:pt x="7311" y="6873"/>
                  <a:pt x="6873" y="7313"/>
                  <a:pt x="6873" y="7856"/>
                </a:cubicBezTo>
                <a:cubicBezTo>
                  <a:pt x="6873" y="8399"/>
                  <a:pt x="7311" y="8839"/>
                  <a:pt x="7851" y="8839"/>
                </a:cubicBezTo>
                <a:cubicBezTo>
                  <a:pt x="8391" y="8839"/>
                  <a:pt x="8829" y="8399"/>
                  <a:pt x="8829" y="7856"/>
                </a:cubicBezTo>
                <a:cubicBezTo>
                  <a:pt x="8829" y="7313"/>
                  <a:pt x="8391" y="6873"/>
                  <a:pt x="7851" y="6873"/>
                </a:cubicBezTo>
              </a:path>
            </a:pathLst>
          </a:custGeom>
          <a:solidFill>
            <a:schemeClr val="accent5"/>
          </a:solidFill>
          <a:ln>
            <a:noFill/>
          </a:ln>
        </p:spPr>
        <p:txBody>
          <a:bodyPr lIns="38100" tIns="38100" rIns="38100" bIns="38100" anchor="ctr"/>
          <a:lstStyle/>
          <a:p>
            <a:endParaRPr lang="fr-CD"/>
          </a:p>
        </p:txBody>
      </p:sp>
      <p:sp>
        <p:nvSpPr>
          <p:cNvPr id="8" name="Shape 3903">
            <a:extLst>
              <a:ext uri="{FF2B5EF4-FFF2-40B4-BE49-F238E27FC236}">
                <a16:creationId xmlns:a16="http://schemas.microsoft.com/office/drawing/2014/main" xmlns="" id="{CDB1D7A0-3C3F-4E8E-9894-E3A4B711F04B}"/>
              </a:ext>
            </a:extLst>
          </p:cNvPr>
          <p:cNvSpPr>
            <a:spLocks/>
          </p:cNvSpPr>
          <p:nvPr/>
        </p:nvSpPr>
        <p:spPr bwMode="auto">
          <a:xfrm>
            <a:off x="1574698" y="6290243"/>
            <a:ext cx="199294" cy="199294"/>
          </a:xfrm>
          <a:custGeom>
            <a:avLst/>
            <a:gdLst>
              <a:gd name="T0" fmla="*/ 139517 w 21600"/>
              <a:gd name="T1" fmla="*/ 139517 h 21600"/>
              <a:gd name="T2" fmla="*/ 139517 w 21600"/>
              <a:gd name="T3" fmla="*/ 139517 h 21600"/>
              <a:gd name="T4" fmla="*/ 139517 w 21600"/>
              <a:gd name="T5" fmla="*/ 139517 h 21600"/>
              <a:gd name="T6" fmla="*/ 139517 w 21600"/>
              <a:gd name="T7" fmla="*/ 13951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4727" y="13745"/>
                </a:moveTo>
                <a:cubicBezTo>
                  <a:pt x="14727" y="14287"/>
                  <a:pt x="14287" y="14727"/>
                  <a:pt x="13745" y="14727"/>
                </a:cubicBezTo>
                <a:lnTo>
                  <a:pt x="7855" y="14727"/>
                </a:lnTo>
                <a:cubicBezTo>
                  <a:pt x="7313" y="14727"/>
                  <a:pt x="6873" y="14287"/>
                  <a:pt x="6873" y="13745"/>
                </a:cubicBezTo>
                <a:lnTo>
                  <a:pt x="6873" y="10309"/>
                </a:lnTo>
                <a:lnTo>
                  <a:pt x="7904" y="10309"/>
                </a:lnTo>
                <a:cubicBezTo>
                  <a:pt x="7877" y="10470"/>
                  <a:pt x="7855" y="10632"/>
                  <a:pt x="7855" y="10800"/>
                </a:cubicBezTo>
                <a:cubicBezTo>
                  <a:pt x="7855" y="12427"/>
                  <a:pt x="9173" y="13745"/>
                  <a:pt x="10800" y="13745"/>
                </a:cubicBezTo>
                <a:cubicBezTo>
                  <a:pt x="12426" y="13745"/>
                  <a:pt x="13745" y="12427"/>
                  <a:pt x="13745" y="10800"/>
                </a:cubicBezTo>
                <a:cubicBezTo>
                  <a:pt x="13745" y="10632"/>
                  <a:pt x="13723" y="10470"/>
                  <a:pt x="13696" y="10309"/>
                </a:cubicBezTo>
                <a:lnTo>
                  <a:pt x="14727" y="10309"/>
                </a:lnTo>
                <a:cubicBezTo>
                  <a:pt x="14727" y="10309"/>
                  <a:pt x="14727" y="13745"/>
                  <a:pt x="14727" y="13745"/>
                </a:cubicBezTo>
                <a:close/>
                <a:moveTo>
                  <a:pt x="10800" y="8836"/>
                </a:moveTo>
                <a:cubicBezTo>
                  <a:pt x="11884" y="8836"/>
                  <a:pt x="12764" y="9716"/>
                  <a:pt x="12764" y="10800"/>
                </a:cubicBezTo>
                <a:cubicBezTo>
                  <a:pt x="12764" y="11884"/>
                  <a:pt x="11884" y="12764"/>
                  <a:pt x="10800" y="12764"/>
                </a:cubicBezTo>
                <a:cubicBezTo>
                  <a:pt x="9716" y="12764"/>
                  <a:pt x="8836" y="11884"/>
                  <a:pt x="8836" y="10800"/>
                </a:cubicBezTo>
                <a:cubicBezTo>
                  <a:pt x="8836" y="9716"/>
                  <a:pt x="9716" y="8836"/>
                  <a:pt x="10800" y="8836"/>
                </a:cubicBezTo>
                <a:moveTo>
                  <a:pt x="12764" y="7364"/>
                </a:moveTo>
                <a:lnTo>
                  <a:pt x="14236" y="7364"/>
                </a:lnTo>
                <a:lnTo>
                  <a:pt x="14236" y="8836"/>
                </a:lnTo>
                <a:lnTo>
                  <a:pt x="12764" y="8836"/>
                </a:lnTo>
                <a:cubicBezTo>
                  <a:pt x="12764" y="8836"/>
                  <a:pt x="12764" y="7364"/>
                  <a:pt x="12764" y="7364"/>
                </a:cubicBezTo>
                <a:close/>
                <a:moveTo>
                  <a:pt x="13745" y="5891"/>
                </a:moveTo>
                <a:lnTo>
                  <a:pt x="7855" y="5891"/>
                </a:lnTo>
                <a:cubicBezTo>
                  <a:pt x="6770" y="5891"/>
                  <a:pt x="5891" y="6770"/>
                  <a:pt x="5891" y="7855"/>
                </a:cubicBezTo>
                <a:lnTo>
                  <a:pt x="5891" y="13745"/>
                </a:lnTo>
                <a:cubicBezTo>
                  <a:pt x="5891" y="14830"/>
                  <a:pt x="6770" y="15709"/>
                  <a:pt x="7855" y="15709"/>
                </a:cubicBezTo>
                <a:lnTo>
                  <a:pt x="13745" y="15709"/>
                </a:lnTo>
                <a:cubicBezTo>
                  <a:pt x="14830" y="15709"/>
                  <a:pt x="15709" y="14830"/>
                  <a:pt x="15709" y="13745"/>
                </a:cubicBezTo>
                <a:lnTo>
                  <a:pt x="15709" y="7855"/>
                </a:lnTo>
                <a:cubicBezTo>
                  <a:pt x="15709" y="6770"/>
                  <a:pt x="14830" y="5891"/>
                  <a:pt x="13745" y="5891"/>
                </a:cubicBezTo>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path>
            </a:pathLst>
          </a:custGeom>
          <a:solidFill>
            <a:srgbClr val="7030A0"/>
          </a:solidFill>
          <a:ln>
            <a:noFill/>
          </a:ln>
        </p:spPr>
        <p:txBody>
          <a:bodyPr lIns="38100" tIns="38100" rIns="38100" bIns="38100" anchor="ctr"/>
          <a:lstStyle/>
          <a:p>
            <a:endParaRPr lang="fr-CD"/>
          </a:p>
        </p:txBody>
      </p:sp>
      <p:sp>
        <p:nvSpPr>
          <p:cNvPr id="9" name="ZoneTexte 8">
            <a:extLst>
              <a:ext uri="{FF2B5EF4-FFF2-40B4-BE49-F238E27FC236}">
                <a16:creationId xmlns:a16="http://schemas.microsoft.com/office/drawing/2014/main" xmlns="" id="{112B5B6D-641F-4D6D-88E7-0CDF0CE764D3}"/>
              </a:ext>
            </a:extLst>
          </p:cNvPr>
          <p:cNvSpPr txBox="1"/>
          <p:nvPr/>
        </p:nvSpPr>
        <p:spPr>
          <a:xfrm>
            <a:off x="1785281" y="6212403"/>
            <a:ext cx="2090057" cy="307777"/>
          </a:xfrm>
          <a:prstGeom prst="rect">
            <a:avLst/>
          </a:prstGeom>
          <a:noFill/>
        </p:spPr>
        <p:txBody>
          <a:bodyPr wrap="square" rtlCol="0">
            <a:spAutoFit/>
          </a:bodyPr>
          <a:lstStyle/>
          <a:p>
            <a:r>
              <a:rPr lang="fr-CD" sz="1400" b="1" dirty="0">
                <a:solidFill>
                  <a:schemeClr val="tx2"/>
                </a:solidFill>
                <a:latin typeface="Garamond" panose="02020404030301010803" pitchFamily="18" charset="0"/>
              </a:rPr>
              <a:t>pt-</a:t>
            </a:r>
            <a:r>
              <a:rPr lang="fr-CD" sz="1400" b="1" dirty="0" err="1">
                <a:solidFill>
                  <a:schemeClr val="tx2"/>
                </a:solidFill>
                <a:latin typeface="Garamond" panose="02020404030301010803" pitchFamily="18" charset="0"/>
              </a:rPr>
              <a:t>numerique.gouv.cd</a:t>
            </a:r>
            <a:endParaRPr lang="fr-CD" sz="1400" b="1" dirty="0">
              <a:solidFill>
                <a:schemeClr val="tx2"/>
              </a:solidFill>
              <a:latin typeface="Garamond" panose="02020404030301010803" pitchFamily="18" charset="0"/>
            </a:endParaRPr>
          </a:p>
        </p:txBody>
      </p:sp>
      <p:pic>
        <p:nvPicPr>
          <p:cNvPr id="10" name="Image 9" descr="Une image contenant capture d’écran, Graphique, dessin humoristique, graphisme&#10;&#10;Description générée automatiquement">
            <a:extLst>
              <a:ext uri="{FF2B5EF4-FFF2-40B4-BE49-F238E27FC236}">
                <a16:creationId xmlns:a16="http://schemas.microsoft.com/office/drawing/2014/main" xmlns="" id="{DFB69A61-FE4B-EF58-6E6B-29A700B1D0A0}"/>
              </a:ext>
            </a:extLst>
          </p:cNvPr>
          <p:cNvPicPr>
            <a:picLocks noChangeAspect="1"/>
          </p:cNvPicPr>
          <p:nvPr/>
        </p:nvPicPr>
        <p:blipFill>
          <a:blip r:embed="rId3" cstate="print">
            <a:extLst>
              <a:ext uri="{28A0092B-C50C-407E-A947-70E740481C1C}">
                <a14:useLocalDpi xmlns:a14="http://schemas.microsoft.com/office/drawing/2010/main" val="0"/>
              </a:ext>
            </a:extLst>
          </a:blip>
          <a:srcRect t="24807" b="25577"/>
          <a:stretch/>
        </p:blipFill>
        <p:spPr>
          <a:xfrm>
            <a:off x="9660238" y="6001984"/>
            <a:ext cx="2482731" cy="792805"/>
          </a:xfrm>
          <a:prstGeom prst="rect">
            <a:avLst/>
          </a:prstGeom>
        </p:spPr>
      </p:pic>
    </p:spTree>
    <p:extLst>
      <p:ext uri="{BB962C8B-B14F-4D97-AF65-F5344CB8AC3E}">
        <p14:creationId xmlns:p14="http://schemas.microsoft.com/office/powerpoint/2010/main" val="1092152180"/>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380565"/>
            <a:ext cx="10515600" cy="4796398"/>
          </a:xfrm>
        </p:spPr>
        <p:txBody>
          <a:bodyPr>
            <a:normAutofit/>
          </a:bodyPr>
          <a:lstStyle/>
          <a:p>
            <a:pPr marL="0" indent="0" algn="ctr">
              <a:lnSpc>
                <a:spcPct val="80000"/>
              </a:lnSpc>
              <a:buNone/>
            </a:pPr>
            <a:r>
              <a:rPr lang="fr-FR" sz="3000" b="1" dirty="0" smtClean="0">
                <a:latin typeface="Garamond" panose="02020404030301010803" pitchFamily="18" charset="0"/>
              </a:rPr>
              <a:t>Merci pour votre attention </a:t>
            </a:r>
          </a:p>
          <a:p>
            <a:pPr marL="0" indent="0" algn="ctr">
              <a:lnSpc>
                <a:spcPct val="80000"/>
              </a:lnSpc>
              <a:buNone/>
            </a:pPr>
            <a:endParaRPr lang="fr-FR" sz="3000" b="1" dirty="0" smtClean="0">
              <a:latin typeface="Garamond" panose="02020404030301010803" pitchFamily="18" charset="0"/>
            </a:endParaRPr>
          </a:p>
          <a:p>
            <a:pPr marL="0" indent="0" algn="ctr">
              <a:lnSpc>
                <a:spcPct val="80000"/>
              </a:lnSpc>
              <a:buNone/>
            </a:pPr>
            <a:r>
              <a:rPr lang="fr-FR" sz="3000" b="1" dirty="0" smtClean="0">
                <a:latin typeface="Garamond" panose="02020404030301010803" pitchFamily="18" charset="0"/>
              </a:rPr>
              <a:t>Eric LAMIEL, </a:t>
            </a:r>
          </a:p>
          <a:p>
            <a:pPr marL="0" indent="0" algn="ctr">
              <a:lnSpc>
                <a:spcPct val="80000"/>
              </a:lnSpc>
              <a:buNone/>
            </a:pPr>
            <a:r>
              <a:rPr lang="fr-FR" sz="3000" b="1" dirty="0" smtClean="0">
                <a:latin typeface="Garamond" panose="02020404030301010803" pitchFamily="18" charset="0"/>
              </a:rPr>
              <a:t>Chef de Bureau des Applicatifs de gestion et Expert en Gouvernance des données</a:t>
            </a:r>
          </a:p>
          <a:p>
            <a:pPr marL="0" indent="0" algn="ctr">
              <a:lnSpc>
                <a:spcPct val="80000"/>
              </a:lnSpc>
              <a:buNone/>
            </a:pPr>
            <a:endParaRPr lang="fr-FR" sz="3000" b="1" dirty="0" smtClean="0">
              <a:latin typeface="Garamond" panose="02020404030301010803" pitchFamily="18" charset="0"/>
            </a:endParaRPr>
          </a:p>
          <a:p>
            <a:pPr marL="0" indent="0" algn="ctr">
              <a:lnSpc>
                <a:spcPct val="80000"/>
              </a:lnSpc>
              <a:buNone/>
            </a:pPr>
            <a:r>
              <a:rPr lang="fr-FR" sz="3000" b="1" dirty="0" smtClean="0">
                <a:latin typeface="Garamond" panose="02020404030301010803" pitchFamily="18" charset="0"/>
                <a:hlinkClick r:id="rId2"/>
              </a:rPr>
              <a:t>eric</a:t>
            </a:r>
            <a:r>
              <a:rPr lang="fr-FR" sz="3200" dirty="0" smtClean="0">
                <a:latin typeface="Garamond" panose="02020404030301010803" pitchFamily="18" charset="0"/>
                <a:hlinkClick r:id="rId2"/>
              </a:rPr>
              <a:t>.</a:t>
            </a:r>
            <a:r>
              <a:rPr lang="fr-FR" sz="3000" b="1" dirty="0" smtClean="0">
                <a:latin typeface="Garamond" panose="02020404030301010803" pitchFamily="18" charset="0"/>
                <a:hlinkClick r:id="rId2"/>
              </a:rPr>
              <a:t>lamiel@numerique</a:t>
            </a:r>
            <a:r>
              <a:rPr lang="fr-FR" sz="3200" dirty="0" smtClean="0">
                <a:latin typeface="Garamond" panose="02020404030301010803" pitchFamily="18" charset="0"/>
                <a:hlinkClick r:id="rId2"/>
              </a:rPr>
              <a:t>.</a:t>
            </a:r>
            <a:r>
              <a:rPr lang="fr-FR" sz="3200" b="1" dirty="0" smtClean="0">
                <a:latin typeface="Garamond" panose="02020404030301010803" pitchFamily="18" charset="0"/>
                <a:hlinkClick r:id="rId2"/>
              </a:rPr>
              <a:t>gouv</a:t>
            </a:r>
            <a:r>
              <a:rPr lang="fr-FR" sz="3200" dirty="0" smtClean="0">
                <a:latin typeface="Garamond" panose="02020404030301010803" pitchFamily="18" charset="0"/>
                <a:hlinkClick r:id="rId2"/>
              </a:rPr>
              <a:t>.</a:t>
            </a:r>
            <a:r>
              <a:rPr lang="fr-FR" sz="3200" b="1" dirty="0" smtClean="0">
                <a:latin typeface="Garamond" panose="02020404030301010803" pitchFamily="18" charset="0"/>
                <a:hlinkClick r:id="rId2"/>
              </a:rPr>
              <a:t>cd</a:t>
            </a:r>
            <a:r>
              <a:rPr lang="fr-FR" sz="3200" b="1" dirty="0" smtClean="0">
                <a:latin typeface="Garamond" panose="02020404030301010803" pitchFamily="18" charset="0"/>
              </a:rPr>
              <a:t> </a:t>
            </a:r>
            <a:endParaRPr lang="fr-FR" sz="3200" dirty="0">
              <a:latin typeface="Garamond" panose="02020404030301010803" pitchFamily="18" charset="0"/>
            </a:endParaRPr>
          </a:p>
        </p:txBody>
      </p:sp>
      <p:sp>
        <p:nvSpPr>
          <p:cNvPr id="5" name="Shape 3893">
            <a:extLst>
              <a:ext uri="{FF2B5EF4-FFF2-40B4-BE49-F238E27FC236}">
                <a16:creationId xmlns:a16="http://schemas.microsoft.com/office/drawing/2014/main" xmlns="" id="{DBD7A315-6DE3-4003-9E01-F2F7F7EC9F21}"/>
              </a:ext>
            </a:extLst>
          </p:cNvPr>
          <p:cNvSpPr>
            <a:spLocks/>
          </p:cNvSpPr>
          <p:nvPr/>
        </p:nvSpPr>
        <p:spPr bwMode="auto">
          <a:xfrm>
            <a:off x="843233" y="6284870"/>
            <a:ext cx="199294" cy="199294"/>
          </a:xfrm>
          <a:custGeom>
            <a:avLst/>
            <a:gdLst>
              <a:gd name="T0" fmla="*/ 139517 w 21600"/>
              <a:gd name="T1" fmla="*/ 139517 h 21600"/>
              <a:gd name="T2" fmla="*/ 139517 w 21600"/>
              <a:gd name="T3" fmla="*/ 139517 h 21600"/>
              <a:gd name="T4" fmla="*/ 139517 w 21600"/>
              <a:gd name="T5" fmla="*/ 139517 h 21600"/>
              <a:gd name="T6" fmla="*/ 139517 w 21600"/>
              <a:gd name="T7" fmla="*/ 13951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moveTo>
                  <a:pt x="15929" y="7018"/>
                </a:moveTo>
                <a:cubicBezTo>
                  <a:pt x="15539" y="7246"/>
                  <a:pt x="15108" y="7411"/>
                  <a:pt x="14650" y="7500"/>
                </a:cubicBezTo>
                <a:cubicBezTo>
                  <a:pt x="14282" y="7114"/>
                  <a:pt x="13759" y="6874"/>
                  <a:pt x="13179" y="6874"/>
                </a:cubicBezTo>
                <a:cubicBezTo>
                  <a:pt x="12067" y="6874"/>
                  <a:pt x="11165" y="7762"/>
                  <a:pt x="11165" y="8856"/>
                </a:cubicBezTo>
                <a:cubicBezTo>
                  <a:pt x="11165" y="9012"/>
                  <a:pt x="11183" y="9162"/>
                  <a:pt x="11217" y="9308"/>
                </a:cubicBezTo>
                <a:cubicBezTo>
                  <a:pt x="9543" y="9226"/>
                  <a:pt x="8059" y="8436"/>
                  <a:pt x="7065" y="7236"/>
                </a:cubicBezTo>
                <a:cubicBezTo>
                  <a:pt x="6892" y="7530"/>
                  <a:pt x="6793" y="7870"/>
                  <a:pt x="6793" y="8233"/>
                </a:cubicBezTo>
                <a:cubicBezTo>
                  <a:pt x="6793" y="8921"/>
                  <a:pt x="7148" y="9528"/>
                  <a:pt x="7689" y="9883"/>
                </a:cubicBezTo>
                <a:cubicBezTo>
                  <a:pt x="7359" y="9873"/>
                  <a:pt x="7048" y="9784"/>
                  <a:pt x="6776" y="9635"/>
                </a:cubicBezTo>
                <a:cubicBezTo>
                  <a:pt x="6776" y="9644"/>
                  <a:pt x="6776" y="9651"/>
                  <a:pt x="6776" y="9660"/>
                </a:cubicBezTo>
                <a:cubicBezTo>
                  <a:pt x="6776" y="10621"/>
                  <a:pt x="7471" y="11422"/>
                  <a:pt x="8392" y="11604"/>
                </a:cubicBezTo>
                <a:cubicBezTo>
                  <a:pt x="8223" y="11650"/>
                  <a:pt x="8045" y="11673"/>
                  <a:pt x="7861" y="11673"/>
                </a:cubicBezTo>
                <a:cubicBezTo>
                  <a:pt x="7732" y="11673"/>
                  <a:pt x="7605" y="11661"/>
                  <a:pt x="7483" y="11638"/>
                </a:cubicBezTo>
                <a:cubicBezTo>
                  <a:pt x="7739" y="12426"/>
                  <a:pt x="8483" y="12999"/>
                  <a:pt x="9364" y="13015"/>
                </a:cubicBezTo>
                <a:cubicBezTo>
                  <a:pt x="8674" y="13547"/>
                  <a:pt x="7806" y="13863"/>
                  <a:pt x="6862" y="13863"/>
                </a:cubicBezTo>
                <a:cubicBezTo>
                  <a:pt x="6699" y="13863"/>
                  <a:pt x="6540" y="13855"/>
                  <a:pt x="6382" y="13837"/>
                </a:cubicBezTo>
                <a:cubicBezTo>
                  <a:pt x="7274" y="14398"/>
                  <a:pt x="8332" y="14727"/>
                  <a:pt x="9470" y="14727"/>
                </a:cubicBezTo>
                <a:cubicBezTo>
                  <a:pt x="13175" y="14727"/>
                  <a:pt x="15201" y="11706"/>
                  <a:pt x="15201" y="9086"/>
                </a:cubicBezTo>
                <a:cubicBezTo>
                  <a:pt x="15201" y="9000"/>
                  <a:pt x="15199" y="8915"/>
                  <a:pt x="15195" y="8830"/>
                </a:cubicBezTo>
                <a:cubicBezTo>
                  <a:pt x="15588" y="8550"/>
                  <a:pt x="15930" y="8201"/>
                  <a:pt x="16200" y="7804"/>
                </a:cubicBezTo>
                <a:cubicBezTo>
                  <a:pt x="15839" y="7961"/>
                  <a:pt x="15451" y="8067"/>
                  <a:pt x="15043" y="8115"/>
                </a:cubicBezTo>
                <a:cubicBezTo>
                  <a:pt x="15459" y="7870"/>
                  <a:pt x="15778" y="7482"/>
                  <a:pt x="15929" y="7018"/>
                </a:cubicBezTo>
              </a:path>
            </a:pathLst>
          </a:custGeom>
          <a:solidFill>
            <a:schemeClr val="accent5"/>
          </a:solidFill>
          <a:ln>
            <a:noFill/>
          </a:ln>
        </p:spPr>
        <p:txBody>
          <a:bodyPr lIns="38100" tIns="38100" rIns="38100" bIns="38100" anchor="ctr"/>
          <a:lstStyle/>
          <a:p>
            <a:endParaRPr lang="fr-CD"/>
          </a:p>
        </p:txBody>
      </p:sp>
      <p:sp>
        <p:nvSpPr>
          <p:cNvPr id="6" name="Shape 3894">
            <a:extLst>
              <a:ext uri="{FF2B5EF4-FFF2-40B4-BE49-F238E27FC236}">
                <a16:creationId xmlns:a16="http://schemas.microsoft.com/office/drawing/2014/main" xmlns="" id="{23F4DEF6-E659-4ABC-80EC-41A81CC13043}"/>
              </a:ext>
            </a:extLst>
          </p:cNvPr>
          <p:cNvSpPr>
            <a:spLocks/>
          </p:cNvSpPr>
          <p:nvPr/>
        </p:nvSpPr>
        <p:spPr bwMode="auto">
          <a:xfrm>
            <a:off x="1078354" y="6284870"/>
            <a:ext cx="199294" cy="199294"/>
          </a:xfrm>
          <a:custGeom>
            <a:avLst/>
            <a:gdLst>
              <a:gd name="T0" fmla="*/ 139517 w 21600"/>
              <a:gd name="T1" fmla="*/ 139517 h 21600"/>
              <a:gd name="T2" fmla="*/ 139517 w 21600"/>
              <a:gd name="T3" fmla="*/ 139517 h 21600"/>
              <a:gd name="T4" fmla="*/ 139517 w 21600"/>
              <a:gd name="T5" fmla="*/ 139517 h 21600"/>
              <a:gd name="T6" fmla="*/ 139517 w 21600"/>
              <a:gd name="T7" fmla="*/ 13951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1776" y="8468"/>
                </a:moveTo>
                <a:cubicBezTo>
                  <a:pt x="11776" y="8071"/>
                  <a:pt x="11817" y="7858"/>
                  <a:pt x="12428" y="7858"/>
                </a:cubicBezTo>
                <a:lnTo>
                  <a:pt x="13244" y="7858"/>
                </a:lnTo>
                <a:lnTo>
                  <a:pt x="13244" y="6381"/>
                </a:lnTo>
                <a:lnTo>
                  <a:pt x="11938" y="6381"/>
                </a:lnTo>
                <a:cubicBezTo>
                  <a:pt x="10369" y="6381"/>
                  <a:pt x="9816" y="7120"/>
                  <a:pt x="9816" y="8363"/>
                </a:cubicBezTo>
                <a:lnTo>
                  <a:pt x="9816" y="9322"/>
                </a:lnTo>
                <a:lnTo>
                  <a:pt x="8837" y="9322"/>
                </a:lnTo>
                <a:lnTo>
                  <a:pt x="8837" y="10800"/>
                </a:lnTo>
                <a:lnTo>
                  <a:pt x="9816" y="10800"/>
                </a:lnTo>
                <a:lnTo>
                  <a:pt x="9816" y="15219"/>
                </a:lnTo>
                <a:lnTo>
                  <a:pt x="11774" y="15219"/>
                </a:lnTo>
                <a:lnTo>
                  <a:pt x="11774" y="10800"/>
                </a:lnTo>
                <a:lnTo>
                  <a:pt x="13081" y="10800"/>
                </a:lnTo>
                <a:lnTo>
                  <a:pt x="13254" y="9322"/>
                </a:lnTo>
                <a:lnTo>
                  <a:pt x="11774" y="9322"/>
                </a:lnTo>
                <a:cubicBezTo>
                  <a:pt x="11774" y="9322"/>
                  <a:pt x="11776" y="8468"/>
                  <a:pt x="11776" y="8468"/>
                </a:cubicBezTo>
                <a:close/>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path>
            </a:pathLst>
          </a:custGeom>
          <a:solidFill>
            <a:schemeClr val="accent5"/>
          </a:solidFill>
          <a:ln>
            <a:noFill/>
          </a:ln>
        </p:spPr>
        <p:txBody>
          <a:bodyPr lIns="38100" tIns="38100" rIns="38100" bIns="38100" anchor="ctr"/>
          <a:lstStyle/>
          <a:p>
            <a:endParaRPr lang="fr-CD"/>
          </a:p>
        </p:txBody>
      </p:sp>
      <p:sp>
        <p:nvSpPr>
          <p:cNvPr id="7" name="Shape 3899">
            <a:extLst>
              <a:ext uri="{FF2B5EF4-FFF2-40B4-BE49-F238E27FC236}">
                <a16:creationId xmlns:a16="http://schemas.microsoft.com/office/drawing/2014/main" xmlns="" id="{C5922967-D2F9-4F7E-9DC0-2F0745EDC38C}"/>
              </a:ext>
            </a:extLst>
          </p:cNvPr>
          <p:cNvSpPr>
            <a:spLocks/>
          </p:cNvSpPr>
          <p:nvPr/>
        </p:nvSpPr>
        <p:spPr bwMode="auto">
          <a:xfrm>
            <a:off x="1326526" y="6291937"/>
            <a:ext cx="199294" cy="199294"/>
          </a:xfrm>
          <a:custGeom>
            <a:avLst/>
            <a:gdLst>
              <a:gd name="T0" fmla="*/ 139517 w 21600"/>
              <a:gd name="T1" fmla="*/ 139517 h 21600"/>
              <a:gd name="T2" fmla="*/ 139517 w 21600"/>
              <a:gd name="T3" fmla="*/ 139517 h 21600"/>
              <a:gd name="T4" fmla="*/ 139517 w 21600"/>
              <a:gd name="T5" fmla="*/ 139517 h 21600"/>
              <a:gd name="T6" fmla="*/ 139517 w 21600"/>
              <a:gd name="T7" fmla="*/ 13951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moveTo>
                  <a:pt x="13430" y="9321"/>
                </a:moveTo>
                <a:cubicBezTo>
                  <a:pt x="11975" y="9321"/>
                  <a:pt x="11780" y="10196"/>
                  <a:pt x="11780" y="10196"/>
                </a:cubicBezTo>
                <a:lnTo>
                  <a:pt x="11782" y="9327"/>
                </a:lnTo>
                <a:lnTo>
                  <a:pt x="9818" y="9327"/>
                </a:lnTo>
                <a:lnTo>
                  <a:pt x="9818" y="14727"/>
                </a:lnTo>
                <a:lnTo>
                  <a:pt x="11782" y="14727"/>
                </a:lnTo>
                <a:lnTo>
                  <a:pt x="11782" y="11782"/>
                </a:lnTo>
                <a:cubicBezTo>
                  <a:pt x="11782" y="11782"/>
                  <a:pt x="11782" y="10793"/>
                  <a:pt x="12616" y="10793"/>
                </a:cubicBezTo>
                <a:cubicBezTo>
                  <a:pt x="13086" y="10793"/>
                  <a:pt x="13255" y="11232"/>
                  <a:pt x="13255" y="11782"/>
                </a:cubicBezTo>
                <a:lnTo>
                  <a:pt x="13255" y="14727"/>
                </a:lnTo>
                <a:lnTo>
                  <a:pt x="15218" y="14727"/>
                </a:lnTo>
                <a:lnTo>
                  <a:pt x="15218" y="11782"/>
                </a:lnTo>
                <a:cubicBezTo>
                  <a:pt x="15218" y="10245"/>
                  <a:pt x="14550" y="9321"/>
                  <a:pt x="13430" y="9321"/>
                </a:cubicBezTo>
                <a:moveTo>
                  <a:pt x="6873" y="14727"/>
                </a:moveTo>
                <a:lnTo>
                  <a:pt x="8829" y="14727"/>
                </a:lnTo>
                <a:lnTo>
                  <a:pt x="8829" y="9321"/>
                </a:lnTo>
                <a:lnTo>
                  <a:pt x="6873" y="9321"/>
                </a:lnTo>
                <a:cubicBezTo>
                  <a:pt x="6873" y="9321"/>
                  <a:pt x="6873" y="14727"/>
                  <a:pt x="6873" y="14727"/>
                </a:cubicBezTo>
                <a:close/>
                <a:moveTo>
                  <a:pt x="7851" y="6873"/>
                </a:moveTo>
                <a:cubicBezTo>
                  <a:pt x="7311" y="6873"/>
                  <a:pt x="6873" y="7313"/>
                  <a:pt x="6873" y="7856"/>
                </a:cubicBezTo>
                <a:cubicBezTo>
                  <a:pt x="6873" y="8399"/>
                  <a:pt x="7311" y="8839"/>
                  <a:pt x="7851" y="8839"/>
                </a:cubicBezTo>
                <a:cubicBezTo>
                  <a:pt x="8391" y="8839"/>
                  <a:pt x="8829" y="8399"/>
                  <a:pt x="8829" y="7856"/>
                </a:cubicBezTo>
                <a:cubicBezTo>
                  <a:pt x="8829" y="7313"/>
                  <a:pt x="8391" y="6873"/>
                  <a:pt x="7851" y="6873"/>
                </a:cubicBezTo>
              </a:path>
            </a:pathLst>
          </a:custGeom>
          <a:solidFill>
            <a:schemeClr val="accent5"/>
          </a:solidFill>
          <a:ln>
            <a:noFill/>
          </a:ln>
        </p:spPr>
        <p:txBody>
          <a:bodyPr lIns="38100" tIns="38100" rIns="38100" bIns="38100" anchor="ctr"/>
          <a:lstStyle/>
          <a:p>
            <a:endParaRPr lang="fr-CD"/>
          </a:p>
        </p:txBody>
      </p:sp>
      <p:sp>
        <p:nvSpPr>
          <p:cNvPr id="8" name="Shape 3903">
            <a:extLst>
              <a:ext uri="{FF2B5EF4-FFF2-40B4-BE49-F238E27FC236}">
                <a16:creationId xmlns:a16="http://schemas.microsoft.com/office/drawing/2014/main" xmlns="" id="{CDB1D7A0-3C3F-4E8E-9894-E3A4B711F04B}"/>
              </a:ext>
            </a:extLst>
          </p:cNvPr>
          <p:cNvSpPr>
            <a:spLocks/>
          </p:cNvSpPr>
          <p:nvPr/>
        </p:nvSpPr>
        <p:spPr bwMode="auto">
          <a:xfrm>
            <a:off x="1574698" y="6290243"/>
            <a:ext cx="199294" cy="199294"/>
          </a:xfrm>
          <a:custGeom>
            <a:avLst/>
            <a:gdLst>
              <a:gd name="T0" fmla="*/ 139517 w 21600"/>
              <a:gd name="T1" fmla="*/ 139517 h 21600"/>
              <a:gd name="T2" fmla="*/ 139517 w 21600"/>
              <a:gd name="T3" fmla="*/ 139517 h 21600"/>
              <a:gd name="T4" fmla="*/ 139517 w 21600"/>
              <a:gd name="T5" fmla="*/ 139517 h 21600"/>
              <a:gd name="T6" fmla="*/ 139517 w 21600"/>
              <a:gd name="T7" fmla="*/ 13951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4727" y="13745"/>
                </a:moveTo>
                <a:cubicBezTo>
                  <a:pt x="14727" y="14287"/>
                  <a:pt x="14287" y="14727"/>
                  <a:pt x="13745" y="14727"/>
                </a:cubicBezTo>
                <a:lnTo>
                  <a:pt x="7855" y="14727"/>
                </a:lnTo>
                <a:cubicBezTo>
                  <a:pt x="7313" y="14727"/>
                  <a:pt x="6873" y="14287"/>
                  <a:pt x="6873" y="13745"/>
                </a:cubicBezTo>
                <a:lnTo>
                  <a:pt x="6873" y="10309"/>
                </a:lnTo>
                <a:lnTo>
                  <a:pt x="7904" y="10309"/>
                </a:lnTo>
                <a:cubicBezTo>
                  <a:pt x="7877" y="10470"/>
                  <a:pt x="7855" y="10632"/>
                  <a:pt x="7855" y="10800"/>
                </a:cubicBezTo>
                <a:cubicBezTo>
                  <a:pt x="7855" y="12427"/>
                  <a:pt x="9173" y="13745"/>
                  <a:pt x="10800" y="13745"/>
                </a:cubicBezTo>
                <a:cubicBezTo>
                  <a:pt x="12426" y="13745"/>
                  <a:pt x="13745" y="12427"/>
                  <a:pt x="13745" y="10800"/>
                </a:cubicBezTo>
                <a:cubicBezTo>
                  <a:pt x="13745" y="10632"/>
                  <a:pt x="13723" y="10470"/>
                  <a:pt x="13696" y="10309"/>
                </a:cubicBezTo>
                <a:lnTo>
                  <a:pt x="14727" y="10309"/>
                </a:lnTo>
                <a:cubicBezTo>
                  <a:pt x="14727" y="10309"/>
                  <a:pt x="14727" y="13745"/>
                  <a:pt x="14727" y="13745"/>
                </a:cubicBezTo>
                <a:close/>
                <a:moveTo>
                  <a:pt x="10800" y="8836"/>
                </a:moveTo>
                <a:cubicBezTo>
                  <a:pt x="11884" y="8836"/>
                  <a:pt x="12764" y="9716"/>
                  <a:pt x="12764" y="10800"/>
                </a:cubicBezTo>
                <a:cubicBezTo>
                  <a:pt x="12764" y="11884"/>
                  <a:pt x="11884" y="12764"/>
                  <a:pt x="10800" y="12764"/>
                </a:cubicBezTo>
                <a:cubicBezTo>
                  <a:pt x="9716" y="12764"/>
                  <a:pt x="8836" y="11884"/>
                  <a:pt x="8836" y="10800"/>
                </a:cubicBezTo>
                <a:cubicBezTo>
                  <a:pt x="8836" y="9716"/>
                  <a:pt x="9716" y="8836"/>
                  <a:pt x="10800" y="8836"/>
                </a:cubicBezTo>
                <a:moveTo>
                  <a:pt x="12764" y="7364"/>
                </a:moveTo>
                <a:lnTo>
                  <a:pt x="14236" y="7364"/>
                </a:lnTo>
                <a:lnTo>
                  <a:pt x="14236" y="8836"/>
                </a:lnTo>
                <a:lnTo>
                  <a:pt x="12764" y="8836"/>
                </a:lnTo>
                <a:cubicBezTo>
                  <a:pt x="12764" y="8836"/>
                  <a:pt x="12764" y="7364"/>
                  <a:pt x="12764" y="7364"/>
                </a:cubicBezTo>
                <a:close/>
                <a:moveTo>
                  <a:pt x="13745" y="5891"/>
                </a:moveTo>
                <a:lnTo>
                  <a:pt x="7855" y="5891"/>
                </a:lnTo>
                <a:cubicBezTo>
                  <a:pt x="6770" y="5891"/>
                  <a:pt x="5891" y="6770"/>
                  <a:pt x="5891" y="7855"/>
                </a:cubicBezTo>
                <a:lnTo>
                  <a:pt x="5891" y="13745"/>
                </a:lnTo>
                <a:cubicBezTo>
                  <a:pt x="5891" y="14830"/>
                  <a:pt x="6770" y="15709"/>
                  <a:pt x="7855" y="15709"/>
                </a:cubicBezTo>
                <a:lnTo>
                  <a:pt x="13745" y="15709"/>
                </a:lnTo>
                <a:cubicBezTo>
                  <a:pt x="14830" y="15709"/>
                  <a:pt x="15709" y="14830"/>
                  <a:pt x="15709" y="13745"/>
                </a:cubicBezTo>
                <a:lnTo>
                  <a:pt x="15709" y="7855"/>
                </a:lnTo>
                <a:cubicBezTo>
                  <a:pt x="15709" y="6770"/>
                  <a:pt x="14830" y="5891"/>
                  <a:pt x="13745" y="5891"/>
                </a:cubicBezTo>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path>
            </a:pathLst>
          </a:custGeom>
          <a:solidFill>
            <a:srgbClr val="7030A0"/>
          </a:solidFill>
          <a:ln>
            <a:noFill/>
          </a:ln>
        </p:spPr>
        <p:txBody>
          <a:bodyPr lIns="38100" tIns="38100" rIns="38100" bIns="38100" anchor="ctr"/>
          <a:lstStyle/>
          <a:p>
            <a:endParaRPr lang="fr-CD"/>
          </a:p>
        </p:txBody>
      </p:sp>
      <p:sp>
        <p:nvSpPr>
          <p:cNvPr id="9" name="ZoneTexte 8">
            <a:extLst>
              <a:ext uri="{FF2B5EF4-FFF2-40B4-BE49-F238E27FC236}">
                <a16:creationId xmlns:a16="http://schemas.microsoft.com/office/drawing/2014/main" xmlns="" id="{112B5B6D-641F-4D6D-88E7-0CDF0CE764D3}"/>
              </a:ext>
            </a:extLst>
          </p:cNvPr>
          <p:cNvSpPr txBox="1"/>
          <p:nvPr/>
        </p:nvSpPr>
        <p:spPr>
          <a:xfrm>
            <a:off x="1785281" y="6212403"/>
            <a:ext cx="2090057" cy="307777"/>
          </a:xfrm>
          <a:prstGeom prst="rect">
            <a:avLst/>
          </a:prstGeom>
          <a:noFill/>
        </p:spPr>
        <p:txBody>
          <a:bodyPr wrap="square" rtlCol="0">
            <a:spAutoFit/>
          </a:bodyPr>
          <a:lstStyle/>
          <a:p>
            <a:r>
              <a:rPr lang="fr-CD" sz="1400" b="1" dirty="0">
                <a:solidFill>
                  <a:schemeClr val="tx2"/>
                </a:solidFill>
                <a:latin typeface="Garamond" panose="02020404030301010803" pitchFamily="18" charset="0"/>
              </a:rPr>
              <a:t>pt-</a:t>
            </a:r>
            <a:r>
              <a:rPr lang="fr-CD" sz="1400" b="1" dirty="0" err="1">
                <a:solidFill>
                  <a:schemeClr val="tx2"/>
                </a:solidFill>
                <a:latin typeface="Garamond" panose="02020404030301010803" pitchFamily="18" charset="0"/>
              </a:rPr>
              <a:t>numerique.gouv.cd</a:t>
            </a:r>
            <a:endParaRPr lang="fr-CD" sz="1400" b="1" dirty="0">
              <a:solidFill>
                <a:schemeClr val="tx2"/>
              </a:solidFill>
              <a:latin typeface="Garamond" panose="02020404030301010803" pitchFamily="18" charset="0"/>
            </a:endParaRPr>
          </a:p>
        </p:txBody>
      </p:sp>
      <p:pic>
        <p:nvPicPr>
          <p:cNvPr id="10" name="Image 9" descr="Une image contenant capture d’écran, Graphique, dessin humoristique, graphisme&#10;&#10;Description générée automatiquement">
            <a:extLst>
              <a:ext uri="{FF2B5EF4-FFF2-40B4-BE49-F238E27FC236}">
                <a16:creationId xmlns:a16="http://schemas.microsoft.com/office/drawing/2014/main" xmlns="" id="{DFB69A61-FE4B-EF58-6E6B-29A700B1D0A0}"/>
              </a:ext>
            </a:extLst>
          </p:cNvPr>
          <p:cNvPicPr>
            <a:picLocks noChangeAspect="1"/>
          </p:cNvPicPr>
          <p:nvPr/>
        </p:nvPicPr>
        <p:blipFill>
          <a:blip r:embed="rId3" cstate="print">
            <a:extLst>
              <a:ext uri="{28A0092B-C50C-407E-A947-70E740481C1C}">
                <a14:useLocalDpi xmlns:a14="http://schemas.microsoft.com/office/drawing/2010/main" val="0"/>
              </a:ext>
            </a:extLst>
          </a:blip>
          <a:srcRect t="24807" b="25577"/>
          <a:stretch/>
        </p:blipFill>
        <p:spPr>
          <a:xfrm>
            <a:off x="9660238" y="6001984"/>
            <a:ext cx="2482731" cy="792805"/>
          </a:xfrm>
          <a:prstGeom prst="rect">
            <a:avLst/>
          </a:prstGeom>
        </p:spPr>
      </p:pic>
    </p:spTree>
    <p:extLst>
      <p:ext uri="{BB962C8B-B14F-4D97-AF65-F5344CB8AC3E}">
        <p14:creationId xmlns:p14="http://schemas.microsoft.com/office/powerpoint/2010/main" val="1056283044"/>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Thème Office">
  <a:themeElements>
    <a:clrScheme name="Charte RDC">
      <a:dk1>
        <a:srgbClr val="323230"/>
      </a:dk1>
      <a:lt1>
        <a:sysClr val="window" lastClr="FFFFFF"/>
      </a:lt1>
      <a:dk2>
        <a:srgbClr val="44546A"/>
      </a:dk2>
      <a:lt2>
        <a:srgbClr val="E7E6E6"/>
      </a:lt2>
      <a:accent1>
        <a:srgbClr val="1C4294"/>
      </a:accent1>
      <a:accent2>
        <a:srgbClr val="D44816"/>
      </a:accent2>
      <a:accent3>
        <a:srgbClr val="AFB8BE"/>
      </a:accent3>
      <a:accent4>
        <a:srgbClr val="ED7016"/>
      </a:accent4>
      <a:accent5>
        <a:srgbClr val="0F89CB"/>
      </a:accent5>
      <a:accent6>
        <a:srgbClr val="65B32E"/>
      </a:accent6>
      <a:hlink>
        <a:srgbClr val="3E4D9C"/>
      </a:hlink>
      <a:folHlink>
        <a:srgbClr val="960051"/>
      </a:folHlink>
    </a:clrScheme>
    <a:fontScheme name="Charte Police RDC">
      <a:majorFont>
        <a:latin typeface="garamond"/>
        <a:ea typeface=""/>
        <a:cs typeface=""/>
      </a:majorFont>
      <a:minorFont>
        <a:latin typeface="Cooper Hewit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2288</TotalTime>
  <Words>632</Words>
  <Application>Microsoft Office PowerPoint</Application>
  <PresentationFormat>Grand écran</PresentationFormat>
  <Paragraphs>56</Paragraphs>
  <Slides>6</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6</vt:i4>
      </vt:variant>
    </vt:vector>
  </HeadingPairs>
  <TitlesOfParts>
    <vt:vector size="13" baseType="lpstr">
      <vt:lpstr>Arial</vt:lpstr>
      <vt:lpstr>Cooper Hewitt</vt:lpstr>
      <vt:lpstr>COOPERHEWITT-SEMIBOLD</vt:lpstr>
      <vt:lpstr>Garamond</vt:lpstr>
      <vt:lpstr>Garamond</vt:lpstr>
      <vt:lpstr>Wingdings</vt:lpstr>
      <vt:lpstr>Thème Office</vt:lpstr>
      <vt:lpstr>     SOMMET MONDIAL SUR LA SOCIETE DE L’INFORMATION  Actions entreprises par la République Démocratique du Congo (RDC) dans le cadre de la mise en œuvre des lignes d’action du Sommet mondial sur la société de l’information (SMSI)  Cotonou, Bénin Mai 2025</vt:lpstr>
      <vt:lpstr>Présentation PowerPoint</vt:lpstr>
      <vt:lpstr> Réalisations de la RDC dans la mise en œuvre des lignes d’action du SMSI </vt:lpstr>
      <vt:lpstr> Réalisations de la RDC dans la mise en œuvre des lignes d’action du SMSI </vt:lpstr>
      <vt:lpstr> Réalisations de la RDC dans la mise en œuvre des lignes d’action du SMSI </vt:lpstr>
      <vt:lpstr>Présentation PowerPoint</vt:lpstr>
    </vt:vector>
  </TitlesOfParts>
  <Company>Ministère du Numérique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Modèle de présentation PowerPoint Officiel de l'Etat</dc:title>
  <dc:creator>Cédrick Nasona Ilanga</dc:creator>
  <cp:keywords>Charte;Marque;Etat;RDC;Numérique</cp:keywords>
  <cp:lastModifiedBy>Compte Microsoft</cp:lastModifiedBy>
  <cp:revision>72</cp:revision>
  <dcterms:created xsi:type="dcterms:W3CDTF">2022-02-09T19:52:33Z</dcterms:created>
  <dcterms:modified xsi:type="dcterms:W3CDTF">2025-05-14T08:13:46Z</dcterms:modified>
  <cp:category>Média Officiel</cp:category>
</cp:coreProperties>
</file>