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79" r:id="rId4"/>
    <p:sldId id="260" r:id="rId5"/>
    <p:sldId id="278" r:id="rId6"/>
    <p:sldId id="259" r:id="rId7"/>
    <p:sldId id="280" r:id="rId8"/>
    <p:sldId id="281" r:id="rId9"/>
    <p:sldId id="282" r:id="rId10"/>
    <p:sldId id="283" r:id="rId11"/>
    <p:sldId id="286" r:id="rId12"/>
    <p:sldId id="284" r:id="rId13"/>
    <p:sldId id="285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banza" initials="n" lastIdx="3" clrIdx="0"/>
  <p:cmAuthor id="1" name="Leopold Kouandongui" initials="LK" lastIdx="1" clrIdx="1">
    <p:extLst>
      <p:ext uri="{19B8F6BF-5375-455C-9EA6-DF929625EA0E}">
        <p15:presenceInfo xmlns:p15="http://schemas.microsoft.com/office/powerpoint/2012/main" userId="S::leopold.kouandongui@un.org::651b9d8a-6331-4f2f-a488-4f5ac50f36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92" autoAdjust="0"/>
  </p:normalViewPr>
  <p:slideViewPr>
    <p:cSldViewPr snapToGrid="0">
      <p:cViewPr>
        <p:scale>
          <a:sx n="66" d="100"/>
          <a:sy n="66" d="100"/>
        </p:scale>
        <p:origin x="43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1BDDD-C562-49A6-B4F0-B6D642611F1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ACC3C78-591D-4FF8-98A3-11EE307BBC2F}">
      <dgm:prSet custT="1"/>
      <dgm:spPr/>
      <dgm:t>
        <a:bodyPr/>
        <a:lstStyle/>
        <a:p>
          <a:r>
            <a:rPr lang="fr-FR" sz="2000" b="1" i="1" dirty="0">
              <a:effectLst/>
            </a:rPr>
            <a:t>Au plan sécuritaire</a:t>
          </a:r>
          <a:r>
            <a:rPr lang="fr-FR" sz="2000" i="1" dirty="0">
              <a:effectLst/>
            </a:rPr>
            <a:t> </a:t>
          </a:r>
          <a:endParaRPr lang="fr-FR" sz="2000" dirty="0">
            <a:effectLst/>
          </a:endParaRPr>
        </a:p>
      </dgm:t>
    </dgm:pt>
    <dgm:pt modelId="{89811C74-A3A4-4917-A891-F2A49560783B}" type="parTrans" cxnId="{16B8B5E3-7836-43A3-8267-A1D218FA89C3}">
      <dgm:prSet/>
      <dgm:spPr/>
      <dgm:t>
        <a:bodyPr/>
        <a:lstStyle/>
        <a:p>
          <a:endParaRPr lang="fr-FR" sz="2400"/>
        </a:p>
      </dgm:t>
    </dgm:pt>
    <dgm:pt modelId="{10D1A81A-E126-434D-94B2-97EE1CE84046}" type="sibTrans" cxnId="{16B8B5E3-7836-43A3-8267-A1D218FA89C3}">
      <dgm:prSet/>
      <dgm:spPr/>
      <dgm:t>
        <a:bodyPr/>
        <a:lstStyle/>
        <a:p>
          <a:endParaRPr lang="fr-FR" sz="2400"/>
        </a:p>
      </dgm:t>
    </dgm:pt>
    <dgm:pt modelId="{D73DDDAC-39BC-4AF7-A082-A17D02D66F30}">
      <dgm:prSet custT="1"/>
      <dgm:spPr/>
      <dgm:t>
        <a:bodyPr/>
        <a:lstStyle/>
        <a:p>
          <a:r>
            <a:rPr lang="en-US" sz="2000" b="1" i="1" dirty="0">
              <a:effectLst/>
            </a:rPr>
            <a:t>Au plan </a:t>
          </a:r>
          <a:r>
            <a:rPr lang="en-US" sz="2000" b="1" i="1" dirty="0" err="1">
              <a:effectLst/>
            </a:rPr>
            <a:t>économique</a:t>
          </a:r>
          <a:r>
            <a:rPr lang="en-US" sz="2000" b="1" i="1" dirty="0">
              <a:effectLst/>
            </a:rPr>
            <a:t> et social</a:t>
          </a:r>
          <a:endParaRPr lang="fr-FR" sz="2000" b="1" i="1" dirty="0">
            <a:effectLst/>
          </a:endParaRPr>
        </a:p>
      </dgm:t>
    </dgm:pt>
    <dgm:pt modelId="{4891C027-CEB9-4824-8F8C-A5E27FCB6449}" type="parTrans" cxnId="{A79F6905-088A-4719-8514-CA1F28D8087D}">
      <dgm:prSet/>
      <dgm:spPr/>
      <dgm:t>
        <a:bodyPr/>
        <a:lstStyle/>
        <a:p>
          <a:endParaRPr lang="fr-FR"/>
        </a:p>
      </dgm:t>
    </dgm:pt>
    <dgm:pt modelId="{C773A44E-0549-442B-A61A-66F8DF2ACDA5}" type="sibTrans" cxnId="{A79F6905-088A-4719-8514-CA1F28D8087D}">
      <dgm:prSet/>
      <dgm:spPr/>
      <dgm:t>
        <a:bodyPr/>
        <a:lstStyle/>
        <a:p>
          <a:endParaRPr lang="fr-FR"/>
        </a:p>
      </dgm:t>
    </dgm:pt>
    <dgm:pt modelId="{3EC3A031-E820-4C2C-845B-ED7F41BC6960}">
      <dgm:prSet phldrT="[Text]" custT="1"/>
      <dgm:spPr/>
      <dgm:t>
        <a:bodyPr/>
        <a:lstStyle/>
        <a:p>
          <a:r>
            <a:rPr lang="fr-FR" sz="2000" noProof="0" dirty="0"/>
            <a:t>Absence d’un véritable dialogue entre les acteurs et non respect des accords de paix</a:t>
          </a:r>
        </a:p>
      </dgm:t>
    </dgm:pt>
    <dgm:pt modelId="{5B06EFE2-B8C3-4E12-AB1D-C528161D21DC}" type="parTrans" cxnId="{06C0F3CB-7DA0-4B8C-9095-349C9183BAB0}">
      <dgm:prSet/>
      <dgm:spPr/>
      <dgm:t>
        <a:bodyPr/>
        <a:lstStyle/>
        <a:p>
          <a:endParaRPr lang="fr-FR"/>
        </a:p>
      </dgm:t>
    </dgm:pt>
    <dgm:pt modelId="{D123B5E6-6681-42F4-B983-0E81C37D2A9F}" type="sibTrans" cxnId="{06C0F3CB-7DA0-4B8C-9095-349C9183BAB0}">
      <dgm:prSet/>
      <dgm:spPr/>
      <dgm:t>
        <a:bodyPr/>
        <a:lstStyle/>
        <a:p>
          <a:endParaRPr lang="fr-FR"/>
        </a:p>
      </dgm:t>
    </dgm:pt>
    <dgm:pt modelId="{7AF4D905-CDA9-4E6B-B7EB-35249F41F7F9}">
      <dgm:prSet custT="1"/>
      <dgm:spPr/>
      <dgm:t>
        <a:bodyPr/>
        <a:lstStyle/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noProof="0" dirty="0">
            <a:effectLst/>
          </a:endParaRPr>
        </a:p>
      </dgm:t>
    </dgm:pt>
    <dgm:pt modelId="{77BEB45C-41AE-4D12-832D-AF69C47F2EDF}" type="parTrans" cxnId="{3D7571CF-181B-423F-8DD3-F8645172D9FB}">
      <dgm:prSet/>
      <dgm:spPr/>
      <dgm:t>
        <a:bodyPr/>
        <a:lstStyle/>
        <a:p>
          <a:endParaRPr lang="fr-FR"/>
        </a:p>
      </dgm:t>
    </dgm:pt>
    <dgm:pt modelId="{D2A68CAC-E3C0-477B-BAF6-6100EC1FDD94}" type="sibTrans" cxnId="{3D7571CF-181B-423F-8DD3-F8645172D9FB}">
      <dgm:prSet/>
      <dgm:spPr/>
      <dgm:t>
        <a:bodyPr/>
        <a:lstStyle/>
        <a:p>
          <a:endParaRPr lang="fr-FR"/>
        </a:p>
      </dgm:t>
    </dgm:pt>
    <dgm:pt modelId="{6EA747A2-E0F3-4142-AB5D-AADAAC8CEED7}">
      <dgm:prSet phldrT="[Text]" custT="1"/>
      <dgm:spPr/>
      <dgm:t>
        <a:bodyPr/>
        <a:lstStyle/>
        <a:p>
          <a:r>
            <a:rPr lang="fr-FR" sz="2000" noProof="0" dirty="0">
              <a:effectLst/>
            </a:rPr>
            <a:t>Violations répétées des droits de l’Homme</a:t>
          </a:r>
          <a:endParaRPr lang="fr-FR" sz="2000" noProof="0" dirty="0"/>
        </a:p>
      </dgm:t>
    </dgm:pt>
    <dgm:pt modelId="{056C8EDE-59D5-44C2-88A5-335219527D41}" type="parTrans" cxnId="{F3DF76B9-EB41-4117-B9B1-4F995FF1E178}">
      <dgm:prSet/>
      <dgm:spPr/>
      <dgm:t>
        <a:bodyPr/>
        <a:lstStyle/>
        <a:p>
          <a:endParaRPr lang="fr-FR"/>
        </a:p>
      </dgm:t>
    </dgm:pt>
    <dgm:pt modelId="{8A21AAC0-EFE1-4FA2-9D10-6651A5541676}" type="sibTrans" cxnId="{F3DF76B9-EB41-4117-B9B1-4F995FF1E178}">
      <dgm:prSet/>
      <dgm:spPr/>
      <dgm:t>
        <a:bodyPr/>
        <a:lstStyle/>
        <a:p>
          <a:endParaRPr lang="fr-FR"/>
        </a:p>
      </dgm:t>
    </dgm:pt>
    <dgm:pt modelId="{D620D4AE-62EA-4EAE-80F4-451520237537}">
      <dgm:prSet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800" noProof="0" dirty="0">
            <a:effectLst/>
          </a:endParaRPr>
        </a:p>
      </dgm:t>
    </dgm:pt>
    <dgm:pt modelId="{8272B1C1-97FD-4379-84C3-B06A1A3A7B8A}" type="parTrans" cxnId="{AB8D6203-DC2D-4CD5-A732-9F849F0A2615}">
      <dgm:prSet/>
      <dgm:spPr/>
      <dgm:t>
        <a:bodyPr/>
        <a:lstStyle/>
        <a:p>
          <a:endParaRPr lang="fr-FR"/>
        </a:p>
      </dgm:t>
    </dgm:pt>
    <dgm:pt modelId="{692B2991-1DA8-40DF-9DAB-318B6E9C145C}" type="sibTrans" cxnId="{AB8D6203-DC2D-4CD5-A732-9F849F0A2615}">
      <dgm:prSet/>
      <dgm:spPr/>
      <dgm:t>
        <a:bodyPr/>
        <a:lstStyle/>
        <a:p>
          <a:endParaRPr lang="fr-FR"/>
        </a:p>
      </dgm:t>
    </dgm:pt>
    <dgm:pt modelId="{0C302D08-6FF0-4454-AB74-A6F54B9BF012}">
      <dgm:prSet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800" noProof="0" dirty="0">
            <a:effectLst/>
          </a:endParaRPr>
        </a:p>
      </dgm:t>
    </dgm:pt>
    <dgm:pt modelId="{F22CA7C2-906F-484A-8962-7133C087D735}" type="parTrans" cxnId="{77C619AC-10B4-48D6-BEA6-9D9796821E3D}">
      <dgm:prSet/>
      <dgm:spPr/>
      <dgm:t>
        <a:bodyPr/>
        <a:lstStyle/>
        <a:p>
          <a:endParaRPr lang="fr-FR"/>
        </a:p>
      </dgm:t>
    </dgm:pt>
    <dgm:pt modelId="{E897ECB0-A323-4D80-9946-5C3A4C874E4C}" type="sibTrans" cxnId="{77C619AC-10B4-48D6-BEA6-9D9796821E3D}">
      <dgm:prSet/>
      <dgm:spPr/>
      <dgm:t>
        <a:bodyPr/>
        <a:lstStyle/>
        <a:p>
          <a:endParaRPr lang="fr-FR"/>
        </a:p>
      </dgm:t>
    </dgm:pt>
    <dgm:pt modelId="{800D6C1D-95CB-4470-96E5-D5CEA2CC48F5}">
      <dgm:prSet custT="1"/>
      <dgm:spPr/>
      <dgm:t>
        <a:bodyPr/>
        <a:lstStyle/>
        <a:p>
          <a:r>
            <a:rPr lang="fr-FR" sz="2000" b="0" i="0" baseline="0" noProof="0" dirty="0">
              <a:effectLst/>
            </a:rPr>
            <a:t>Pillage et destruction des unités économiques et des bâtiments administratifs</a:t>
          </a:r>
          <a:endParaRPr lang="fr-FR" sz="2000" b="0" i="0" noProof="0" dirty="0">
            <a:effectLst/>
          </a:endParaRPr>
        </a:p>
      </dgm:t>
    </dgm:pt>
    <dgm:pt modelId="{9B704F76-FF90-4B6C-A01E-0DBEDBBB9E07}" type="parTrans" cxnId="{2DC7E456-868A-4EAC-9427-9BC9C46F3C04}">
      <dgm:prSet/>
      <dgm:spPr/>
      <dgm:t>
        <a:bodyPr/>
        <a:lstStyle/>
        <a:p>
          <a:endParaRPr lang="fr-FR"/>
        </a:p>
      </dgm:t>
    </dgm:pt>
    <dgm:pt modelId="{12DE65BB-F435-4F77-A452-7A194E7044CE}" type="sibTrans" cxnId="{2DC7E456-868A-4EAC-9427-9BC9C46F3C04}">
      <dgm:prSet/>
      <dgm:spPr/>
      <dgm:t>
        <a:bodyPr/>
        <a:lstStyle/>
        <a:p>
          <a:endParaRPr lang="fr-FR"/>
        </a:p>
      </dgm:t>
    </dgm:pt>
    <dgm:pt modelId="{CD181A33-0B5D-4282-83C5-5D0D42D22F2A}">
      <dgm:prSet custT="1"/>
      <dgm:spPr/>
      <dgm:t>
        <a:bodyPr/>
        <a:lstStyle/>
        <a:p>
          <a:endParaRPr lang="fr-FR" sz="1800" b="0" i="0" noProof="0" dirty="0">
            <a:effectLst/>
          </a:endParaRPr>
        </a:p>
      </dgm:t>
    </dgm:pt>
    <dgm:pt modelId="{EF64D18A-E1B7-48ED-A88F-429142A81E52}" type="parTrans" cxnId="{5F145202-FE6D-46A5-81DC-8C2AB4E7CDAE}">
      <dgm:prSet/>
      <dgm:spPr/>
      <dgm:t>
        <a:bodyPr/>
        <a:lstStyle/>
        <a:p>
          <a:endParaRPr lang="fr-FR"/>
        </a:p>
      </dgm:t>
    </dgm:pt>
    <dgm:pt modelId="{CB5A966B-B517-456F-BE74-33FE476361AF}" type="sibTrans" cxnId="{5F145202-FE6D-46A5-81DC-8C2AB4E7CDAE}">
      <dgm:prSet/>
      <dgm:spPr/>
      <dgm:t>
        <a:bodyPr/>
        <a:lstStyle/>
        <a:p>
          <a:endParaRPr lang="fr-FR"/>
        </a:p>
      </dgm:t>
    </dgm:pt>
    <dgm:pt modelId="{71E7307A-15DB-49C2-ADD8-467EE13D2AA4}">
      <dgm:prSet phldrT="[Text]" custT="1"/>
      <dgm:spPr/>
      <dgm:t>
        <a:bodyPr/>
        <a:lstStyle/>
        <a:p>
          <a:r>
            <a:rPr lang="fr-FR" sz="2000" b="1" i="1" dirty="0">
              <a:effectLst/>
            </a:rPr>
            <a:t>Au plan politique</a:t>
          </a:r>
          <a:endParaRPr lang="fr-FR" sz="2000" dirty="0"/>
        </a:p>
      </dgm:t>
    </dgm:pt>
    <dgm:pt modelId="{D4267AE6-08D9-40B5-9737-665A2D70AD83}" type="sibTrans" cxnId="{FA6772F3-36F0-46F5-8B99-3FCA68023859}">
      <dgm:prSet/>
      <dgm:spPr/>
      <dgm:t>
        <a:bodyPr/>
        <a:lstStyle/>
        <a:p>
          <a:endParaRPr lang="fr-FR" sz="2400"/>
        </a:p>
      </dgm:t>
    </dgm:pt>
    <dgm:pt modelId="{52DE910E-7BAF-4247-AE5E-AC6F7ACFAA08}" type="parTrans" cxnId="{FA6772F3-36F0-46F5-8B99-3FCA68023859}">
      <dgm:prSet/>
      <dgm:spPr/>
      <dgm:t>
        <a:bodyPr/>
        <a:lstStyle/>
        <a:p>
          <a:endParaRPr lang="fr-FR" sz="2400"/>
        </a:p>
      </dgm:t>
    </dgm:pt>
    <dgm:pt modelId="{B22C7C5A-1DA9-F542-BD9F-F22B22018CFE}">
      <dgm:prSet custT="1"/>
      <dgm:spPr/>
      <dgm:t>
        <a:bodyPr/>
        <a:lstStyle/>
        <a:p>
          <a:r>
            <a:rPr lang="fr-FR" sz="2000" b="0" i="0" noProof="0" dirty="0">
              <a:effectLst/>
            </a:rPr>
            <a:t>Chômage ambiant des jeunes</a:t>
          </a:r>
        </a:p>
      </dgm:t>
    </dgm:pt>
    <dgm:pt modelId="{2E19DB2B-DAD3-344D-A873-4E6F640EF2E3}" type="parTrans" cxnId="{F0FEEC73-16E8-FD41-9A43-3FAC69C977F5}">
      <dgm:prSet/>
      <dgm:spPr/>
      <dgm:t>
        <a:bodyPr/>
        <a:lstStyle/>
        <a:p>
          <a:endParaRPr lang="fr-FR"/>
        </a:p>
      </dgm:t>
    </dgm:pt>
    <dgm:pt modelId="{86A87897-0E6F-DC43-A4E9-02A477E8C43C}" type="sibTrans" cxnId="{F0FEEC73-16E8-FD41-9A43-3FAC69C977F5}">
      <dgm:prSet/>
      <dgm:spPr/>
      <dgm:t>
        <a:bodyPr/>
        <a:lstStyle/>
        <a:p>
          <a:endParaRPr lang="fr-FR"/>
        </a:p>
      </dgm:t>
    </dgm:pt>
    <dgm:pt modelId="{769C975E-FC89-1143-871A-94F8EB16FFDF}">
      <dgm:prSet phldrT="[Text]" custT="1"/>
      <dgm:spPr/>
      <dgm:t>
        <a:bodyPr/>
        <a:lstStyle/>
        <a:p>
          <a:r>
            <a:rPr lang="fr-FR" sz="2000" noProof="0" dirty="0"/>
            <a:t>Coup d’Etat à répétition et pays fracturé</a:t>
          </a:r>
        </a:p>
      </dgm:t>
    </dgm:pt>
    <dgm:pt modelId="{A0DF7BC9-6BB7-0F42-B0D2-0A21A0E394B7}" type="parTrans" cxnId="{56C21194-7153-B049-871F-B283121C38B5}">
      <dgm:prSet/>
      <dgm:spPr/>
      <dgm:t>
        <a:bodyPr/>
        <a:lstStyle/>
        <a:p>
          <a:endParaRPr lang="fr-FR"/>
        </a:p>
      </dgm:t>
    </dgm:pt>
    <dgm:pt modelId="{20180C63-E777-C74C-AE91-BFB07B9AD6D3}" type="sibTrans" cxnId="{56C21194-7153-B049-871F-B283121C38B5}">
      <dgm:prSet/>
      <dgm:spPr/>
      <dgm:t>
        <a:bodyPr/>
        <a:lstStyle/>
        <a:p>
          <a:endParaRPr lang="fr-FR"/>
        </a:p>
      </dgm:t>
    </dgm:pt>
    <dgm:pt modelId="{3010E898-029E-4D47-B01D-7BD28CF24CF9}">
      <dgm:prSet custT="1"/>
      <dgm:spPr/>
      <dgm:t>
        <a:bodyPr/>
        <a:lstStyle/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noProof="0" dirty="0">
            <a:effectLst/>
          </a:endParaRPr>
        </a:p>
      </dgm:t>
    </dgm:pt>
    <dgm:pt modelId="{AFEB6B25-E6C5-A54E-B857-9E4F8522DA52}" type="parTrans" cxnId="{571142B3-F783-B64E-8BAF-107535DD6FA0}">
      <dgm:prSet/>
      <dgm:spPr/>
      <dgm:t>
        <a:bodyPr/>
        <a:lstStyle/>
        <a:p>
          <a:endParaRPr lang="fr-FR"/>
        </a:p>
      </dgm:t>
    </dgm:pt>
    <dgm:pt modelId="{995BBC87-AE3F-0B44-9197-DA31965C70BE}" type="sibTrans" cxnId="{571142B3-F783-B64E-8BAF-107535DD6FA0}">
      <dgm:prSet/>
      <dgm:spPr/>
      <dgm:t>
        <a:bodyPr/>
        <a:lstStyle/>
        <a:p>
          <a:endParaRPr lang="fr-FR"/>
        </a:p>
      </dgm:t>
    </dgm:pt>
    <dgm:pt modelId="{2AD6E849-5CAF-F142-979B-8FC4F9AC983C}">
      <dgm:prSet custT="1"/>
      <dgm:spPr/>
      <dgm:t>
        <a:bodyPr/>
        <a:lstStyle/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000" noProof="0" dirty="0">
              <a:effectLst/>
            </a:rPr>
            <a:t>Porosité des frontières et prolifération des</a:t>
          </a:r>
          <a:r>
            <a:rPr lang="fr-FR" sz="2000" baseline="0" noProof="0" dirty="0">
              <a:effectLst/>
            </a:rPr>
            <a:t> </a:t>
          </a:r>
          <a:r>
            <a:rPr lang="fr-FR" sz="2000" noProof="0" dirty="0">
              <a:effectLst/>
            </a:rPr>
            <a:t>armes légères et de petits calibres</a:t>
          </a:r>
        </a:p>
      </dgm:t>
    </dgm:pt>
    <dgm:pt modelId="{4912662A-703E-2D4B-B415-2C7F507AE080}" type="parTrans" cxnId="{98332608-22B6-6444-8A6F-625F9EDAB3C5}">
      <dgm:prSet/>
      <dgm:spPr/>
      <dgm:t>
        <a:bodyPr/>
        <a:lstStyle/>
        <a:p>
          <a:endParaRPr lang="fr-FR"/>
        </a:p>
      </dgm:t>
    </dgm:pt>
    <dgm:pt modelId="{350C07BE-6736-AD47-9BA7-F3C682AEFB70}" type="sibTrans" cxnId="{98332608-22B6-6444-8A6F-625F9EDAB3C5}">
      <dgm:prSet/>
      <dgm:spPr/>
      <dgm:t>
        <a:bodyPr/>
        <a:lstStyle/>
        <a:p>
          <a:endParaRPr lang="fr-FR"/>
        </a:p>
      </dgm:t>
    </dgm:pt>
    <dgm:pt modelId="{89AAD4BF-C1F9-FA40-B8D8-4D90EFB60AD8}">
      <dgm:prSet custT="1"/>
      <dgm:spPr/>
      <dgm:t>
        <a:bodyPr/>
        <a:lstStyle/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000" noProof="0" dirty="0">
              <a:effectLst/>
            </a:rPr>
            <a:t>Résurgence des conflits avec la création de la CPC</a:t>
          </a:r>
        </a:p>
      </dgm:t>
    </dgm:pt>
    <dgm:pt modelId="{FDAE18BF-A124-7043-BCF7-A770A89A1BE7}" type="parTrans" cxnId="{1A3CA164-6A4C-0549-8FC5-F3BE0080E23C}">
      <dgm:prSet/>
      <dgm:spPr/>
      <dgm:t>
        <a:bodyPr/>
        <a:lstStyle/>
        <a:p>
          <a:endParaRPr lang="fr-FR"/>
        </a:p>
      </dgm:t>
    </dgm:pt>
    <dgm:pt modelId="{DFDE1722-00BE-D143-9A4E-D1C3043EDC1E}" type="sibTrans" cxnId="{1A3CA164-6A4C-0549-8FC5-F3BE0080E23C}">
      <dgm:prSet/>
      <dgm:spPr/>
      <dgm:t>
        <a:bodyPr/>
        <a:lstStyle/>
        <a:p>
          <a:endParaRPr lang="fr-FR"/>
        </a:p>
      </dgm:t>
    </dgm:pt>
    <dgm:pt modelId="{ED43F343-EFCF-AF49-A259-A24B435A3051}">
      <dgm:prSet custT="1"/>
      <dgm:spPr/>
      <dgm:t>
        <a:bodyPr/>
        <a:lstStyle/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000" noProof="0" dirty="0">
              <a:effectLst/>
            </a:rPr>
            <a:t>FDSI en cours de reconstruction mais avec un faible niveau d’opération</a:t>
          </a:r>
        </a:p>
      </dgm:t>
    </dgm:pt>
    <dgm:pt modelId="{F3AAC5C9-67B3-C540-909B-16D38EC46D65}" type="parTrans" cxnId="{ACB9A486-E510-7940-AA02-A2DCBC1796FF}">
      <dgm:prSet/>
      <dgm:spPr/>
      <dgm:t>
        <a:bodyPr/>
        <a:lstStyle/>
        <a:p>
          <a:endParaRPr lang="fr-FR"/>
        </a:p>
      </dgm:t>
    </dgm:pt>
    <dgm:pt modelId="{5E53CD75-0968-C247-B651-9973484C5C6B}" type="sibTrans" cxnId="{ACB9A486-E510-7940-AA02-A2DCBC1796FF}">
      <dgm:prSet/>
      <dgm:spPr/>
      <dgm:t>
        <a:bodyPr/>
        <a:lstStyle/>
        <a:p>
          <a:endParaRPr lang="fr-FR"/>
        </a:p>
      </dgm:t>
    </dgm:pt>
    <dgm:pt modelId="{674F56F0-8EE9-DB44-A510-998AE0210FC7}">
      <dgm:prSet custT="1"/>
      <dgm:spPr/>
      <dgm:t>
        <a:bodyPr/>
        <a:lstStyle/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noProof="0" dirty="0">
            <a:effectLst/>
          </a:endParaRPr>
        </a:p>
      </dgm:t>
    </dgm:pt>
    <dgm:pt modelId="{B6C9CF29-2D31-664A-A81E-59E6E9724D13}" type="parTrans" cxnId="{DC27E9E4-A3C6-864E-AE6B-D2EF9B8C9603}">
      <dgm:prSet/>
      <dgm:spPr/>
      <dgm:t>
        <a:bodyPr/>
        <a:lstStyle/>
        <a:p>
          <a:endParaRPr lang="fr-FR"/>
        </a:p>
      </dgm:t>
    </dgm:pt>
    <dgm:pt modelId="{510692F3-C213-4A4D-A57B-F90B60DF3D0E}" type="sibTrans" cxnId="{DC27E9E4-A3C6-864E-AE6B-D2EF9B8C9603}">
      <dgm:prSet/>
      <dgm:spPr/>
      <dgm:t>
        <a:bodyPr/>
        <a:lstStyle/>
        <a:p>
          <a:endParaRPr lang="fr-FR"/>
        </a:p>
      </dgm:t>
    </dgm:pt>
    <dgm:pt modelId="{7EDDDD38-DE0B-AF4A-B888-E3893EC07C87}">
      <dgm:prSet custT="1"/>
      <dgm:spPr/>
      <dgm:t>
        <a:bodyPr/>
        <a:lstStyle/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noProof="0" dirty="0">
            <a:effectLst/>
          </a:endParaRPr>
        </a:p>
      </dgm:t>
    </dgm:pt>
    <dgm:pt modelId="{E156CD5A-0558-784A-9BB4-2AC4BF5D7E4E}" type="parTrans" cxnId="{A7B6E4C9-184E-6B47-A209-B44DC9018070}">
      <dgm:prSet/>
      <dgm:spPr/>
      <dgm:t>
        <a:bodyPr/>
        <a:lstStyle/>
        <a:p>
          <a:endParaRPr lang="fr-FR"/>
        </a:p>
      </dgm:t>
    </dgm:pt>
    <dgm:pt modelId="{3D90A538-FB35-AC4C-AFF5-5D4588CC8949}" type="sibTrans" cxnId="{A7B6E4C9-184E-6B47-A209-B44DC9018070}">
      <dgm:prSet/>
      <dgm:spPr/>
      <dgm:t>
        <a:bodyPr/>
        <a:lstStyle/>
        <a:p>
          <a:endParaRPr lang="fr-FR"/>
        </a:p>
      </dgm:t>
    </dgm:pt>
    <dgm:pt modelId="{99CA5A1D-0295-3240-998C-863C5FE0BE9F}">
      <dgm:prSet custT="1"/>
      <dgm:spPr/>
      <dgm:t>
        <a:bodyPr/>
        <a:lstStyle/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noProof="0" dirty="0">
            <a:effectLst/>
          </a:endParaRPr>
        </a:p>
      </dgm:t>
    </dgm:pt>
    <dgm:pt modelId="{7970D935-0B58-844E-BFAF-BD7B125734F9}" type="parTrans" cxnId="{646A8ACA-701B-424F-B62B-34FE5F7751BD}">
      <dgm:prSet/>
      <dgm:spPr/>
      <dgm:t>
        <a:bodyPr/>
        <a:lstStyle/>
        <a:p>
          <a:endParaRPr lang="fr-FR"/>
        </a:p>
      </dgm:t>
    </dgm:pt>
    <dgm:pt modelId="{8F5F9218-D005-CC4F-B18F-E57386500C2D}" type="sibTrans" cxnId="{646A8ACA-701B-424F-B62B-34FE5F7751BD}">
      <dgm:prSet/>
      <dgm:spPr/>
      <dgm:t>
        <a:bodyPr/>
        <a:lstStyle/>
        <a:p>
          <a:endParaRPr lang="fr-FR"/>
        </a:p>
      </dgm:t>
    </dgm:pt>
    <dgm:pt modelId="{1CB30BC6-C276-8B42-B093-DFE8E7342E73}">
      <dgm:prSet custT="1"/>
      <dgm:spPr/>
      <dgm:t>
        <a:bodyPr/>
        <a:lstStyle/>
        <a:p>
          <a:r>
            <a:rPr lang="fr-FR" sz="2000" b="0" i="0" noProof="0" dirty="0">
              <a:effectLst/>
            </a:rPr>
            <a:t>Dégradation avancée</a:t>
          </a:r>
          <a:r>
            <a:rPr lang="fr-FR" sz="2000" b="0" i="0" baseline="0" noProof="0" dirty="0">
              <a:effectLst/>
            </a:rPr>
            <a:t> des infrastructures socioéconomiques de base</a:t>
          </a:r>
          <a:endParaRPr lang="fr-FR" sz="2000" b="0" i="0" noProof="0" dirty="0">
            <a:effectLst/>
          </a:endParaRPr>
        </a:p>
      </dgm:t>
    </dgm:pt>
    <dgm:pt modelId="{9F5E8B74-70A3-C94A-AD8F-AE2CB73932F3}" type="parTrans" cxnId="{1F8FEC7F-7A42-6847-87AE-40CEC739DB47}">
      <dgm:prSet/>
      <dgm:spPr/>
      <dgm:t>
        <a:bodyPr/>
        <a:lstStyle/>
        <a:p>
          <a:endParaRPr lang="fr-FR"/>
        </a:p>
      </dgm:t>
    </dgm:pt>
    <dgm:pt modelId="{73A1CDB0-A228-FD49-A904-B3256F8C3F52}" type="sibTrans" cxnId="{1F8FEC7F-7A42-6847-87AE-40CEC739DB47}">
      <dgm:prSet/>
      <dgm:spPr/>
      <dgm:t>
        <a:bodyPr/>
        <a:lstStyle/>
        <a:p>
          <a:endParaRPr lang="fr-FR"/>
        </a:p>
      </dgm:t>
    </dgm:pt>
    <dgm:pt modelId="{E67D059F-F9B2-8645-9B8B-8024D549358D}">
      <dgm:prSet custT="1"/>
      <dgm:spPr/>
      <dgm:t>
        <a:bodyPr/>
        <a:lstStyle/>
        <a:p>
          <a:endParaRPr lang="fr-FR" sz="1800" b="0" i="0" noProof="0" dirty="0">
            <a:effectLst/>
          </a:endParaRPr>
        </a:p>
      </dgm:t>
    </dgm:pt>
    <dgm:pt modelId="{3CFAA7A3-C5CB-C043-A461-994CDE7EBF43}" type="parTrans" cxnId="{71E616F7-9DCD-6B44-A841-AFC0C9958EF7}">
      <dgm:prSet/>
      <dgm:spPr/>
      <dgm:t>
        <a:bodyPr/>
        <a:lstStyle/>
        <a:p>
          <a:endParaRPr lang="fr-FR"/>
        </a:p>
      </dgm:t>
    </dgm:pt>
    <dgm:pt modelId="{72B12CFC-F1F1-D742-8445-E7893E0DC3E4}" type="sibTrans" cxnId="{71E616F7-9DCD-6B44-A841-AFC0C9958EF7}">
      <dgm:prSet/>
      <dgm:spPr/>
      <dgm:t>
        <a:bodyPr/>
        <a:lstStyle/>
        <a:p>
          <a:endParaRPr lang="fr-FR"/>
        </a:p>
      </dgm:t>
    </dgm:pt>
    <dgm:pt modelId="{10DFBBB3-816C-472D-B672-F211E0476D42}">
      <dgm:prSet custT="1"/>
      <dgm:spPr/>
      <dgm:t>
        <a:bodyPr/>
        <a:lstStyle/>
        <a:p>
          <a:r>
            <a:rPr lang="fr-FR" sz="2000" b="0" i="0" noProof="0" dirty="0">
              <a:effectLst/>
            </a:rPr>
            <a:t>Instabilité sociale avec dégradation des conditions de vie des populations</a:t>
          </a:r>
        </a:p>
      </dgm:t>
    </dgm:pt>
    <dgm:pt modelId="{7E757F65-B782-4AE5-97D9-DBE7084429F9}" type="parTrans" cxnId="{B504F4A2-314C-4E7F-B52D-5B985057A59E}">
      <dgm:prSet/>
      <dgm:spPr/>
      <dgm:t>
        <a:bodyPr/>
        <a:lstStyle/>
        <a:p>
          <a:endParaRPr lang="fr-FR"/>
        </a:p>
      </dgm:t>
    </dgm:pt>
    <dgm:pt modelId="{9794C61A-D278-4966-9BFA-6265776AA3FE}" type="sibTrans" cxnId="{B504F4A2-314C-4E7F-B52D-5B985057A59E}">
      <dgm:prSet/>
      <dgm:spPr/>
      <dgm:t>
        <a:bodyPr/>
        <a:lstStyle/>
        <a:p>
          <a:endParaRPr lang="fr-FR"/>
        </a:p>
      </dgm:t>
    </dgm:pt>
    <dgm:pt modelId="{3739D37E-54A9-45FA-905B-50DB79ED98F8}">
      <dgm:prSet custT="1"/>
      <dgm:spPr/>
      <dgm:t>
        <a:bodyPr/>
        <a:lstStyle/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000" noProof="0" dirty="0">
              <a:effectLst/>
            </a:rPr>
            <a:t>Faibles progrès de la RSS et du DDRR</a:t>
          </a:r>
        </a:p>
      </dgm:t>
    </dgm:pt>
    <dgm:pt modelId="{1820400E-61B6-4158-97A9-B83DF8D954BB}" type="parTrans" cxnId="{D096D6CD-2DE4-4207-876C-1F11F1EF814C}">
      <dgm:prSet/>
      <dgm:spPr/>
      <dgm:t>
        <a:bodyPr/>
        <a:lstStyle/>
        <a:p>
          <a:endParaRPr lang="fr-FR"/>
        </a:p>
      </dgm:t>
    </dgm:pt>
    <dgm:pt modelId="{85B6707B-2894-4B81-8F38-6A91EAF0339F}" type="sibTrans" cxnId="{D096D6CD-2DE4-4207-876C-1F11F1EF814C}">
      <dgm:prSet/>
      <dgm:spPr/>
      <dgm:t>
        <a:bodyPr/>
        <a:lstStyle/>
        <a:p>
          <a:endParaRPr lang="fr-FR"/>
        </a:p>
      </dgm:t>
    </dgm:pt>
    <dgm:pt modelId="{EEB0E04C-0B8F-4A55-B532-EF366E8E076D}">
      <dgm:prSet custT="1"/>
      <dgm:spPr/>
      <dgm:t>
        <a:bodyPr/>
        <a:lstStyle/>
        <a:p>
          <a:r>
            <a:rPr lang="fr-FR" sz="2000" b="0" i="0" noProof="0" dirty="0">
              <a:effectLst/>
            </a:rPr>
            <a:t>Pillage des ressources naturelles</a:t>
          </a:r>
        </a:p>
      </dgm:t>
    </dgm:pt>
    <dgm:pt modelId="{B72DAAD2-5CDF-4694-A9A0-B8BFB6BCC5BC}" type="parTrans" cxnId="{8A5A6B76-0D4C-4F6F-9F42-A7EF55212DC4}">
      <dgm:prSet/>
      <dgm:spPr/>
      <dgm:t>
        <a:bodyPr/>
        <a:lstStyle/>
        <a:p>
          <a:endParaRPr lang="fr-FR"/>
        </a:p>
      </dgm:t>
    </dgm:pt>
    <dgm:pt modelId="{261E0E44-35B6-4EA7-9CB8-4B8E4C2EB6D6}" type="sibTrans" cxnId="{8A5A6B76-0D4C-4F6F-9F42-A7EF55212DC4}">
      <dgm:prSet/>
      <dgm:spPr/>
      <dgm:t>
        <a:bodyPr/>
        <a:lstStyle/>
        <a:p>
          <a:endParaRPr lang="fr-FR"/>
        </a:p>
      </dgm:t>
    </dgm:pt>
    <dgm:pt modelId="{5B7BA0B4-19F9-492B-A0DD-5606BA6430B3}">
      <dgm:prSet custT="1"/>
      <dgm:spPr/>
      <dgm:t>
        <a:bodyPr/>
        <a:lstStyle/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000" noProof="0" dirty="0">
              <a:effectLst/>
            </a:rPr>
            <a:t>Accroissement du nombre de personnes déplacées internes aggravant la vulnérabilité</a:t>
          </a:r>
        </a:p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noProof="0" dirty="0">
            <a:effectLst/>
          </a:endParaRPr>
        </a:p>
      </dgm:t>
    </dgm:pt>
    <dgm:pt modelId="{C5CE4864-4253-43D7-ADD3-9995B9FD3E6B}" type="parTrans" cxnId="{3699B415-2388-4600-B83C-B2139C669AAC}">
      <dgm:prSet/>
      <dgm:spPr/>
      <dgm:t>
        <a:bodyPr/>
        <a:lstStyle/>
        <a:p>
          <a:endParaRPr lang="fr-FR"/>
        </a:p>
      </dgm:t>
    </dgm:pt>
    <dgm:pt modelId="{C7C6BEE2-F07F-4548-B742-5BA93F476CC8}" type="sibTrans" cxnId="{3699B415-2388-4600-B83C-B2139C669AAC}">
      <dgm:prSet/>
      <dgm:spPr/>
      <dgm:t>
        <a:bodyPr/>
        <a:lstStyle/>
        <a:p>
          <a:endParaRPr lang="fr-FR"/>
        </a:p>
      </dgm:t>
    </dgm:pt>
    <dgm:pt modelId="{FD6FBC0D-C3CC-4D63-AAFA-257C2C7CFE8B}" type="pres">
      <dgm:prSet presAssocID="{AF61BDDD-C562-49A6-B4F0-B6D642611F16}" presName="Name0" presStyleCnt="0">
        <dgm:presLayoutVars>
          <dgm:dir/>
          <dgm:animLvl val="lvl"/>
          <dgm:resizeHandles val="exact"/>
        </dgm:presLayoutVars>
      </dgm:prSet>
      <dgm:spPr/>
    </dgm:pt>
    <dgm:pt modelId="{3E8ECF5A-E96D-406F-9E8D-32ACE1E39285}" type="pres">
      <dgm:prSet presAssocID="{71E7307A-15DB-49C2-ADD8-467EE13D2AA4}" presName="linNode" presStyleCnt="0"/>
      <dgm:spPr/>
    </dgm:pt>
    <dgm:pt modelId="{FF71FD79-4704-433D-AC90-19D6F924DE63}" type="pres">
      <dgm:prSet presAssocID="{71E7307A-15DB-49C2-ADD8-467EE13D2AA4}" presName="parentText" presStyleLbl="node1" presStyleIdx="0" presStyleCnt="3" custScaleX="185236">
        <dgm:presLayoutVars>
          <dgm:chMax val="1"/>
          <dgm:bulletEnabled val="1"/>
        </dgm:presLayoutVars>
      </dgm:prSet>
      <dgm:spPr/>
    </dgm:pt>
    <dgm:pt modelId="{04054E20-E699-4647-B4D4-97CF9520F6DC}" type="pres">
      <dgm:prSet presAssocID="{71E7307A-15DB-49C2-ADD8-467EE13D2AA4}" presName="descendantText" presStyleLbl="alignAccFollowNode1" presStyleIdx="0" presStyleCnt="3" custScaleX="357806">
        <dgm:presLayoutVars>
          <dgm:bulletEnabled val="1"/>
        </dgm:presLayoutVars>
      </dgm:prSet>
      <dgm:spPr/>
    </dgm:pt>
    <dgm:pt modelId="{C994129F-85A7-40FD-9418-2480E67F7955}" type="pres">
      <dgm:prSet presAssocID="{D4267AE6-08D9-40B5-9737-665A2D70AD83}" presName="sp" presStyleCnt="0"/>
      <dgm:spPr/>
    </dgm:pt>
    <dgm:pt modelId="{0AEFC741-AFF4-4398-AA2A-AD5B558DC996}" type="pres">
      <dgm:prSet presAssocID="{AACC3C78-591D-4FF8-98A3-11EE307BBC2F}" presName="linNode" presStyleCnt="0"/>
      <dgm:spPr/>
    </dgm:pt>
    <dgm:pt modelId="{EF9923A7-47C9-4BE8-8984-928273EAB79D}" type="pres">
      <dgm:prSet presAssocID="{AACC3C78-591D-4FF8-98A3-11EE307BBC2F}" presName="parentText" presStyleLbl="node1" presStyleIdx="1" presStyleCnt="3" custScaleX="185236">
        <dgm:presLayoutVars>
          <dgm:chMax val="1"/>
          <dgm:bulletEnabled val="1"/>
        </dgm:presLayoutVars>
      </dgm:prSet>
      <dgm:spPr/>
    </dgm:pt>
    <dgm:pt modelId="{313E9A15-629F-4152-A32C-B0099BFE89A4}" type="pres">
      <dgm:prSet presAssocID="{AACC3C78-591D-4FF8-98A3-11EE307BBC2F}" presName="descendantText" presStyleLbl="alignAccFollowNode1" presStyleIdx="1" presStyleCnt="3" custScaleX="357806" custScaleY="121927">
        <dgm:presLayoutVars>
          <dgm:bulletEnabled val="1"/>
        </dgm:presLayoutVars>
      </dgm:prSet>
      <dgm:spPr/>
    </dgm:pt>
    <dgm:pt modelId="{BDE8A7CE-E39A-4AB9-ACD9-20F084261CA8}" type="pres">
      <dgm:prSet presAssocID="{10D1A81A-E126-434D-94B2-97EE1CE84046}" presName="sp" presStyleCnt="0"/>
      <dgm:spPr/>
    </dgm:pt>
    <dgm:pt modelId="{B7A5C4A6-9741-4605-8EAE-E99D2725BAC8}" type="pres">
      <dgm:prSet presAssocID="{D73DDDAC-39BC-4AF7-A082-A17D02D66F30}" presName="linNode" presStyleCnt="0"/>
      <dgm:spPr/>
    </dgm:pt>
    <dgm:pt modelId="{A4D46968-237B-4621-803D-735B40C3CE0D}" type="pres">
      <dgm:prSet presAssocID="{D73DDDAC-39BC-4AF7-A082-A17D02D66F30}" presName="parentText" presStyleLbl="node1" presStyleIdx="2" presStyleCnt="3" custScaleX="185236">
        <dgm:presLayoutVars>
          <dgm:chMax val="1"/>
          <dgm:bulletEnabled val="1"/>
        </dgm:presLayoutVars>
      </dgm:prSet>
      <dgm:spPr/>
    </dgm:pt>
    <dgm:pt modelId="{CC4EF9F9-2E36-48E2-B3E6-36CA4BE77DC4}" type="pres">
      <dgm:prSet presAssocID="{D73DDDAC-39BC-4AF7-A082-A17D02D66F30}" presName="descendantText" presStyleLbl="alignAccFollowNode1" presStyleIdx="2" presStyleCnt="3" custScaleX="357806">
        <dgm:presLayoutVars>
          <dgm:bulletEnabled val="1"/>
        </dgm:presLayoutVars>
      </dgm:prSet>
      <dgm:spPr/>
    </dgm:pt>
  </dgm:ptLst>
  <dgm:cxnLst>
    <dgm:cxn modelId="{5F145202-FE6D-46A5-81DC-8C2AB4E7CDAE}" srcId="{D73DDDAC-39BC-4AF7-A082-A17D02D66F30}" destId="{CD181A33-0B5D-4282-83C5-5D0D42D22F2A}" srcOrd="6" destOrd="0" parTransId="{EF64D18A-E1B7-48ED-A88F-429142A81E52}" sibTransId="{CB5A966B-B517-456F-BE74-33FE476361AF}"/>
    <dgm:cxn modelId="{AB8D6203-DC2D-4CD5-A732-9F849F0A2615}" srcId="{AACC3C78-591D-4FF8-98A3-11EE307BBC2F}" destId="{D620D4AE-62EA-4EAE-80F4-451520237537}" srcOrd="10" destOrd="0" parTransId="{8272B1C1-97FD-4379-84C3-B06A1A3A7B8A}" sibTransId="{692B2991-1DA8-40DF-9DAB-318B6E9C145C}"/>
    <dgm:cxn modelId="{A79F6905-088A-4719-8514-CA1F28D8087D}" srcId="{AF61BDDD-C562-49A6-B4F0-B6D642611F16}" destId="{D73DDDAC-39BC-4AF7-A082-A17D02D66F30}" srcOrd="2" destOrd="0" parTransId="{4891C027-CEB9-4824-8F8C-A5E27FCB6449}" sibTransId="{C773A44E-0549-442B-A61A-66F8DF2ACDA5}"/>
    <dgm:cxn modelId="{98332608-22B6-6444-8A6F-625F9EDAB3C5}" srcId="{AACC3C78-591D-4FF8-98A3-11EE307BBC2F}" destId="{2AD6E849-5CAF-F142-979B-8FC4F9AC983C}" srcOrd="4" destOrd="0" parTransId="{4912662A-703E-2D4B-B415-2C7F507AE080}" sibTransId="{350C07BE-6736-AD47-9BA7-F3C682AEFB70}"/>
    <dgm:cxn modelId="{350ABB09-4A2A-4637-84CC-D8C165FF4EEA}" type="presOf" srcId="{B22C7C5A-1DA9-F542-BD9F-F22B22018CFE}" destId="{CC4EF9F9-2E36-48E2-B3E6-36CA4BE77DC4}" srcOrd="0" destOrd="1" presId="urn:microsoft.com/office/officeart/2005/8/layout/vList5"/>
    <dgm:cxn modelId="{6092070A-486C-4651-BB4C-CA673255DCF9}" type="presOf" srcId="{6EA747A2-E0F3-4142-AB5D-AADAAC8CEED7}" destId="{04054E20-E699-4647-B4D4-97CF9520F6DC}" srcOrd="0" destOrd="2" presId="urn:microsoft.com/office/officeart/2005/8/layout/vList5"/>
    <dgm:cxn modelId="{966A680E-B3F7-4C07-AC5E-1777D464A340}" type="presOf" srcId="{2AD6E849-5CAF-F142-979B-8FC4F9AC983C}" destId="{313E9A15-629F-4152-A32C-B0099BFE89A4}" srcOrd="0" destOrd="4" presId="urn:microsoft.com/office/officeart/2005/8/layout/vList5"/>
    <dgm:cxn modelId="{1DACA913-5662-4D97-8166-C342788DC781}" type="presOf" srcId="{3EC3A031-E820-4C2C-845B-ED7F41BC6960}" destId="{04054E20-E699-4647-B4D4-97CF9520F6DC}" srcOrd="0" destOrd="1" presId="urn:microsoft.com/office/officeart/2005/8/layout/vList5"/>
    <dgm:cxn modelId="{3699B415-2388-4600-B83C-B2139C669AAC}" srcId="{AACC3C78-591D-4FF8-98A3-11EE307BBC2F}" destId="{5B7BA0B4-19F9-492B-A0DD-5606BA6430B3}" srcOrd="8" destOrd="0" parTransId="{C5CE4864-4253-43D7-ADD3-9995B9FD3E6B}" sibTransId="{C7C6BEE2-F07F-4548-B742-5BA93F476CC8}"/>
    <dgm:cxn modelId="{83FF2D18-0FC0-488A-91AD-4DD566010432}" type="presOf" srcId="{3010E898-029E-4D47-B01D-7BD28CF24CF9}" destId="{313E9A15-629F-4152-A32C-B0099BFE89A4}" srcOrd="0" destOrd="9" presId="urn:microsoft.com/office/officeart/2005/8/layout/vList5"/>
    <dgm:cxn modelId="{A2D15019-D606-4E97-BBF2-A778C70B2744}" type="presOf" srcId="{7EDDDD38-DE0B-AF4A-B888-E3893EC07C87}" destId="{313E9A15-629F-4152-A32C-B0099BFE89A4}" srcOrd="0" destOrd="2" presId="urn:microsoft.com/office/officeart/2005/8/layout/vList5"/>
    <dgm:cxn modelId="{31D3691E-0C19-486A-BCE3-DADFD96193C7}" type="presOf" srcId="{AF61BDDD-C562-49A6-B4F0-B6D642611F16}" destId="{FD6FBC0D-C3CC-4D63-AAFA-257C2C7CFE8B}" srcOrd="0" destOrd="0" presId="urn:microsoft.com/office/officeart/2005/8/layout/vList5"/>
    <dgm:cxn modelId="{B4D85F22-0602-44E9-9EB2-1EBEC90F96D0}" type="presOf" srcId="{EEB0E04C-0B8F-4A55-B532-EF366E8E076D}" destId="{CC4EF9F9-2E36-48E2-B3E6-36CA4BE77DC4}" srcOrd="0" destOrd="4" presId="urn:microsoft.com/office/officeart/2005/8/layout/vList5"/>
    <dgm:cxn modelId="{FA90A122-E110-4ED5-BFC6-F01B0FACC06E}" type="presOf" srcId="{10DFBBB3-816C-472D-B672-F211E0476D42}" destId="{CC4EF9F9-2E36-48E2-B3E6-36CA4BE77DC4}" srcOrd="0" destOrd="5" presId="urn:microsoft.com/office/officeart/2005/8/layout/vList5"/>
    <dgm:cxn modelId="{FD882538-5A7D-4EA9-8AAC-A387F152C44E}" type="presOf" srcId="{1CB30BC6-C276-8B42-B093-DFE8E7342E73}" destId="{CC4EF9F9-2E36-48E2-B3E6-36CA4BE77DC4}" srcOrd="0" destOrd="2" presId="urn:microsoft.com/office/officeart/2005/8/layout/vList5"/>
    <dgm:cxn modelId="{2AD38D3C-944C-4475-A16D-95C0B97B970B}" type="presOf" srcId="{AACC3C78-591D-4FF8-98A3-11EE307BBC2F}" destId="{EF9923A7-47C9-4BE8-8984-928273EAB79D}" srcOrd="0" destOrd="0" presId="urn:microsoft.com/office/officeart/2005/8/layout/vList5"/>
    <dgm:cxn modelId="{1A3CA164-6A4C-0549-8FC5-F3BE0080E23C}" srcId="{AACC3C78-591D-4FF8-98A3-11EE307BBC2F}" destId="{89AAD4BF-C1F9-FA40-B8D8-4D90EFB60AD8}" srcOrd="5" destOrd="0" parTransId="{FDAE18BF-A124-7043-BCF7-A770A89A1BE7}" sibTransId="{DFDE1722-00BE-D143-9A4E-D1C3043EDC1E}"/>
    <dgm:cxn modelId="{89AC766D-381E-403A-8912-DC2E27C11ED3}" type="presOf" srcId="{99CA5A1D-0295-3240-998C-863C5FE0BE9F}" destId="{313E9A15-629F-4152-A32C-B0099BFE89A4}" srcOrd="0" destOrd="3" presId="urn:microsoft.com/office/officeart/2005/8/layout/vList5"/>
    <dgm:cxn modelId="{F0FEEC73-16E8-FD41-9A43-3FAC69C977F5}" srcId="{D73DDDAC-39BC-4AF7-A082-A17D02D66F30}" destId="{B22C7C5A-1DA9-F542-BD9F-F22B22018CFE}" srcOrd="1" destOrd="0" parTransId="{2E19DB2B-DAD3-344D-A873-4E6F640EF2E3}" sibTransId="{86A87897-0E6F-DC43-A4E9-02A477E8C43C}"/>
    <dgm:cxn modelId="{8A5A6B76-0D4C-4F6F-9F42-A7EF55212DC4}" srcId="{D73DDDAC-39BC-4AF7-A082-A17D02D66F30}" destId="{EEB0E04C-0B8F-4A55-B532-EF366E8E076D}" srcOrd="4" destOrd="0" parTransId="{B72DAAD2-5CDF-4694-A9A0-B8BFB6BCC5BC}" sibTransId="{261E0E44-35B6-4EA7-9CB8-4B8E4C2EB6D6}"/>
    <dgm:cxn modelId="{2DC7E456-868A-4EAC-9427-9BC9C46F3C04}" srcId="{D73DDDAC-39BC-4AF7-A082-A17D02D66F30}" destId="{800D6C1D-95CB-4470-96E5-D5CEA2CC48F5}" srcOrd="3" destOrd="0" parTransId="{9B704F76-FF90-4B6C-A01E-0DBEDBBB9E07}" sibTransId="{12DE65BB-F435-4F77-A452-7A194E7044CE}"/>
    <dgm:cxn modelId="{A17B967C-93D9-4158-B600-EC8028780CFC}" type="presOf" srcId="{ED43F343-EFCF-AF49-A259-A24B435A3051}" destId="{313E9A15-629F-4152-A32C-B0099BFE89A4}" srcOrd="0" destOrd="6" presId="urn:microsoft.com/office/officeart/2005/8/layout/vList5"/>
    <dgm:cxn modelId="{6635387F-F924-41C9-A1DD-0EA477E0FF47}" type="presOf" srcId="{71E7307A-15DB-49C2-ADD8-467EE13D2AA4}" destId="{FF71FD79-4704-433D-AC90-19D6F924DE63}" srcOrd="0" destOrd="0" presId="urn:microsoft.com/office/officeart/2005/8/layout/vList5"/>
    <dgm:cxn modelId="{1F8FEC7F-7A42-6847-87AE-40CEC739DB47}" srcId="{D73DDDAC-39BC-4AF7-A082-A17D02D66F30}" destId="{1CB30BC6-C276-8B42-B093-DFE8E7342E73}" srcOrd="2" destOrd="0" parTransId="{9F5E8B74-70A3-C94A-AD8F-AE2CB73932F3}" sibTransId="{73A1CDB0-A228-FD49-A904-B3256F8C3F52}"/>
    <dgm:cxn modelId="{578A6B86-4794-4F97-9C99-BE3EA07221C3}" type="presOf" srcId="{5B7BA0B4-19F9-492B-A0DD-5606BA6430B3}" destId="{313E9A15-629F-4152-A32C-B0099BFE89A4}" srcOrd="0" destOrd="8" presId="urn:microsoft.com/office/officeart/2005/8/layout/vList5"/>
    <dgm:cxn modelId="{ACB9A486-E510-7940-AA02-A2DCBC1796FF}" srcId="{AACC3C78-591D-4FF8-98A3-11EE307BBC2F}" destId="{ED43F343-EFCF-AF49-A259-A24B435A3051}" srcOrd="6" destOrd="0" parTransId="{F3AAC5C9-67B3-C540-909B-16D38EC46D65}" sibTransId="{5E53CD75-0968-C247-B651-9973484C5C6B}"/>
    <dgm:cxn modelId="{56C21194-7153-B049-871F-B283121C38B5}" srcId="{71E7307A-15DB-49C2-ADD8-467EE13D2AA4}" destId="{769C975E-FC89-1143-871A-94F8EB16FFDF}" srcOrd="0" destOrd="0" parTransId="{A0DF7BC9-6BB7-0F42-B0D2-0A21A0E394B7}" sibTransId="{20180C63-E777-C74C-AE91-BFB07B9AD6D3}"/>
    <dgm:cxn modelId="{B504F4A2-314C-4E7F-B52D-5B985057A59E}" srcId="{D73DDDAC-39BC-4AF7-A082-A17D02D66F30}" destId="{10DFBBB3-816C-472D-B672-F211E0476D42}" srcOrd="5" destOrd="0" parTransId="{7E757F65-B782-4AE5-97D9-DBE7084429F9}" sibTransId="{9794C61A-D278-4966-9BFA-6265776AA3FE}"/>
    <dgm:cxn modelId="{77C619AC-10B4-48D6-BEA6-9D9796821E3D}" srcId="{AACC3C78-591D-4FF8-98A3-11EE307BBC2F}" destId="{0C302D08-6FF0-4454-AB74-A6F54B9BF012}" srcOrd="11" destOrd="0" parTransId="{F22CA7C2-906F-484A-8962-7133C087D735}" sibTransId="{E897ECB0-A323-4D80-9946-5C3A4C874E4C}"/>
    <dgm:cxn modelId="{D8DF5DAD-126E-4C1F-84D8-A30EB8E76852}" type="presOf" srcId="{800D6C1D-95CB-4470-96E5-D5CEA2CC48F5}" destId="{CC4EF9F9-2E36-48E2-B3E6-36CA4BE77DC4}" srcOrd="0" destOrd="3" presId="urn:microsoft.com/office/officeart/2005/8/layout/vList5"/>
    <dgm:cxn modelId="{224E9CB1-CF5C-4C13-BCA6-C2D369EF4508}" type="presOf" srcId="{D73DDDAC-39BC-4AF7-A082-A17D02D66F30}" destId="{A4D46968-237B-4621-803D-735B40C3CE0D}" srcOrd="0" destOrd="0" presId="urn:microsoft.com/office/officeart/2005/8/layout/vList5"/>
    <dgm:cxn modelId="{571142B3-F783-B64E-8BAF-107535DD6FA0}" srcId="{AACC3C78-591D-4FF8-98A3-11EE307BBC2F}" destId="{3010E898-029E-4D47-B01D-7BD28CF24CF9}" srcOrd="9" destOrd="0" parTransId="{AFEB6B25-E6C5-A54E-B857-9E4F8522DA52}" sibTransId="{995BBC87-AE3F-0B44-9197-DA31965C70BE}"/>
    <dgm:cxn modelId="{F3DF76B9-EB41-4117-B9B1-4F995FF1E178}" srcId="{71E7307A-15DB-49C2-ADD8-467EE13D2AA4}" destId="{6EA747A2-E0F3-4142-AB5D-AADAAC8CEED7}" srcOrd="2" destOrd="0" parTransId="{056C8EDE-59D5-44C2-88A5-335219527D41}" sibTransId="{8A21AAC0-EFE1-4FA2-9D10-6651A5541676}"/>
    <dgm:cxn modelId="{2EA718BC-5E5D-4999-B585-7CEC453BAC67}" type="presOf" srcId="{674F56F0-8EE9-DB44-A510-998AE0210FC7}" destId="{313E9A15-629F-4152-A32C-B0099BFE89A4}" srcOrd="0" destOrd="1" presId="urn:microsoft.com/office/officeart/2005/8/layout/vList5"/>
    <dgm:cxn modelId="{A7B6E4C9-184E-6B47-A209-B44DC9018070}" srcId="{AACC3C78-591D-4FF8-98A3-11EE307BBC2F}" destId="{7EDDDD38-DE0B-AF4A-B888-E3893EC07C87}" srcOrd="2" destOrd="0" parTransId="{E156CD5A-0558-784A-9BB4-2AC4BF5D7E4E}" sibTransId="{3D90A538-FB35-AC4C-AFF5-5D4588CC8949}"/>
    <dgm:cxn modelId="{646A8ACA-701B-424F-B62B-34FE5F7751BD}" srcId="{AACC3C78-591D-4FF8-98A3-11EE307BBC2F}" destId="{99CA5A1D-0295-3240-998C-863C5FE0BE9F}" srcOrd="3" destOrd="0" parTransId="{7970D935-0B58-844E-BFAF-BD7B125734F9}" sibTransId="{8F5F9218-D005-CC4F-B18F-E57386500C2D}"/>
    <dgm:cxn modelId="{06C0F3CB-7DA0-4B8C-9095-349C9183BAB0}" srcId="{71E7307A-15DB-49C2-ADD8-467EE13D2AA4}" destId="{3EC3A031-E820-4C2C-845B-ED7F41BC6960}" srcOrd="1" destOrd="0" parTransId="{5B06EFE2-B8C3-4E12-AB1D-C528161D21DC}" sibTransId="{D123B5E6-6681-42F4-B983-0E81C37D2A9F}"/>
    <dgm:cxn modelId="{D096D6CD-2DE4-4207-876C-1F11F1EF814C}" srcId="{AACC3C78-591D-4FF8-98A3-11EE307BBC2F}" destId="{3739D37E-54A9-45FA-905B-50DB79ED98F8}" srcOrd="7" destOrd="0" parTransId="{1820400E-61B6-4158-97A9-B83DF8D954BB}" sibTransId="{85B6707B-2894-4B81-8F38-6A91EAF0339F}"/>
    <dgm:cxn modelId="{3D7571CF-181B-423F-8DD3-F8645172D9FB}" srcId="{AACC3C78-591D-4FF8-98A3-11EE307BBC2F}" destId="{7AF4D905-CDA9-4E6B-B7EB-35249F41F7F9}" srcOrd="0" destOrd="0" parTransId="{77BEB45C-41AE-4D12-832D-AF69C47F2EDF}" sibTransId="{D2A68CAC-E3C0-477B-BAF6-6100EC1FDD94}"/>
    <dgm:cxn modelId="{ACA598D1-3746-4648-A72F-FB78E13EB45B}" type="presOf" srcId="{3739D37E-54A9-45FA-905B-50DB79ED98F8}" destId="{313E9A15-629F-4152-A32C-B0099BFE89A4}" srcOrd="0" destOrd="7" presId="urn:microsoft.com/office/officeart/2005/8/layout/vList5"/>
    <dgm:cxn modelId="{36836CD7-CB76-41A0-90E7-FFF8836604BB}" type="presOf" srcId="{D620D4AE-62EA-4EAE-80F4-451520237537}" destId="{313E9A15-629F-4152-A32C-B0099BFE89A4}" srcOrd="0" destOrd="10" presId="urn:microsoft.com/office/officeart/2005/8/layout/vList5"/>
    <dgm:cxn modelId="{16B8B5E3-7836-43A3-8267-A1D218FA89C3}" srcId="{AF61BDDD-C562-49A6-B4F0-B6D642611F16}" destId="{AACC3C78-591D-4FF8-98A3-11EE307BBC2F}" srcOrd="1" destOrd="0" parTransId="{89811C74-A3A4-4917-A891-F2A49560783B}" sibTransId="{10D1A81A-E126-434D-94B2-97EE1CE84046}"/>
    <dgm:cxn modelId="{DC27E9E4-A3C6-864E-AE6B-D2EF9B8C9603}" srcId="{AACC3C78-591D-4FF8-98A3-11EE307BBC2F}" destId="{674F56F0-8EE9-DB44-A510-998AE0210FC7}" srcOrd="1" destOrd="0" parTransId="{B6C9CF29-2D31-664A-A81E-59E6E9724D13}" sibTransId="{510692F3-C213-4A4D-A57B-F90B60DF3D0E}"/>
    <dgm:cxn modelId="{081546E6-010D-4DA9-BD81-C0C677C4C843}" type="presOf" srcId="{E67D059F-F9B2-8645-9B8B-8024D549358D}" destId="{CC4EF9F9-2E36-48E2-B3E6-36CA4BE77DC4}" srcOrd="0" destOrd="0" presId="urn:microsoft.com/office/officeart/2005/8/layout/vList5"/>
    <dgm:cxn modelId="{283FE9EA-BE82-4A3F-A0ED-6543FEBAA467}" type="presOf" srcId="{769C975E-FC89-1143-871A-94F8EB16FFDF}" destId="{04054E20-E699-4647-B4D4-97CF9520F6DC}" srcOrd="0" destOrd="0" presId="urn:microsoft.com/office/officeart/2005/8/layout/vList5"/>
    <dgm:cxn modelId="{807C9AEE-ECAA-4FEF-9933-C09231629E7D}" type="presOf" srcId="{7AF4D905-CDA9-4E6B-B7EB-35249F41F7F9}" destId="{313E9A15-629F-4152-A32C-B0099BFE89A4}" srcOrd="0" destOrd="0" presId="urn:microsoft.com/office/officeart/2005/8/layout/vList5"/>
    <dgm:cxn modelId="{BD782AF3-D220-4A13-8AB2-FC510A2A79F8}" type="presOf" srcId="{89AAD4BF-C1F9-FA40-B8D8-4D90EFB60AD8}" destId="{313E9A15-629F-4152-A32C-B0099BFE89A4}" srcOrd="0" destOrd="5" presId="urn:microsoft.com/office/officeart/2005/8/layout/vList5"/>
    <dgm:cxn modelId="{FA6772F3-36F0-46F5-8B99-3FCA68023859}" srcId="{AF61BDDD-C562-49A6-B4F0-B6D642611F16}" destId="{71E7307A-15DB-49C2-ADD8-467EE13D2AA4}" srcOrd="0" destOrd="0" parTransId="{52DE910E-7BAF-4247-AE5E-AC6F7ACFAA08}" sibTransId="{D4267AE6-08D9-40B5-9737-665A2D70AD83}"/>
    <dgm:cxn modelId="{71E616F7-9DCD-6B44-A841-AFC0C9958EF7}" srcId="{D73DDDAC-39BC-4AF7-A082-A17D02D66F30}" destId="{E67D059F-F9B2-8645-9B8B-8024D549358D}" srcOrd="0" destOrd="0" parTransId="{3CFAA7A3-C5CB-C043-A461-994CDE7EBF43}" sibTransId="{72B12CFC-F1F1-D742-8445-E7893E0DC3E4}"/>
    <dgm:cxn modelId="{7F004CFA-B650-4BD1-B0AC-264A7D22A91D}" type="presOf" srcId="{0C302D08-6FF0-4454-AB74-A6F54B9BF012}" destId="{313E9A15-629F-4152-A32C-B0099BFE89A4}" srcOrd="0" destOrd="11" presId="urn:microsoft.com/office/officeart/2005/8/layout/vList5"/>
    <dgm:cxn modelId="{EB46A9FC-9890-4100-BD7A-9DBE0FA1531A}" type="presOf" srcId="{CD181A33-0B5D-4282-83C5-5D0D42D22F2A}" destId="{CC4EF9F9-2E36-48E2-B3E6-36CA4BE77DC4}" srcOrd="0" destOrd="6" presId="urn:microsoft.com/office/officeart/2005/8/layout/vList5"/>
    <dgm:cxn modelId="{E57BFBEF-282E-4CF3-B1DB-56B1F2765CB1}" type="presParOf" srcId="{FD6FBC0D-C3CC-4D63-AAFA-257C2C7CFE8B}" destId="{3E8ECF5A-E96D-406F-9E8D-32ACE1E39285}" srcOrd="0" destOrd="0" presId="urn:microsoft.com/office/officeart/2005/8/layout/vList5"/>
    <dgm:cxn modelId="{6F72960E-F222-46E2-AF11-5060A9CD2EEB}" type="presParOf" srcId="{3E8ECF5A-E96D-406F-9E8D-32ACE1E39285}" destId="{FF71FD79-4704-433D-AC90-19D6F924DE63}" srcOrd="0" destOrd="0" presId="urn:microsoft.com/office/officeart/2005/8/layout/vList5"/>
    <dgm:cxn modelId="{20FFF14D-787F-4C9C-AEFC-D3102687B711}" type="presParOf" srcId="{3E8ECF5A-E96D-406F-9E8D-32ACE1E39285}" destId="{04054E20-E699-4647-B4D4-97CF9520F6DC}" srcOrd="1" destOrd="0" presId="urn:microsoft.com/office/officeart/2005/8/layout/vList5"/>
    <dgm:cxn modelId="{D616C2BE-224A-4741-9FB1-A710EF034038}" type="presParOf" srcId="{FD6FBC0D-C3CC-4D63-AAFA-257C2C7CFE8B}" destId="{C994129F-85A7-40FD-9418-2480E67F7955}" srcOrd="1" destOrd="0" presId="urn:microsoft.com/office/officeart/2005/8/layout/vList5"/>
    <dgm:cxn modelId="{EBE48BD1-4B55-40C0-9FA0-40C1896D066C}" type="presParOf" srcId="{FD6FBC0D-C3CC-4D63-AAFA-257C2C7CFE8B}" destId="{0AEFC741-AFF4-4398-AA2A-AD5B558DC996}" srcOrd="2" destOrd="0" presId="urn:microsoft.com/office/officeart/2005/8/layout/vList5"/>
    <dgm:cxn modelId="{BB59F453-23BF-4FE3-9A50-8453BFA154AE}" type="presParOf" srcId="{0AEFC741-AFF4-4398-AA2A-AD5B558DC996}" destId="{EF9923A7-47C9-4BE8-8984-928273EAB79D}" srcOrd="0" destOrd="0" presId="urn:microsoft.com/office/officeart/2005/8/layout/vList5"/>
    <dgm:cxn modelId="{5BF6B0B2-95D5-4EE6-9F07-2D8FFDA65FCE}" type="presParOf" srcId="{0AEFC741-AFF4-4398-AA2A-AD5B558DC996}" destId="{313E9A15-629F-4152-A32C-B0099BFE89A4}" srcOrd="1" destOrd="0" presId="urn:microsoft.com/office/officeart/2005/8/layout/vList5"/>
    <dgm:cxn modelId="{334FEA34-0719-4C24-8139-F69BB8301A1D}" type="presParOf" srcId="{FD6FBC0D-C3CC-4D63-AAFA-257C2C7CFE8B}" destId="{BDE8A7CE-E39A-4AB9-ACD9-20F084261CA8}" srcOrd="3" destOrd="0" presId="urn:microsoft.com/office/officeart/2005/8/layout/vList5"/>
    <dgm:cxn modelId="{E34BFB3F-67DE-4BBA-B3C8-80812A819DE1}" type="presParOf" srcId="{FD6FBC0D-C3CC-4D63-AAFA-257C2C7CFE8B}" destId="{B7A5C4A6-9741-4605-8EAE-E99D2725BAC8}" srcOrd="4" destOrd="0" presId="urn:microsoft.com/office/officeart/2005/8/layout/vList5"/>
    <dgm:cxn modelId="{63CEA69B-D1C6-4B05-B7B2-5EF76E63849D}" type="presParOf" srcId="{B7A5C4A6-9741-4605-8EAE-E99D2725BAC8}" destId="{A4D46968-237B-4621-803D-735B40C3CE0D}" srcOrd="0" destOrd="0" presId="urn:microsoft.com/office/officeart/2005/8/layout/vList5"/>
    <dgm:cxn modelId="{A922E030-33E1-483F-B331-EE5C61906188}" type="presParOf" srcId="{B7A5C4A6-9741-4605-8EAE-E99D2725BAC8}" destId="{CC4EF9F9-2E36-48E2-B3E6-36CA4BE77D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1BDDD-C562-49A6-B4F0-B6D642611F1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73DDDAC-39BC-4AF7-A082-A17D02D66F30}">
      <dgm:prSet custT="1"/>
      <dgm:spPr/>
      <dgm:t>
        <a:bodyPr/>
        <a:lstStyle/>
        <a:p>
          <a:r>
            <a:rPr lang="en-US" sz="2000" b="1" i="1" dirty="0">
              <a:effectLst/>
            </a:rPr>
            <a:t>Au plan </a:t>
          </a:r>
          <a:r>
            <a:rPr lang="en-US" sz="2000" b="1" i="1" dirty="0" err="1">
              <a:effectLst/>
            </a:rPr>
            <a:t>économique</a:t>
          </a:r>
          <a:r>
            <a:rPr lang="en-US" sz="2000" b="1" i="1" dirty="0">
              <a:effectLst/>
            </a:rPr>
            <a:t>, </a:t>
          </a:r>
          <a:r>
            <a:rPr lang="en-US" sz="2000" b="1" i="1" dirty="0" err="1">
              <a:effectLst/>
            </a:rPr>
            <a:t>administratif</a:t>
          </a:r>
          <a:r>
            <a:rPr lang="en-US" sz="2000" b="1" i="1" dirty="0">
              <a:effectLst/>
            </a:rPr>
            <a:t> et social</a:t>
          </a:r>
          <a:endParaRPr lang="fr-FR" sz="2000" b="1" i="1" dirty="0">
            <a:effectLst/>
          </a:endParaRPr>
        </a:p>
      </dgm:t>
    </dgm:pt>
    <dgm:pt modelId="{4891C027-CEB9-4824-8F8C-A5E27FCB6449}" type="parTrans" cxnId="{A79F6905-088A-4719-8514-CA1F28D8087D}">
      <dgm:prSet/>
      <dgm:spPr/>
      <dgm:t>
        <a:bodyPr/>
        <a:lstStyle/>
        <a:p>
          <a:endParaRPr lang="fr-FR"/>
        </a:p>
      </dgm:t>
    </dgm:pt>
    <dgm:pt modelId="{C773A44E-0549-442B-A61A-66F8DF2ACDA5}" type="sibTrans" cxnId="{A79F6905-088A-4719-8514-CA1F28D8087D}">
      <dgm:prSet/>
      <dgm:spPr/>
      <dgm:t>
        <a:bodyPr/>
        <a:lstStyle/>
        <a:p>
          <a:endParaRPr lang="fr-FR"/>
        </a:p>
      </dgm:t>
    </dgm:pt>
    <dgm:pt modelId="{CD181A33-0B5D-4282-83C5-5D0D42D22F2A}">
      <dgm:prSet custT="1"/>
      <dgm:spPr/>
      <dgm:t>
        <a:bodyPr/>
        <a:lstStyle/>
        <a:p>
          <a:endParaRPr lang="fr-FR" sz="1800" b="0" i="0" noProof="0" dirty="0">
            <a:effectLst/>
          </a:endParaRPr>
        </a:p>
      </dgm:t>
    </dgm:pt>
    <dgm:pt modelId="{EF64D18A-E1B7-48ED-A88F-429142A81E52}" type="parTrans" cxnId="{5F145202-FE6D-46A5-81DC-8C2AB4E7CDAE}">
      <dgm:prSet/>
      <dgm:spPr/>
      <dgm:t>
        <a:bodyPr/>
        <a:lstStyle/>
        <a:p>
          <a:endParaRPr lang="fr-FR"/>
        </a:p>
      </dgm:t>
    </dgm:pt>
    <dgm:pt modelId="{CB5A966B-B517-456F-BE74-33FE476361AF}" type="sibTrans" cxnId="{5F145202-FE6D-46A5-81DC-8C2AB4E7CDAE}">
      <dgm:prSet/>
      <dgm:spPr/>
      <dgm:t>
        <a:bodyPr/>
        <a:lstStyle/>
        <a:p>
          <a:endParaRPr lang="fr-FR"/>
        </a:p>
      </dgm:t>
    </dgm:pt>
    <dgm:pt modelId="{B22C7C5A-1DA9-F542-BD9F-F22B22018CFE}">
      <dgm:prSet custT="1"/>
      <dgm:spPr/>
      <dgm:t>
        <a:bodyPr/>
        <a:lstStyle/>
        <a:p>
          <a:r>
            <a:rPr lang="fr-FR" sz="2000" b="0" i="0" noProof="0" dirty="0">
              <a:effectLst/>
            </a:rPr>
            <a:t>Faible niveau de développement humain </a:t>
          </a:r>
          <a:r>
            <a:rPr lang="fr-FR" sz="2000" b="0" i="0" noProof="0" dirty="0">
              <a:solidFill>
                <a:schemeClr val="tx1"/>
              </a:solidFill>
              <a:effectLst/>
            </a:rPr>
            <a:t>(0,404  </a:t>
          </a:r>
          <a:r>
            <a:rPr lang="fr-FR" sz="2000" b="0" i="0" noProof="0" dirty="0">
              <a:effectLst/>
            </a:rPr>
            <a:t>en 2022) selon l’IDH</a:t>
          </a:r>
        </a:p>
      </dgm:t>
    </dgm:pt>
    <dgm:pt modelId="{2E19DB2B-DAD3-344D-A873-4E6F640EF2E3}" type="parTrans" cxnId="{F0FEEC73-16E8-FD41-9A43-3FAC69C977F5}">
      <dgm:prSet/>
      <dgm:spPr/>
      <dgm:t>
        <a:bodyPr/>
        <a:lstStyle/>
        <a:p>
          <a:endParaRPr lang="fr-FR"/>
        </a:p>
      </dgm:t>
    </dgm:pt>
    <dgm:pt modelId="{86A87897-0E6F-DC43-A4E9-02A477E8C43C}" type="sibTrans" cxnId="{F0FEEC73-16E8-FD41-9A43-3FAC69C977F5}">
      <dgm:prSet/>
      <dgm:spPr/>
      <dgm:t>
        <a:bodyPr/>
        <a:lstStyle/>
        <a:p>
          <a:endParaRPr lang="fr-FR"/>
        </a:p>
      </dgm:t>
    </dgm:pt>
    <dgm:pt modelId="{1CB30BC6-C276-8B42-B093-DFE8E7342E73}">
      <dgm:prSet custT="1"/>
      <dgm:spPr/>
      <dgm:t>
        <a:bodyPr/>
        <a:lstStyle/>
        <a:p>
          <a:r>
            <a:rPr lang="fr-FR" sz="2000" b="0" i="0" noProof="0" dirty="0">
              <a:effectLst/>
            </a:rPr>
            <a:t>Baisse de l’espérance de vie de 8,8 ans sur 30 ans (1985-2015)</a:t>
          </a:r>
        </a:p>
      </dgm:t>
    </dgm:pt>
    <dgm:pt modelId="{9F5E8B74-70A3-C94A-AD8F-AE2CB73932F3}" type="parTrans" cxnId="{1F8FEC7F-7A42-6847-87AE-40CEC739DB47}">
      <dgm:prSet/>
      <dgm:spPr/>
      <dgm:t>
        <a:bodyPr/>
        <a:lstStyle/>
        <a:p>
          <a:endParaRPr lang="fr-FR"/>
        </a:p>
      </dgm:t>
    </dgm:pt>
    <dgm:pt modelId="{73A1CDB0-A228-FD49-A904-B3256F8C3F52}" type="sibTrans" cxnId="{1F8FEC7F-7A42-6847-87AE-40CEC739DB47}">
      <dgm:prSet/>
      <dgm:spPr/>
      <dgm:t>
        <a:bodyPr/>
        <a:lstStyle/>
        <a:p>
          <a:endParaRPr lang="fr-FR"/>
        </a:p>
      </dgm:t>
    </dgm:pt>
    <dgm:pt modelId="{E67D059F-F9B2-8645-9B8B-8024D549358D}">
      <dgm:prSet custT="1"/>
      <dgm:spPr/>
      <dgm:t>
        <a:bodyPr/>
        <a:lstStyle/>
        <a:p>
          <a:endParaRPr lang="fr-FR" sz="1800" b="0" i="0" noProof="0" dirty="0">
            <a:effectLst/>
          </a:endParaRPr>
        </a:p>
      </dgm:t>
    </dgm:pt>
    <dgm:pt modelId="{3CFAA7A3-C5CB-C043-A461-994CDE7EBF43}" type="parTrans" cxnId="{71E616F7-9DCD-6B44-A841-AFC0C9958EF7}">
      <dgm:prSet/>
      <dgm:spPr/>
      <dgm:t>
        <a:bodyPr/>
        <a:lstStyle/>
        <a:p>
          <a:endParaRPr lang="fr-FR"/>
        </a:p>
      </dgm:t>
    </dgm:pt>
    <dgm:pt modelId="{72B12CFC-F1F1-D742-8445-E7893E0DC3E4}" type="sibTrans" cxnId="{71E616F7-9DCD-6B44-A841-AFC0C9958EF7}">
      <dgm:prSet/>
      <dgm:spPr/>
      <dgm:t>
        <a:bodyPr/>
        <a:lstStyle/>
        <a:p>
          <a:endParaRPr lang="fr-FR"/>
        </a:p>
      </dgm:t>
    </dgm:pt>
    <dgm:pt modelId="{5F967564-F513-41DE-B6AA-3423C0F4F651}">
      <dgm:prSet custT="1"/>
      <dgm:spPr/>
      <dgm:t>
        <a:bodyPr/>
        <a:lstStyle/>
        <a:p>
          <a:r>
            <a:rPr lang="fr-FR" sz="2000" b="0" i="0" baseline="0" noProof="0" dirty="0">
              <a:effectLst/>
            </a:rPr>
            <a:t>Pauvreté endémique: 68,8% </a:t>
          </a:r>
          <a:r>
            <a: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 la population vivant avec moins de 1,25 dollar par jour (ICASEES, 2022)</a:t>
          </a:r>
          <a:endParaRPr lang="fr-FR" sz="2000" b="0" i="0" noProof="0" dirty="0">
            <a:effectLst/>
            <a:highlight>
              <a:srgbClr val="FFFF00"/>
            </a:highlight>
          </a:endParaRPr>
        </a:p>
      </dgm:t>
    </dgm:pt>
    <dgm:pt modelId="{07977F38-24F1-4823-8AAF-A05CF6788FB3}" type="parTrans" cxnId="{5B3DC592-4591-46DD-A1A7-F34BC4C29875}">
      <dgm:prSet/>
      <dgm:spPr/>
    </dgm:pt>
    <dgm:pt modelId="{A4D25D1C-0F14-4AD1-90D6-9F511FCEB2DF}" type="sibTrans" cxnId="{5B3DC592-4591-46DD-A1A7-F34BC4C29875}">
      <dgm:prSet/>
      <dgm:spPr/>
    </dgm:pt>
    <dgm:pt modelId="{FD6FBC0D-C3CC-4D63-AAFA-257C2C7CFE8B}" type="pres">
      <dgm:prSet presAssocID="{AF61BDDD-C562-49A6-B4F0-B6D642611F16}" presName="Name0" presStyleCnt="0">
        <dgm:presLayoutVars>
          <dgm:dir/>
          <dgm:animLvl val="lvl"/>
          <dgm:resizeHandles val="exact"/>
        </dgm:presLayoutVars>
      </dgm:prSet>
      <dgm:spPr/>
    </dgm:pt>
    <dgm:pt modelId="{B7A5C4A6-9741-4605-8EAE-E99D2725BAC8}" type="pres">
      <dgm:prSet presAssocID="{D73DDDAC-39BC-4AF7-A082-A17D02D66F30}" presName="linNode" presStyleCnt="0"/>
      <dgm:spPr/>
    </dgm:pt>
    <dgm:pt modelId="{A4D46968-237B-4621-803D-735B40C3CE0D}" type="pres">
      <dgm:prSet presAssocID="{D73DDDAC-39BC-4AF7-A082-A17D02D66F30}" presName="parentText" presStyleLbl="node1" presStyleIdx="0" presStyleCnt="1" custScaleX="185236">
        <dgm:presLayoutVars>
          <dgm:chMax val="1"/>
          <dgm:bulletEnabled val="1"/>
        </dgm:presLayoutVars>
      </dgm:prSet>
      <dgm:spPr/>
    </dgm:pt>
    <dgm:pt modelId="{CC4EF9F9-2E36-48E2-B3E6-36CA4BE77DC4}" type="pres">
      <dgm:prSet presAssocID="{D73DDDAC-39BC-4AF7-A082-A17D02D66F30}" presName="descendantText" presStyleLbl="alignAccFollowNode1" presStyleIdx="0" presStyleCnt="1" custScaleX="357806" custLinFactNeighborX="379" custLinFactNeighborY="-2291">
        <dgm:presLayoutVars>
          <dgm:bulletEnabled val="1"/>
        </dgm:presLayoutVars>
      </dgm:prSet>
      <dgm:spPr/>
    </dgm:pt>
  </dgm:ptLst>
  <dgm:cxnLst>
    <dgm:cxn modelId="{5F145202-FE6D-46A5-81DC-8C2AB4E7CDAE}" srcId="{D73DDDAC-39BC-4AF7-A082-A17D02D66F30}" destId="{CD181A33-0B5D-4282-83C5-5D0D42D22F2A}" srcOrd="4" destOrd="0" parTransId="{EF64D18A-E1B7-48ED-A88F-429142A81E52}" sibTransId="{CB5A966B-B517-456F-BE74-33FE476361AF}"/>
    <dgm:cxn modelId="{DDE12B04-560D-470B-B30E-B3CD6ADE4D97}" type="presOf" srcId="{CD181A33-0B5D-4282-83C5-5D0D42D22F2A}" destId="{CC4EF9F9-2E36-48E2-B3E6-36CA4BE77DC4}" srcOrd="0" destOrd="4" presId="urn:microsoft.com/office/officeart/2005/8/layout/vList5"/>
    <dgm:cxn modelId="{A79F6905-088A-4719-8514-CA1F28D8087D}" srcId="{AF61BDDD-C562-49A6-B4F0-B6D642611F16}" destId="{D73DDDAC-39BC-4AF7-A082-A17D02D66F30}" srcOrd="0" destOrd="0" parTransId="{4891C027-CEB9-4824-8F8C-A5E27FCB6449}" sibTransId="{C773A44E-0549-442B-A61A-66F8DF2ACDA5}"/>
    <dgm:cxn modelId="{1C67ED0F-1DA2-4FA5-8E1D-2FF7A1BE902B}" type="presOf" srcId="{E67D059F-F9B2-8645-9B8B-8024D549358D}" destId="{CC4EF9F9-2E36-48E2-B3E6-36CA4BE77DC4}" srcOrd="0" destOrd="0" presId="urn:microsoft.com/office/officeart/2005/8/layout/vList5"/>
    <dgm:cxn modelId="{9A808B1C-E84C-4FA0-836E-8A6FABBC8413}" type="presOf" srcId="{1CB30BC6-C276-8B42-B093-DFE8E7342E73}" destId="{CC4EF9F9-2E36-48E2-B3E6-36CA4BE77DC4}" srcOrd="0" destOrd="2" presId="urn:microsoft.com/office/officeart/2005/8/layout/vList5"/>
    <dgm:cxn modelId="{BF2B981D-F746-45A9-827E-15988B979155}" type="presOf" srcId="{D73DDDAC-39BC-4AF7-A082-A17D02D66F30}" destId="{A4D46968-237B-4621-803D-735B40C3CE0D}" srcOrd="0" destOrd="0" presId="urn:microsoft.com/office/officeart/2005/8/layout/vList5"/>
    <dgm:cxn modelId="{F0FEEC73-16E8-FD41-9A43-3FAC69C977F5}" srcId="{D73DDDAC-39BC-4AF7-A082-A17D02D66F30}" destId="{B22C7C5A-1DA9-F542-BD9F-F22B22018CFE}" srcOrd="1" destOrd="0" parTransId="{2E19DB2B-DAD3-344D-A873-4E6F640EF2E3}" sibTransId="{86A87897-0E6F-DC43-A4E9-02A477E8C43C}"/>
    <dgm:cxn modelId="{1F8FEC7F-7A42-6847-87AE-40CEC739DB47}" srcId="{D73DDDAC-39BC-4AF7-A082-A17D02D66F30}" destId="{1CB30BC6-C276-8B42-B093-DFE8E7342E73}" srcOrd="2" destOrd="0" parTransId="{9F5E8B74-70A3-C94A-AD8F-AE2CB73932F3}" sibTransId="{73A1CDB0-A228-FD49-A904-B3256F8C3F52}"/>
    <dgm:cxn modelId="{D7D5A68A-3317-4C60-B973-F8C2720BB1FD}" type="presOf" srcId="{B22C7C5A-1DA9-F542-BD9F-F22B22018CFE}" destId="{CC4EF9F9-2E36-48E2-B3E6-36CA4BE77DC4}" srcOrd="0" destOrd="1" presId="urn:microsoft.com/office/officeart/2005/8/layout/vList5"/>
    <dgm:cxn modelId="{5B3DC592-4591-46DD-A1A7-F34BC4C29875}" srcId="{D73DDDAC-39BC-4AF7-A082-A17D02D66F30}" destId="{5F967564-F513-41DE-B6AA-3423C0F4F651}" srcOrd="3" destOrd="0" parTransId="{07977F38-24F1-4823-8AAF-A05CF6788FB3}" sibTransId="{A4D25D1C-0F14-4AD1-90D6-9F511FCEB2DF}"/>
    <dgm:cxn modelId="{F4E54DCE-F3AC-4367-8D56-087D0DE381DD}" type="presOf" srcId="{AF61BDDD-C562-49A6-B4F0-B6D642611F16}" destId="{FD6FBC0D-C3CC-4D63-AAFA-257C2C7CFE8B}" srcOrd="0" destOrd="0" presId="urn:microsoft.com/office/officeart/2005/8/layout/vList5"/>
    <dgm:cxn modelId="{A7D1D3E6-FDB8-45EB-A9A9-DF58904391D3}" type="presOf" srcId="{5F967564-F513-41DE-B6AA-3423C0F4F651}" destId="{CC4EF9F9-2E36-48E2-B3E6-36CA4BE77DC4}" srcOrd="0" destOrd="3" presId="urn:microsoft.com/office/officeart/2005/8/layout/vList5"/>
    <dgm:cxn modelId="{71E616F7-9DCD-6B44-A841-AFC0C9958EF7}" srcId="{D73DDDAC-39BC-4AF7-A082-A17D02D66F30}" destId="{E67D059F-F9B2-8645-9B8B-8024D549358D}" srcOrd="0" destOrd="0" parTransId="{3CFAA7A3-C5CB-C043-A461-994CDE7EBF43}" sibTransId="{72B12CFC-F1F1-D742-8445-E7893E0DC3E4}"/>
    <dgm:cxn modelId="{EAB6B6D5-F867-474F-8144-B46A8D5C1BDD}" type="presParOf" srcId="{FD6FBC0D-C3CC-4D63-AAFA-257C2C7CFE8B}" destId="{B7A5C4A6-9741-4605-8EAE-E99D2725BAC8}" srcOrd="0" destOrd="0" presId="urn:microsoft.com/office/officeart/2005/8/layout/vList5"/>
    <dgm:cxn modelId="{D7C8BD60-E0A2-4646-B1C4-3C812ADC97BE}" type="presParOf" srcId="{B7A5C4A6-9741-4605-8EAE-E99D2725BAC8}" destId="{A4D46968-237B-4621-803D-735B40C3CE0D}" srcOrd="0" destOrd="0" presId="urn:microsoft.com/office/officeart/2005/8/layout/vList5"/>
    <dgm:cxn modelId="{990EA8C2-4C0A-4B2C-9F6D-C77CDBDA6E26}" type="presParOf" srcId="{B7A5C4A6-9741-4605-8EAE-E99D2725BAC8}" destId="{CC4EF9F9-2E36-48E2-B3E6-36CA4BE77D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54E20-E699-4647-B4D4-97CF9520F6DC}">
      <dsp:nvSpPr>
        <dsp:cNvPr id="0" name=""/>
        <dsp:cNvSpPr/>
      </dsp:nvSpPr>
      <dsp:spPr>
        <a:xfrm rot="5400000">
          <a:off x="6101215" y="-3362277"/>
          <a:ext cx="1576248" cy="87008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noProof="0" dirty="0"/>
            <a:t>Coup d’Etat à répétition et pays fracturé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noProof="0" dirty="0"/>
            <a:t>Absence d’un véritable dialogue entre les acteurs et non respect des accords de paix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noProof="0" dirty="0">
              <a:effectLst/>
            </a:rPr>
            <a:t>Violations répétées des droits de l’Homme</a:t>
          </a:r>
          <a:endParaRPr lang="fr-FR" sz="2000" kern="1200" noProof="0" dirty="0"/>
        </a:p>
      </dsp:txBody>
      <dsp:txXfrm rot="-5400000">
        <a:off x="2538921" y="276963"/>
        <a:ext cx="8623890" cy="1422356"/>
      </dsp:txXfrm>
    </dsp:sp>
    <dsp:sp modelId="{FF71FD79-4704-433D-AC90-19D6F924DE63}">
      <dsp:nvSpPr>
        <dsp:cNvPr id="0" name=""/>
        <dsp:cNvSpPr/>
      </dsp:nvSpPr>
      <dsp:spPr>
        <a:xfrm>
          <a:off x="5185" y="2985"/>
          <a:ext cx="2533735" cy="1970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dirty="0">
              <a:effectLst/>
            </a:rPr>
            <a:t>Au plan politique</a:t>
          </a:r>
          <a:endParaRPr lang="fr-FR" sz="2000" kern="1200" dirty="0"/>
        </a:p>
      </dsp:txBody>
      <dsp:txXfrm>
        <a:off x="101368" y="99168"/>
        <a:ext cx="2341369" cy="1777944"/>
      </dsp:txXfrm>
    </dsp:sp>
    <dsp:sp modelId="{313E9A15-629F-4152-A32C-B0099BFE89A4}">
      <dsp:nvSpPr>
        <dsp:cNvPr id="0" name=""/>
        <dsp:cNvSpPr/>
      </dsp:nvSpPr>
      <dsp:spPr>
        <a:xfrm rot="5400000">
          <a:off x="5928403" y="-1293452"/>
          <a:ext cx="1921872" cy="87008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kern="1200" noProof="0" dirty="0">
            <a:effectLst/>
          </a:endParaRPr>
        </a:p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kern="1200" noProof="0" dirty="0">
            <a:effectLst/>
          </a:endParaRPr>
        </a:p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kern="1200" noProof="0" dirty="0">
            <a:effectLst/>
          </a:endParaRPr>
        </a:p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kern="1200" noProof="0" dirty="0">
            <a:effectLst/>
          </a:endParaRPr>
        </a:p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000" kern="1200" noProof="0" dirty="0">
              <a:effectLst/>
            </a:rPr>
            <a:t>Porosité des frontières et prolifération des</a:t>
          </a:r>
          <a:r>
            <a:rPr lang="fr-FR" sz="2000" kern="1200" baseline="0" noProof="0" dirty="0">
              <a:effectLst/>
            </a:rPr>
            <a:t> </a:t>
          </a:r>
          <a:r>
            <a:rPr lang="fr-FR" sz="2000" kern="1200" noProof="0" dirty="0">
              <a:effectLst/>
            </a:rPr>
            <a:t>armes légères et de petits calibres</a:t>
          </a:r>
        </a:p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000" kern="1200" noProof="0" dirty="0">
              <a:effectLst/>
            </a:rPr>
            <a:t>Résurgence des conflits avec la création de la CPC</a:t>
          </a:r>
        </a:p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000" kern="1200" noProof="0" dirty="0">
              <a:effectLst/>
            </a:rPr>
            <a:t>FDSI en cours de reconstruction mais avec un faible niveau d’opération</a:t>
          </a:r>
        </a:p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000" kern="1200" noProof="0" dirty="0">
              <a:effectLst/>
            </a:rPr>
            <a:t>Faibles progrès de la RSS et du DDRR</a:t>
          </a:r>
        </a:p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000" kern="1200" noProof="0" dirty="0">
              <a:effectLst/>
            </a:rPr>
            <a:t>Accroissement du nombre de personnes déplacées internes aggravant la vulnérabilité</a:t>
          </a:r>
        </a:p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kern="1200" noProof="0" dirty="0">
            <a:effectLst/>
          </a:endParaRPr>
        </a:p>
        <a:p>
          <a:pPr marL="171450" marR="0" lvl="1" indent="-171450" algn="l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1800" kern="1200" noProof="0" dirty="0">
            <a:effectLst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800" kern="1200" noProof="0" dirty="0">
            <a:effectLst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800" kern="1200" noProof="0" dirty="0">
            <a:effectLst/>
          </a:endParaRPr>
        </a:p>
      </dsp:txBody>
      <dsp:txXfrm rot="-5400000">
        <a:off x="2538921" y="2189848"/>
        <a:ext cx="8607018" cy="1734236"/>
      </dsp:txXfrm>
    </dsp:sp>
    <dsp:sp modelId="{EF9923A7-47C9-4BE8-8984-928273EAB79D}">
      <dsp:nvSpPr>
        <dsp:cNvPr id="0" name=""/>
        <dsp:cNvSpPr/>
      </dsp:nvSpPr>
      <dsp:spPr>
        <a:xfrm>
          <a:off x="5185" y="2071810"/>
          <a:ext cx="2533735" cy="1970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dirty="0">
              <a:effectLst/>
            </a:rPr>
            <a:t>Au plan sécuritaire</a:t>
          </a:r>
          <a:r>
            <a:rPr lang="fr-FR" sz="2000" i="1" kern="1200" dirty="0">
              <a:effectLst/>
            </a:rPr>
            <a:t> </a:t>
          </a:r>
          <a:endParaRPr lang="fr-FR" sz="2000" kern="1200" dirty="0">
            <a:effectLst/>
          </a:endParaRPr>
        </a:p>
      </dsp:txBody>
      <dsp:txXfrm>
        <a:off x="101368" y="2167993"/>
        <a:ext cx="2341369" cy="1777944"/>
      </dsp:txXfrm>
    </dsp:sp>
    <dsp:sp modelId="{CC4EF9F9-2E36-48E2-B3E6-36CA4BE77DC4}">
      <dsp:nvSpPr>
        <dsp:cNvPr id="0" name=""/>
        <dsp:cNvSpPr/>
      </dsp:nvSpPr>
      <dsp:spPr>
        <a:xfrm rot="5400000">
          <a:off x="6101215" y="775373"/>
          <a:ext cx="1576248" cy="87008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i="0" kern="1200" noProof="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0" i="0" kern="1200" noProof="0" dirty="0">
              <a:effectLst/>
            </a:rPr>
            <a:t>Chômage ambiant des jeunes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0" i="0" kern="1200" noProof="0" dirty="0">
              <a:effectLst/>
            </a:rPr>
            <a:t>Dégradation avancée</a:t>
          </a:r>
          <a:r>
            <a:rPr lang="fr-FR" sz="2000" b="0" i="0" kern="1200" baseline="0" noProof="0" dirty="0">
              <a:effectLst/>
            </a:rPr>
            <a:t> des infrastructures socioéconomiques de base</a:t>
          </a:r>
          <a:endParaRPr lang="fr-FR" sz="2000" b="0" i="0" kern="1200" noProof="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0" i="0" kern="1200" baseline="0" noProof="0" dirty="0">
              <a:effectLst/>
            </a:rPr>
            <a:t>Pillage et destruction des unités économiques et des bâtiments administratifs</a:t>
          </a:r>
          <a:endParaRPr lang="fr-FR" sz="2000" b="0" i="0" kern="1200" noProof="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0" i="0" kern="1200" noProof="0" dirty="0">
              <a:effectLst/>
            </a:rPr>
            <a:t>Pillage des ressources naturelles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0" i="0" kern="1200" noProof="0" dirty="0">
              <a:effectLst/>
            </a:rPr>
            <a:t>Instabilité sociale avec dégradation des conditions de vie des populations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i="0" kern="1200" noProof="0" dirty="0">
            <a:effectLst/>
          </a:endParaRPr>
        </a:p>
      </dsp:txBody>
      <dsp:txXfrm rot="-5400000">
        <a:off x="2538921" y="4414613"/>
        <a:ext cx="8623890" cy="1422356"/>
      </dsp:txXfrm>
    </dsp:sp>
    <dsp:sp modelId="{A4D46968-237B-4621-803D-735B40C3CE0D}">
      <dsp:nvSpPr>
        <dsp:cNvPr id="0" name=""/>
        <dsp:cNvSpPr/>
      </dsp:nvSpPr>
      <dsp:spPr>
        <a:xfrm>
          <a:off x="5185" y="4140636"/>
          <a:ext cx="2533735" cy="1970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effectLst/>
            </a:rPr>
            <a:t>Au plan </a:t>
          </a:r>
          <a:r>
            <a:rPr lang="en-US" sz="2000" b="1" i="1" kern="1200" dirty="0" err="1">
              <a:effectLst/>
            </a:rPr>
            <a:t>économique</a:t>
          </a:r>
          <a:r>
            <a:rPr lang="en-US" sz="2000" b="1" i="1" kern="1200" dirty="0">
              <a:effectLst/>
            </a:rPr>
            <a:t> et social</a:t>
          </a:r>
          <a:endParaRPr lang="fr-FR" sz="2000" b="1" i="1" kern="1200" dirty="0">
            <a:effectLst/>
          </a:endParaRPr>
        </a:p>
      </dsp:txBody>
      <dsp:txXfrm>
        <a:off x="101368" y="4236819"/>
        <a:ext cx="2341369" cy="1777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EF9F9-2E36-48E2-B3E6-36CA4BE77DC4}">
      <dsp:nvSpPr>
        <dsp:cNvPr id="0" name=""/>
        <dsp:cNvSpPr/>
      </dsp:nvSpPr>
      <dsp:spPr>
        <a:xfrm rot="5400000">
          <a:off x="5430033" y="-2586908"/>
          <a:ext cx="2928980" cy="87008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i="0" kern="1200" noProof="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0" i="0" kern="1200" noProof="0" dirty="0">
              <a:effectLst/>
            </a:rPr>
            <a:t>Faible niveau de développement humain </a:t>
          </a:r>
          <a:r>
            <a:rPr lang="fr-FR" sz="2000" b="0" i="0" kern="1200" noProof="0" dirty="0">
              <a:solidFill>
                <a:schemeClr val="tx1"/>
              </a:solidFill>
              <a:effectLst/>
            </a:rPr>
            <a:t>(0,404  </a:t>
          </a:r>
          <a:r>
            <a:rPr lang="fr-FR" sz="2000" b="0" i="0" kern="1200" noProof="0" dirty="0">
              <a:effectLst/>
            </a:rPr>
            <a:t>en 2022) selon l’IDH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0" i="0" kern="1200" noProof="0" dirty="0">
              <a:effectLst/>
            </a:rPr>
            <a:t>Baisse de l’espérance de vie de 8,8 ans sur 30 ans (1985-2015)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0" i="0" kern="1200" baseline="0" noProof="0" dirty="0">
              <a:effectLst/>
            </a:rPr>
            <a:t>Pauvreté endémique: 68,8% </a:t>
          </a:r>
          <a:r>
            <a:rPr lang="fr-FR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 la population vivant avec moins de 1,25 dollar par jour (ICASEES, 2022)</a:t>
          </a:r>
          <a:endParaRPr lang="fr-FR" sz="2000" b="0" i="0" kern="1200" noProof="0" dirty="0">
            <a:effectLst/>
            <a:highlight>
              <a:srgbClr val="FFFF00"/>
            </a:highligh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i="0" kern="1200" noProof="0" dirty="0">
            <a:effectLst/>
          </a:endParaRPr>
        </a:p>
      </dsp:txBody>
      <dsp:txXfrm rot="-5400000">
        <a:off x="2544106" y="442000"/>
        <a:ext cx="8557855" cy="2643018"/>
      </dsp:txXfrm>
    </dsp:sp>
    <dsp:sp modelId="{A4D46968-237B-4621-803D-735B40C3CE0D}">
      <dsp:nvSpPr>
        <dsp:cNvPr id="0" name=""/>
        <dsp:cNvSpPr/>
      </dsp:nvSpPr>
      <dsp:spPr>
        <a:xfrm>
          <a:off x="5185" y="0"/>
          <a:ext cx="2533735" cy="3661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effectLst/>
            </a:rPr>
            <a:t>Au plan </a:t>
          </a:r>
          <a:r>
            <a:rPr lang="en-US" sz="2000" b="1" i="1" kern="1200" dirty="0" err="1">
              <a:effectLst/>
            </a:rPr>
            <a:t>économique</a:t>
          </a:r>
          <a:r>
            <a:rPr lang="en-US" sz="2000" b="1" i="1" kern="1200" dirty="0">
              <a:effectLst/>
            </a:rPr>
            <a:t>, </a:t>
          </a:r>
          <a:r>
            <a:rPr lang="en-US" sz="2000" b="1" i="1" kern="1200" dirty="0" err="1">
              <a:effectLst/>
            </a:rPr>
            <a:t>administratif</a:t>
          </a:r>
          <a:r>
            <a:rPr lang="en-US" sz="2000" b="1" i="1" kern="1200" dirty="0">
              <a:effectLst/>
            </a:rPr>
            <a:t> et social</a:t>
          </a:r>
          <a:endParaRPr lang="fr-FR" sz="2000" b="1" i="1" kern="1200" dirty="0">
            <a:effectLst/>
          </a:endParaRPr>
        </a:p>
      </dsp:txBody>
      <dsp:txXfrm>
        <a:off x="128872" y="123687"/>
        <a:ext cx="2286361" cy="3413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3308-82C2-47D1-D602-AF9F423E7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4AA25-386D-E186-E018-96D3ECD74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52F53-06E3-8EF9-FE51-6008ADDD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E109-7129-616D-AD3D-F7E52068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2CA83-94D4-D825-2F48-EC0C18DA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3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6B62-2C00-F552-17A0-AFB8E9FF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83521-DE11-393D-F1EB-055E70422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E5287-0FC1-0B6D-4CBA-C8796A44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A2349-9F92-DC47-B59A-D468B5E5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05177-B457-DFEC-E4AE-7B662D07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4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54C51-E5A3-7C2D-FE79-C0AB50577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6335E-80D0-DA72-C8D5-133A0F80E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EFA62-5A11-A12B-58BB-1E3B57D6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1F4E6-B14C-3FFC-8E24-3446E6B7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93458-F810-D366-2EB4-DC8F1DD4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2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CF2A-577D-893B-80B0-F4C32FBF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CBA11-AE25-A1BC-03F9-BEA92676A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EAF3D-0E58-0EB5-4F91-6CC5F236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90F3F-79FA-5CA3-AEC3-FCF0ABCA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D38C-B80B-8143-5616-0AC3AD54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6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710D-2B64-18C1-EE73-6328C8EAC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EEE9B-625D-D26B-23A0-4955C804A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74031-72A6-E208-F8CA-A127A74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B711E-12D6-03ED-3800-7B3437A5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3BCF5-6596-40BA-C06A-9A59FC15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9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E45D-B85B-9502-FC91-17D316F5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2BC25-335F-077A-304B-B91D45684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AF5B7-90EA-0EEF-F97A-116C6AA83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A5D01-AD71-097D-F820-65C49E94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7292B-74F0-8F57-6540-7675EE47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50B24-C010-56B4-368F-315BAD4B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3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659F-CBC2-96A5-33B6-D654186D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0E54A-E7E7-5142-8A47-9B90C4B97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DBFB3-F316-EFD4-3D07-3A45F71FA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8128F-9549-5E0E-513B-DAA50B034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68F42-280F-C2B4-D538-0C906633B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7D45D-0BD1-06A2-99E6-8B4A8A9E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5C760F-618C-5999-5814-CDFA6FE0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37370-976C-6894-1C7C-99FC3C48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0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6414-B79A-9BAC-8917-A7C4A893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B70F6-842B-87E2-AC51-C0A00566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67C8A-2997-9967-DFA1-D2E00840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601F7-5364-A8E9-B33C-0E095567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9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C15E6-1EC3-747E-47CD-CF89B5B5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D1643-AD8A-4689-F8C5-FA2F9ACF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C376F-E7E4-DDDB-07BD-CFA6F919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6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C27B-6537-90F3-CFE4-533D6533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ACA3B-CB79-510E-8C14-4F4780812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5E60C-771A-C319-C4E7-89E57B0A9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4410-C143-8728-0CFB-F6C5D833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2527C-61BF-3589-9A97-32B0D23C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7C365-DBF3-EE61-2159-7FCBCF02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1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8999-4D7C-DF99-A918-7564EE0A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42B0E-EBEB-4E13-CB54-4D707068D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84FCE-1657-9BC8-4B11-117C19640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945C7-C2EE-15A4-101A-F01129A0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FBBE2-0658-0D74-F451-0D74FD02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C2EAE-9687-E5D2-FEFF-9906F86A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9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6AB2E-1725-1FEE-72B5-06F4026C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9F937-8227-F833-D5EF-05F6CF2AD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B46E7-C914-8010-2BEA-5B8C8ADA4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BA70-E972-4E3E-AE01-B7C5C2ACDC26}" type="datetimeFigureOut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24-févr.-23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E0AD-6DE8-161B-AC41-ACE79194D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84B4-5C46-9F27-E4B5-E8AC942AF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211D-FBEA-4E2B-AECB-2DA19FE5D731}" type="slidenum">
              <a:rPr lang="fr-FR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9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e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9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B601C519-1693-AF0D-0412-3A56EEE12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7" y="11992"/>
            <a:ext cx="11756263" cy="68831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73100" y="4714875"/>
            <a:ext cx="10985500" cy="1962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all" spc="1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all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all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Processus d’élaboration du deuxième </a:t>
            </a:r>
            <a:r>
              <a:rPr kumimoji="0" lang="fr-FR" sz="3200" b="1" i="0" u="none" strike="noStrike" kern="1200" cap="all" spc="10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vnr</a:t>
            </a:r>
            <a:r>
              <a:rPr kumimoji="0" lang="fr-FR" sz="3200" b="1" i="0" u="none" strike="noStrike" kern="1200" cap="all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de la république centrafricaine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2400" b="0" i="0" u="none" strike="noStrike" kern="1200" cap="all" spc="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</a:br>
            <a:endParaRPr kumimoji="0" lang="fr-FR" sz="2400" b="0" i="0" u="none" strike="noStrike" kern="1200" cap="all" spc="1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Niamey, 27 février 2023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all" spc="1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1" u="none" strike="noStrike" kern="1200" cap="all" spc="10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7" y="58470"/>
            <a:ext cx="1737360" cy="17373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100" y="775504"/>
            <a:ext cx="414920" cy="107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5C2AF-4776-6D24-4EA0-EC44ACAFB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2" y="58470"/>
            <a:ext cx="3005648" cy="8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8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6C46-56FF-30B1-38AD-55EFE563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40600"/>
            <a:ext cx="9720072" cy="329183"/>
          </a:xfrm>
        </p:spPr>
        <p:txBody>
          <a:bodyPr>
            <a:normAutofit fontScale="90000"/>
          </a:bodyPr>
          <a:lstStyle/>
          <a:p>
            <a:r>
              <a:rPr kumimoji="0" lang="en-US" sz="2600" b="1" i="0" u="none" strike="noStrike" kern="1200" cap="all" spc="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III- CHRONOGRAMME (suite et fin)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D34B94-0EC4-7F59-164E-9E34AA719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303213"/>
              </p:ext>
            </p:extLst>
          </p:nvPr>
        </p:nvGraphicFramePr>
        <p:xfrm>
          <a:off x="1024126" y="1422400"/>
          <a:ext cx="10568431" cy="5490674"/>
        </p:xfrm>
        <a:graphic>
          <a:graphicData uri="http://schemas.openxmlformats.org/drawingml/2006/table">
            <a:tbl>
              <a:tblPr firstRow="1" firstCol="1" bandRow="1"/>
              <a:tblGrid>
                <a:gridCol w="386270">
                  <a:extLst>
                    <a:ext uri="{9D8B030D-6E8A-4147-A177-3AD203B41FA5}">
                      <a16:colId xmlns:a16="http://schemas.microsoft.com/office/drawing/2014/main" val="948499950"/>
                    </a:ext>
                  </a:extLst>
                </a:gridCol>
                <a:gridCol w="2125284">
                  <a:extLst>
                    <a:ext uri="{9D8B030D-6E8A-4147-A177-3AD203B41FA5}">
                      <a16:colId xmlns:a16="http://schemas.microsoft.com/office/drawing/2014/main" val="3389061958"/>
                    </a:ext>
                  </a:extLst>
                </a:gridCol>
                <a:gridCol w="949868">
                  <a:extLst>
                    <a:ext uri="{9D8B030D-6E8A-4147-A177-3AD203B41FA5}">
                      <a16:colId xmlns:a16="http://schemas.microsoft.com/office/drawing/2014/main" val="1469998482"/>
                    </a:ext>
                  </a:extLst>
                </a:gridCol>
                <a:gridCol w="364932">
                  <a:extLst>
                    <a:ext uri="{9D8B030D-6E8A-4147-A177-3AD203B41FA5}">
                      <a16:colId xmlns:a16="http://schemas.microsoft.com/office/drawing/2014/main" val="3321343532"/>
                    </a:ext>
                  </a:extLst>
                </a:gridCol>
                <a:gridCol w="355574">
                  <a:extLst>
                    <a:ext uri="{9D8B030D-6E8A-4147-A177-3AD203B41FA5}">
                      <a16:colId xmlns:a16="http://schemas.microsoft.com/office/drawing/2014/main" val="614899190"/>
                    </a:ext>
                  </a:extLst>
                </a:gridCol>
                <a:gridCol w="346216">
                  <a:extLst>
                    <a:ext uri="{9D8B030D-6E8A-4147-A177-3AD203B41FA5}">
                      <a16:colId xmlns:a16="http://schemas.microsoft.com/office/drawing/2014/main" val="591450528"/>
                    </a:ext>
                  </a:extLst>
                </a:gridCol>
                <a:gridCol w="346217">
                  <a:extLst>
                    <a:ext uri="{9D8B030D-6E8A-4147-A177-3AD203B41FA5}">
                      <a16:colId xmlns:a16="http://schemas.microsoft.com/office/drawing/2014/main" val="4085024885"/>
                    </a:ext>
                  </a:extLst>
                </a:gridCol>
                <a:gridCol w="374289">
                  <a:extLst>
                    <a:ext uri="{9D8B030D-6E8A-4147-A177-3AD203B41FA5}">
                      <a16:colId xmlns:a16="http://schemas.microsoft.com/office/drawing/2014/main" val="2646524460"/>
                    </a:ext>
                  </a:extLst>
                </a:gridCol>
                <a:gridCol w="374288">
                  <a:extLst>
                    <a:ext uri="{9D8B030D-6E8A-4147-A177-3AD203B41FA5}">
                      <a16:colId xmlns:a16="http://schemas.microsoft.com/office/drawing/2014/main" val="2383896629"/>
                    </a:ext>
                  </a:extLst>
                </a:gridCol>
                <a:gridCol w="327503">
                  <a:extLst>
                    <a:ext uri="{9D8B030D-6E8A-4147-A177-3AD203B41FA5}">
                      <a16:colId xmlns:a16="http://schemas.microsoft.com/office/drawing/2014/main" val="2658237757"/>
                    </a:ext>
                  </a:extLst>
                </a:gridCol>
                <a:gridCol w="364932">
                  <a:extLst>
                    <a:ext uri="{9D8B030D-6E8A-4147-A177-3AD203B41FA5}">
                      <a16:colId xmlns:a16="http://schemas.microsoft.com/office/drawing/2014/main" val="617625442"/>
                    </a:ext>
                  </a:extLst>
                </a:gridCol>
                <a:gridCol w="374288">
                  <a:extLst>
                    <a:ext uri="{9D8B030D-6E8A-4147-A177-3AD203B41FA5}">
                      <a16:colId xmlns:a16="http://schemas.microsoft.com/office/drawing/2014/main" val="2549877463"/>
                    </a:ext>
                  </a:extLst>
                </a:gridCol>
                <a:gridCol w="327503">
                  <a:extLst>
                    <a:ext uri="{9D8B030D-6E8A-4147-A177-3AD203B41FA5}">
                      <a16:colId xmlns:a16="http://schemas.microsoft.com/office/drawing/2014/main" val="3019653188"/>
                    </a:ext>
                  </a:extLst>
                </a:gridCol>
                <a:gridCol w="346217">
                  <a:extLst>
                    <a:ext uri="{9D8B030D-6E8A-4147-A177-3AD203B41FA5}">
                      <a16:colId xmlns:a16="http://schemas.microsoft.com/office/drawing/2014/main" val="286931129"/>
                    </a:ext>
                  </a:extLst>
                </a:gridCol>
                <a:gridCol w="383645">
                  <a:extLst>
                    <a:ext uri="{9D8B030D-6E8A-4147-A177-3AD203B41FA5}">
                      <a16:colId xmlns:a16="http://schemas.microsoft.com/office/drawing/2014/main" val="1935390845"/>
                    </a:ext>
                  </a:extLst>
                </a:gridCol>
                <a:gridCol w="346217">
                  <a:extLst>
                    <a:ext uri="{9D8B030D-6E8A-4147-A177-3AD203B41FA5}">
                      <a16:colId xmlns:a16="http://schemas.microsoft.com/office/drawing/2014/main" val="3063890219"/>
                    </a:ext>
                  </a:extLst>
                </a:gridCol>
                <a:gridCol w="346217">
                  <a:extLst>
                    <a:ext uri="{9D8B030D-6E8A-4147-A177-3AD203B41FA5}">
                      <a16:colId xmlns:a16="http://schemas.microsoft.com/office/drawing/2014/main" val="720323391"/>
                    </a:ext>
                  </a:extLst>
                </a:gridCol>
                <a:gridCol w="383645">
                  <a:extLst>
                    <a:ext uri="{9D8B030D-6E8A-4147-A177-3AD203B41FA5}">
                      <a16:colId xmlns:a16="http://schemas.microsoft.com/office/drawing/2014/main" val="1399878185"/>
                    </a:ext>
                  </a:extLst>
                </a:gridCol>
                <a:gridCol w="346217">
                  <a:extLst>
                    <a:ext uri="{9D8B030D-6E8A-4147-A177-3AD203B41FA5}">
                      <a16:colId xmlns:a16="http://schemas.microsoft.com/office/drawing/2014/main" val="2824746607"/>
                    </a:ext>
                  </a:extLst>
                </a:gridCol>
                <a:gridCol w="355574">
                  <a:extLst>
                    <a:ext uri="{9D8B030D-6E8A-4147-A177-3AD203B41FA5}">
                      <a16:colId xmlns:a16="http://schemas.microsoft.com/office/drawing/2014/main" val="3622156861"/>
                    </a:ext>
                  </a:extLst>
                </a:gridCol>
                <a:gridCol w="383645">
                  <a:extLst>
                    <a:ext uri="{9D8B030D-6E8A-4147-A177-3AD203B41FA5}">
                      <a16:colId xmlns:a16="http://schemas.microsoft.com/office/drawing/2014/main" val="3882132247"/>
                    </a:ext>
                  </a:extLst>
                </a:gridCol>
                <a:gridCol w="393003">
                  <a:extLst>
                    <a:ext uri="{9D8B030D-6E8A-4147-A177-3AD203B41FA5}">
                      <a16:colId xmlns:a16="http://schemas.microsoft.com/office/drawing/2014/main" val="434604015"/>
                    </a:ext>
                  </a:extLst>
                </a:gridCol>
                <a:gridCol w="266887">
                  <a:extLst>
                    <a:ext uri="{9D8B030D-6E8A-4147-A177-3AD203B41FA5}">
                      <a16:colId xmlns:a16="http://schemas.microsoft.com/office/drawing/2014/main" val="1645178149"/>
                    </a:ext>
                  </a:extLst>
                </a:gridCol>
              </a:tblGrid>
              <a:tr h="186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12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Phase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Préparation du Forum Politique de Haut Niveau NY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38351"/>
                  </a:ext>
                </a:extLst>
              </a:tr>
              <a:tr h="726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Présentations du VNR aux OSC et secteur privé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188034"/>
                  </a:ext>
                </a:extLst>
              </a:tr>
              <a:tr h="486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Exercices de simulation de la présentation avec le Ministre du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88496"/>
                  </a:ext>
                </a:extLst>
              </a:tr>
              <a:tr h="486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Envoi du Résumé et Message Clé au FPHN (NY)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106810"/>
                  </a:ext>
                </a:extLst>
              </a:tr>
              <a:tr h="1629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 et Visibilité de la RCA à NY 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Elaboration prospectus ODD RCA,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Production des Images Photos,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Préparation de la Décoration salle à NY (appui de la Représentation RCA aux NU / NY)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3 000 000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929318"/>
                  </a:ext>
                </a:extLst>
              </a:tr>
              <a:tr h="87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Suivi avec la Représentation permanente de la RCA aux NU/NY (Préparations de la participation des Ministres aux Panels/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Side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Events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14 556 360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6 050 300=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20 606 660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02393"/>
                  </a:ext>
                </a:extLst>
              </a:tr>
              <a:tr h="1557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Budget en XAF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83 106 660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1083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11D2B8-B50E-85D9-2356-13D32F340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78033"/>
              </p:ext>
            </p:extLst>
          </p:nvPr>
        </p:nvGraphicFramePr>
        <p:xfrm>
          <a:off x="1024126" y="532700"/>
          <a:ext cx="10625277" cy="889699"/>
        </p:xfrm>
        <a:graphic>
          <a:graphicData uri="http://schemas.openxmlformats.org/drawingml/2006/table">
            <a:tbl>
              <a:tblPr firstRow="1" firstCol="1" bandRow="1"/>
              <a:tblGrid>
                <a:gridCol w="382899">
                  <a:extLst>
                    <a:ext uri="{9D8B030D-6E8A-4147-A177-3AD203B41FA5}">
                      <a16:colId xmlns:a16="http://schemas.microsoft.com/office/drawing/2014/main" val="3798155893"/>
                    </a:ext>
                  </a:extLst>
                </a:gridCol>
                <a:gridCol w="2118495">
                  <a:extLst>
                    <a:ext uri="{9D8B030D-6E8A-4147-A177-3AD203B41FA5}">
                      <a16:colId xmlns:a16="http://schemas.microsoft.com/office/drawing/2014/main" val="27441365"/>
                    </a:ext>
                  </a:extLst>
                </a:gridCol>
                <a:gridCol w="974521">
                  <a:extLst>
                    <a:ext uri="{9D8B030D-6E8A-4147-A177-3AD203B41FA5}">
                      <a16:colId xmlns:a16="http://schemas.microsoft.com/office/drawing/2014/main" val="1452880879"/>
                    </a:ext>
                  </a:extLst>
                </a:gridCol>
                <a:gridCol w="353524">
                  <a:extLst>
                    <a:ext uri="{9D8B030D-6E8A-4147-A177-3AD203B41FA5}">
                      <a16:colId xmlns:a16="http://schemas.microsoft.com/office/drawing/2014/main" val="4246670435"/>
                    </a:ext>
                  </a:extLst>
                </a:gridCol>
                <a:gridCol w="354137">
                  <a:extLst>
                    <a:ext uri="{9D8B030D-6E8A-4147-A177-3AD203B41FA5}">
                      <a16:colId xmlns:a16="http://schemas.microsoft.com/office/drawing/2014/main" val="4196320264"/>
                    </a:ext>
                  </a:extLst>
                </a:gridCol>
                <a:gridCol w="355360">
                  <a:extLst>
                    <a:ext uri="{9D8B030D-6E8A-4147-A177-3AD203B41FA5}">
                      <a16:colId xmlns:a16="http://schemas.microsoft.com/office/drawing/2014/main" val="3410840800"/>
                    </a:ext>
                  </a:extLst>
                </a:gridCol>
                <a:gridCol w="412205">
                  <a:extLst>
                    <a:ext uri="{9D8B030D-6E8A-4147-A177-3AD203B41FA5}">
                      <a16:colId xmlns:a16="http://schemas.microsoft.com/office/drawing/2014/main" val="544145892"/>
                    </a:ext>
                  </a:extLst>
                </a:gridCol>
                <a:gridCol w="354748">
                  <a:extLst>
                    <a:ext uri="{9D8B030D-6E8A-4147-A177-3AD203B41FA5}">
                      <a16:colId xmlns:a16="http://schemas.microsoft.com/office/drawing/2014/main" val="228561812"/>
                    </a:ext>
                  </a:extLst>
                </a:gridCol>
                <a:gridCol w="355360">
                  <a:extLst>
                    <a:ext uri="{9D8B030D-6E8A-4147-A177-3AD203B41FA5}">
                      <a16:colId xmlns:a16="http://schemas.microsoft.com/office/drawing/2014/main" val="608945627"/>
                    </a:ext>
                  </a:extLst>
                </a:gridCol>
                <a:gridCol w="355972">
                  <a:extLst>
                    <a:ext uri="{9D8B030D-6E8A-4147-A177-3AD203B41FA5}">
                      <a16:colId xmlns:a16="http://schemas.microsoft.com/office/drawing/2014/main" val="1315024805"/>
                    </a:ext>
                  </a:extLst>
                </a:gridCol>
                <a:gridCol w="355972">
                  <a:extLst>
                    <a:ext uri="{9D8B030D-6E8A-4147-A177-3AD203B41FA5}">
                      <a16:colId xmlns:a16="http://schemas.microsoft.com/office/drawing/2014/main" val="3740537834"/>
                    </a:ext>
                  </a:extLst>
                </a:gridCol>
                <a:gridCol w="352913">
                  <a:extLst>
                    <a:ext uri="{9D8B030D-6E8A-4147-A177-3AD203B41FA5}">
                      <a16:colId xmlns:a16="http://schemas.microsoft.com/office/drawing/2014/main" val="4048259385"/>
                    </a:ext>
                  </a:extLst>
                </a:gridCol>
                <a:gridCol w="352302">
                  <a:extLst>
                    <a:ext uri="{9D8B030D-6E8A-4147-A177-3AD203B41FA5}">
                      <a16:colId xmlns:a16="http://schemas.microsoft.com/office/drawing/2014/main" val="775051584"/>
                    </a:ext>
                  </a:extLst>
                </a:gridCol>
                <a:gridCol w="352913">
                  <a:extLst>
                    <a:ext uri="{9D8B030D-6E8A-4147-A177-3AD203B41FA5}">
                      <a16:colId xmlns:a16="http://schemas.microsoft.com/office/drawing/2014/main" val="1053215627"/>
                    </a:ext>
                  </a:extLst>
                </a:gridCol>
                <a:gridCol w="354137">
                  <a:extLst>
                    <a:ext uri="{9D8B030D-6E8A-4147-A177-3AD203B41FA5}">
                      <a16:colId xmlns:a16="http://schemas.microsoft.com/office/drawing/2014/main" val="4279757385"/>
                    </a:ext>
                  </a:extLst>
                </a:gridCol>
                <a:gridCol w="354137">
                  <a:extLst>
                    <a:ext uri="{9D8B030D-6E8A-4147-A177-3AD203B41FA5}">
                      <a16:colId xmlns:a16="http://schemas.microsoft.com/office/drawing/2014/main" val="4001677149"/>
                    </a:ext>
                  </a:extLst>
                </a:gridCol>
                <a:gridCol w="355972">
                  <a:extLst>
                    <a:ext uri="{9D8B030D-6E8A-4147-A177-3AD203B41FA5}">
                      <a16:colId xmlns:a16="http://schemas.microsoft.com/office/drawing/2014/main" val="3581295433"/>
                    </a:ext>
                  </a:extLst>
                </a:gridCol>
                <a:gridCol w="359029">
                  <a:extLst>
                    <a:ext uri="{9D8B030D-6E8A-4147-A177-3AD203B41FA5}">
                      <a16:colId xmlns:a16="http://schemas.microsoft.com/office/drawing/2014/main" val="1370713917"/>
                    </a:ext>
                  </a:extLst>
                </a:gridCol>
                <a:gridCol w="359029">
                  <a:extLst>
                    <a:ext uri="{9D8B030D-6E8A-4147-A177-3AD203B41FA5}">
                      <a16:colId xmlns:a16="http://schemas.microsoft.com/office/drawing/2014/main" val="269580349"/>
                    </a:ext>
                  </a:extLst>
                </a:gridCol>
                <a:gridCol w="352913">
                  <a:extLst>
                    <a:ext uri="{9D8B030D-6E8A-4147-A177-3AD203B41FA5}">
                      <a16:colId xmlns:a16="http://schemas.microsoft.com/office/drawing/2014/main" val="3723082522"/>
                    </a:ext>
                  </a:extLst>
                </a:gridCol>
                <a:gridCol w="352913">
                  <a:extLst>
                    <a:ext uri="{9D8B030D-6E8A-4147-A177-3AD203B41FA5}">
                      <a16:colId xmlns:a16="http://schemas.microsoft.com/office/drawing/2014/main" val="3366063785"/>
                    </a:ext>
                  </a:extLst>
                </a:gridCol>
                <a:gridCol w="352913">
                  <a:extLst>
                    <a:ext uri="{9D8B030D-6E8A-4147-A177-3AD203B41FA5}">
                      <a16:colId xmlns:a16="http://schemas.microsoft.com/office/drawing/2014/main" val="2072674723"/>
                    </a:ext>
                  </a:extLst>
                </a:gridCol>
                <a:gridCol w="352913">
                  <a:extLst>
                    <a:ext uri="{9D8B030D-6E8A-4147-A177-3AD203B41FA5}">
                      <a16:colId xmlns:a16="http://schemas.microsoft.com/office/drawing/2014/main" val="2365302140"/>
                    </a:ext>
                  </a:extLst>
                </a:gridCol>
              </a:tblGrid>
              <a:tr h="22211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Février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Avril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Juin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885218"/>
                  </a:ext>
                </a:extLst>
              </a:tr>
              <a:tr h="2668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Activités/Phase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XAF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S20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523332"/>
                  </a:ext>
                </a:extLst>
              </a:tr>
              <a:tr h="400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au 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au 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au 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au 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au 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au 18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au 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au 1er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 au 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au 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au 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au 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7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 06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au 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au 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au 27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au 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 au 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au 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au 24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279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59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3.jpeg">
            <a:extLst>
              <a:ext uri="{FF2B5EF4-FFF2-40B4-BE49-F238E27FC236}">
                <a16:creationId xmlns:a16="http://schemas.microsoft.com/office/drawing/2014/main" id="{69183079-05D7-345B-1151-22A7A54825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199" y="0"/>
            <a:ext cx="8220075" cy="6870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97C4E-B5CD-7BAD-5DE6-450CB717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24459"/>
          </a:xfrm>
        </p:spPr>
        <p:txBody>
          <a:bodyPr>
            <a:normAutofit/>
          </a:bodyPr>
          <a:lstStyle/>
          <a:p>
            <a:r>
              <a:rPr lang="fr-FR" sz="2800" b="1" dirty="0"/>
              <a:t>APPUI TECHN &amp; FIN DU SNU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09C3-0310-D88D-4D45-C2DAAE9B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166" y="2009775"/>
            <a:ext cx="923303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/>
                </a:solidFill>
              </a:rPr>
              <a:t>Partage du Budget global (environ 85 million XAF, 130 000USD)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/>
                </a:solidFill>
              </a:rPr>
              <a:t>PNUD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/>
                </a:solidFill>
              </a:rPr>
              <a:t>RCO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/>
                </a:solidFill>
              </a:rPr>
              <a:t>UNV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Autres agences (mini-ateliers thématiques)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/>
                </a:solidFill>
              </a:rPr>
              <a:t>CEA</a:t>
            </a:r>
          </a:p>
        </p:txBody>
      </p:sp>
    </p:spTree>
    <p:extLst>
      <p:ext uri="{BB962C8B-B14F-4D97-AF65-F5344CB8AC3E}">
        <p14:creationId xmlns:p14="http://schemas.microsoft.com/office/powerpoint/2010/main" val="64162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5E62-9CC6-C6D8-F819-A0516F07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152344"/>
            <a:ext cx="9720072" cy="493608"/>
          </a:xfrm>
        </p:spPr>
        <p:txBody>
          <a:bodyPr>
            <a:normAutofit/>
          </a:bodyPr>
          <a:lstStyle/>
          <a:p>
            <a:r>
              <a:rPr kumimoji="0" lang="en-US" sz="2600" b="1" i="0" u="none" strike="noStrike" kern="1200" cap="all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IV- </a:t>
            </a:r>
            <a:r>
              <a:rPr kumimoji="0" lang="en-US" sz="2600" b="1" i="0" u="none" strike="noStrike" kern="1200" cap="all" spc="1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préalables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EDBA2-BB57-F284-5A32-9CDD00EDF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64066"/>
            <a:ext cx="9720073" cy="5841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800" dirty="0"/>
              <a:t>Redynamisation de la Coordination des ODD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800" dirty="0"/>
              <a:t>Atelier de lancement officiel par une haute autorité gouvernemental (PM)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800" dirty="0"/>
              <a:t>Implication/appropriation du processus par les PF et tous les acteurs (NU, Autorités centrales et déconcentrées/locales, Secteur privé, OSC, </a:t>
            </a:r>
            <a:r>
              <a:rPr lang="fr-FR" sz="2800" dirty="0" err="1"/>
              <a:t>IFIs</a:t>
            </a:r>
            <a:r>
              <a:rPr lang="fr-FR" sz="2800" dirty="0"/>
              <a:t>, etc.)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429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3945-3570-A88B-A51F-3B540E1E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15433"/>
            <a:ext cx="9720072" cy="513742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V- </a:t>
            </a: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contraintes</a:t>
            </a: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et </a:t>
            </a: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risques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FDD4-7361-E432-6231-E2EC7BFB1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017" y="767593"/>
            <a:ext cx="6040550" cy="56919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Insuffisance</a:t>
            </a: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de </a:t>
            </a: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gouvernance</a:t>
            </a:r>
            <a:endParaRPr kumimoji="0" lang="en-US" sz="2800" b="1" i="0" u="none" strike="noStrike" kern="1200" cap="all" spc="10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cap="all" spc="100" dirty="0" err="1">
                <a:solidFill>
                  <a:srgbClr val="2683C6">
                    <a:lumMod val="75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Effets</a:t>
            </a:r>
            <a:r>
              <a:rPr lang="en-US" sz="2800" b="1" cap="all" spc="100" dirty="0">
                <a:solidFill>
                  <a:srgbClr val="2683C6">
                    <a:lumMod val="75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 </a:t>
            </a:r>
            <a:r>
              <a:rPr lang="en-US" sz="2800" b="1" cap="all" spc="100" dirty="0" err="1">
                <a:solidFill>
                  <a:srgbClr val="2683C6">
                    <a:lumMod val="75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socioéconomiques</a:t>
            </a:r>
            <a:r>
              <a:rPr lang="en-US" sz="2800" b="1" cap="all" spc="100" dirty="0">
                <a:solidFill>
                  <a:srgbClr val="2683C6">
                    <a:lumMod val="75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 </a:t>
            </a:r>
            <a:r>
              <a:rPr lang="en-US" sz="2800" b="1" cap="all" spc="100" dirty="0" err="1">
                <a:solidFill>
                  <a:srgbClr val="2683C6">
                    <a:lumMod val="75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nefastes</a:t>
            </a:r>
            <a:r>
              <a:rPr lang="en-US" sz="2800" b="1" cap="all" spc="100" dirty="0">
                <a:solidFill>
                  <a:srgbClr val="2683C6">
                    <a:lumMod val="75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 de la crise </a:t>
            </a:r>
            <a:r>
              <a:rPr lang="en-US" sz="2800" b="1" cap="all" spc="100" dirty="0" err="1">
                <a:solidFill>
                  <a:srgbClr val="2683C6">
                    <a:lumMod val="75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en</a:t>
            </a:r>
            <a:r>
              <a:rPr lang="en-US" sz="2800" b="1" cap="all" spc="100" dirty="0">
                <a:solidFill>
                  <a:srgbClr val="2683C6">
                    <a:lumMod val="75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 Ukraine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Suspension des </a:t>
            </a: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appuis</a:t>
            </a: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budgetaires</a:t>
            </a: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vs </a:t>
            </a: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baisse</a:t>
            </a: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des </a:t>
            </a: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ressources</a:t>
            </a: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interieures</a:t>
            </a:r>
            <a:endParaRPr lang="en-US" sz="2800" b="1" cap="all" spc="100" dirty="0">
              <a:solidFill>
                <a:srgbClr val="2683C6">
                  <a:lumMod val="75000"/>
                </a:srgbClr>
              </a:solidFill>
              <a:latin typeface="Tw Cen MT Condensed" panose="020B0606020104020203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Volatilite</a:t>
            </a: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de la situation </a:t>
            </a: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securitaire</a:t>
            </a:r>
            <a:endParaRPr kumimoji="0" lang="en-US" sz="2800" b="1" i="0" u="none" strike="noStrike" kern="1200" cap="all" spc="10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800" b="1" cap="all" spc="100" dirty="0">
                <a:solidFill>
                  <a:srgbClr val="2683C6">
                    <a:lumMod val="75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Insuffisance de données pour renseigner certains indicateurs</a:t>
            </a:r>
            <a:endParaRPr kumimoji="0" lang="fr-FR" sz="2800" b="1" i="0" u="none" strike="noStrike" kern="1200" cap="all" spc="100" normalizeH="0" baseline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A815F-18E1-01D6-C0D7-CB9CEE69F9B2}"/>
              </a:ext>
            </a:extLst>
          </p:cNvPr>
          <p:cNvGrpSpPr>
            <a:grpSpLocks/>
          </p:cNvGrpSpPr>
          <p:nvPr/>
        </p:nvGrpSpPr>
        <p:grpSpPr bwMode="auto">
          <a:xfrm>
            <a:off x="7176604" y="192504"/>
            <a:ext cx="5015396" cy="8135007"/>
            <a:chOff x="0" y="0"/>
            <a:chExt cx="11906" cy="16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7D7AA9-8657-C82C-0720-502D43ABF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906" cy="1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53E043-0109-2C39-2B90-BCF144D2F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" y="14216"/>
              <a:ext cx="725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D943D8-1E7D-BACE-FC08-548313AC4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" y="16063"/>
              <a:ext cx="725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455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eg">
            <a:extLst>
              <a:ext uri="{FF2B5EF4-FFF2-40B4-BE49-F238E27FC236}">
                <a16:creationId xmlns:a16="http://schemas.microsoft.com/office/drawing/2014/main" id="{3AED59D8-797B-9B37-DB1A-271E620E3D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9225" y="-61912"/>
            <a:ext cx="8820150" cy="69818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3E46-1FF4-A4DA-EA02-9EE73C118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D81BB8-2501-EB14-1E69-26FB3CFD01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981324" y="580232"/>
            <a:ext cx="5495925" cy="1004888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MERCI DE VOTRE AIMABLE ATTENTION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821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060"/>
            <a:ext cx="11481816" cy="64469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fr-FR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56.jpeg">
            <a:extLst>
              <a:ext uri="{FF2B5EF4-FFF2-40B4-BE49-F238E27FC236}">
                <a16:creationId xmlns:a16="http://schemas.microsoft.com/office/drawing/2014/main" id="{0868CAD6-8DDA-9507-A4CB-B9F1F8C327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44878"/>
            <a:ext cx="5894387" cy="6568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0E9706-B6D3-4E52-760C-111EF562D945}"/>
              </a:ext>
            </a:extLst>
          </p:cNvPr>
          <p:cNvSpPr txBox="1"/>
          <p:nvPr/>
        </p:nvSpPr>
        <p:spPr>
          <a:xfrm>
            <a:off x="285750" y="923925"/>
            <a:ext cx="549592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Plan de presentation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Introduction et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quelques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rappels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historiques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Contexte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politique,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securitaire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et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socioeconomique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II-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Méthodologie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et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processus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de preparation de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l’examen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III-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Chronogramme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VI-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Préalables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V-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Contraintes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et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risques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8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CB97-4062-362C-B27E-191E80F2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224657"/>
            <a:ext cx="9720072" cy="647966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Introduction et </a:t>
            </a: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quelques</a:t>
            </a: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rappels </a:t>
            </a:r>
            <a:r>
              <a:rPr kumimoji="0" lang="en-US" sz="2800" b="1" i="0" u="none" strike="noStrike" kern="1200" cap="all" spc="1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historiques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804F6-B9A3-1B9E-1107-7511C7595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9" y="1352047"/>
            <a:ext cx="6805421" cy="521067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800" b="1" dirty="0"/>
              <a:t>2019: Premier VNR de la RCA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600" dirty="0"/>
              <a:t>15 Octobre 2018: Mise en place d’une Coordination Nationale de suivi de la mise en œuvre de l’agenda 2030 et les Objectifs de Développement Durable en RCA par Arrêté N029/PM du Premier ministre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600" dirty="0"/>
              <a:t>Février 2019: Conduite de l’Exercice RIA conduit et priorisation des cibles des ODD (implication des NU et de la partie nationale, y compris les OSC)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600" dirty="0"/>
              <a:t>Février 2019: Recrutement des consultants pour conduire l’exercice.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600" dirty="0"/>
              <a:t>17 juillet 2019: Présentation du VNR au FPHN le par le Ministre du Plan, accompagné de 2 autres ministres (Genre et Justice)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35C6F-101B-9630-44FE-67D7B7ECE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1666875"/>
            <a:ext cx="5126926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07" y="50280"/>
            <a:ext cx="9934385" cy="643509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I-</a:t>
            </a:r>
            <a:r>
              <a:rPr lang="en-US" sz="2800" b="1" dirty="0">
                <a:solidFill>
                  <a:srgbClr val="FF0000"/>
                </a:solidFill>
              </a:rPr>
              <a:t> contexte politique, </a:t>
            </a:r>
            <a:r>
              <a:rPr lang="en-US" sz="2800" b="1" dirty="0" err="1">
                <a:solidFill>
                  <a:srgbClr val="FF0000"/>
                </a:solidFill>
              </a:rPr>
              <a:t>securitaire</a:t>
            </a:r>
            <a:r>
              <a:rPr lang="en-US" sz="2800" b="1" dirty="0">
                <a:solidFill>
                  <a:srgbClr val="FF0000"/>
                </a:solidFill>
              </a:rPr>
              <a:t> et </a:t>
            </a:r>
            <a:r>
              <a:rPr lang="en-US" sz="2800" b="1" dirty="0" err="1">
                <a:solidFill>
                  <a:srgbClr val="FF0000"/>
                </a:solidFill>
              </a:rPr>
              <a:t>socioeconomique</a:t>
            </a:r>
            <a:endParaRPr lang="fr-FR" sz="2800" cap="none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928883"/>
              </p:ext>
            </p:extLst>
          </p:nvPr>
        </p:nvGraphicFramePr>
        <p:xfrm>
          <a:off x="522514" y="744069"/>
          <a:ext cx="11244943" cy="6113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7728" y="13032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9314" y="42987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27" name="Picture 8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3" y="4298730"/>
            <a:ext cx="459629" cy="4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9314" y="22109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31" name="Picture 69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" y="2223648"/>
            <a:ext cx="525294" cy="5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32014" y="324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33" name="Picture 68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3" y="3242822"/>
            <a:ext cx="483665" cy="4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64028" y="63876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35" name="Picture 8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3" y="1122265"/>
            <a:ext cx="516441" cy="5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32014" y="52773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37" name="Picture 8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3" y="5308901"/>
            <a:ext cx="459627" cy="4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5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50280"/>
            <a:ext cx="11244942" cy="643509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II-</a:t>
            </a:r>
            <a:r>
              <a:rPr lang="en-US" sz="2800" b="1" dirty="0">
                <a:solidFill>
                  <a:srgbClr val="FF0000"/>
                </a:solidFill>
              </a:rPr>
              <a:t> contexte politique, </a:t>
            </a:r>
            <a:r>
              <a:rPr lang="en-US" sz="2800" b="1" dirty="0" err="1">
                <a:solidFill>
                  <a:srgbClr val="FF0000"/>
                </a:solidFill>
              </a:rPr>
              <a:t>securitaire</a:t>
            </a:r>
            <a:r>
              <a:rPr lang="en-US" sz="2800" b="1" dirty="0">
                <a:solidFill>
                  <a:srgbClr val="FF0000"/>
                </a:solidFill>
              </a:rPr>
              <a:t> et </a:t>
            </a:r>
            <a:r>
              <a:rPr lang="en-US" sz="2800" b="1" dirty="0" err="1">
                <a:solidFill>
                  <a:srgbClr val="FF0000"/>
                </a:solidFill>
              </a:rPr>
              <a:t>socioeconomique</a:t>
            </a:r>
            <a:r>
              <a:rPr lang="en-US" sz="2800" b="1" dirty="0">
                <a:solidFill>
                  <a:srgbClr val="FF0000"/>
                </a:solidFill>
              </a:rPr>
              <a:t> (suite et fin)</a:t>
            </a:r>
            <a:endParaRPr lang="fr-FR" sz="2800" cap="none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227224"/>
              </p:ext>
            </p:extLst>
          </p:nvPr>
        </p:nvGraphicFramePr>
        <p:xfrm>
          <a:off x="522514" y="1122266"/>
          <a:ext cx="11244943" cy="366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7728" y="13032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9314" y="42987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9314" y="22109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32014" y="324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64028" y="63876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35" name="Picture 8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5" y="1421282"/>
            <a:ext cx="516441" cy="5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32014" y="52773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37" name="Picture 8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4" y="3991650"/>
            <a:ext cx="459627" cy="4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7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627" y="81877"/>
            <a:ext cx="10771632" cy="4566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II-</a:t>
            </a:r>
            <a:r>
              <a:rPr lang="en-US" sz="2800" b="1" dirty="0" err="1">
                <a:solidFill>
                  <a:srgbClr val="FF0000"/>
                </a:solidFill>
              </a:rPr>
              <a:t>Méthodologie</a:t>
            </a:r>
            <a:r>
              <a:rPr lang="en-US" sz="2800" b="1" dirty="0">
                <a:solidFill>
                  <a:srgbClr val="FF0000"/>
                </a:solidFill>
              </a:rPr>
              <a:t> et </a:t>
            </a:r>
            <a:r>
              <a:rPr lang="en-US" sz="2800" b="1" dirty="0" err="1">
                <a:solidFill>
                  <a:srgbClr val="FF0000"/>
                </a:solidFill>
              </a:rPr>
              <a:t>processus</a:t>
            </a:r>
            <a:r>
              <a:rPr lang="en-US" sz="2800" b="1" dirty="0">
                <a:solidFill>
                  <a:srgbClr val="FF0000"/>
                </a:solidFill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</a:rPr>
              <a:t>préparation</a:t>
            </a:r>
            <a:r>
              <a:rPr lang="en-US" sz="2800" b="1" dirty="0">
                <a:solidFill>
                  <a:srgbClr val="FF0000"/>
                </a:solidFill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</a:rPr>
              <a:t>l’examen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628" y="609600"/>
            <a:ext cx="10786139" cy="61665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514350" marR="0" lvl="1" indent="-34290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Engagements du Gouvernement à rendre compte des progrès réalisés dans la mise en œuvre des ODD</a:t>
            </a:r>
          </a:p>
          <a:p>
            <a:pPr marL="514350" marR="0" lvl="1" indent="-34290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Arrêté du PM n° 029 du 15 octobre 2018, portant création, organisation et fonctionnement du dispositif de coordination nationale de suivi de la mise en œuvre des ODD: </a:t>
            </a:r>
          </a:p>
          <a:p>
            <a:pPr marL="514350" marR="0" lvl="1" indent="-34290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Organisation des réunions de lancement des activités</a:t>
            </a:r>
          </a:p>
          <a:p>
            <a:pPr marL="514350" marR="0" lvl="1" indent="-34290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Organisation des ateliers (de lancement et de validation) et des mini-ateliers thématiques (avec l’appui des entités des NU)</a:t>
            </a:r>
          </a:p>
          <a:p>
            <a:pPr marL="514350" marR="0" lvl="1" indent="-34290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Réunions et consultations régulières avec les différents acteurs </a:t>
            </a:r>
          </a:p>
          <a:p>
            <a:pPr marL="514350" marR="0" lvl="1" indent="-34290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Collecte des données et revues documentaires</a:t>
            </a:r>
          </a:p>
          <a:p>
            <a:pPr marL="514350" marR="0" lvl="1" indent="-34290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Rédaction du rapport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  <a:p>
            <a:pPr marL="514350" marR="0" lvl="1" indent="-34290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Validation des données et conclusions du VNR par le PMT et l’UNCT, puis au niveau national.</a:t>
            </a:r>
          </a:p>
          <a:p>
            <a:pPr marL="514350" marR="0" lvl="1" indent="-34290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Production et soumission résumé, et mot clé + film de 3 minutes</a:t>
            </a:r>
          </a:p>
          <a:p>
            <a:pPr marL="514350" marR="0" lvl="1" indent="-34290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171450" marR="0" lvl="1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685800" marR="0" lvl="2" indent="-34290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2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4AC1-AE92-C6EE-CD88-12CDFE69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02010"/>
            <a:ext cx="9720072" cy="87335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II-</a:t>
            </a:r>
            <a:r>
              <a:rPr lang="en-US" sz="2800" b="1" dirty="0" err="1">
                <a:solidFill>
                  <a:srgbClr val="FF0000"/>
                </a:solidFill>
              </a:rPr>
              <a:t>méthodologie</a:t>
            </a:r>
            <a:r>
              <a:rPr lang="en-US" sz="2800" b="1" dirty="0">
                <a:solidFill>
                  <a:srgbClr val="FF0000"/>
                </a:solidFill>
              </a:rPr>
              <a:t> et </a:t>
            </a:r>
            <a:r>
              <a:rPr lang="en-US" sz="2800" b="1" dirty="0" err="1">
                <a:solidFill>
                  <a:srgbClr val="FF0000"/>
                </a:solidFill>
              </a:rPr>
              <a:t>processus</a:t>
            </a:r>
            <a:r>
              <a:rPr lang="en-US" sz="2800" b="1" dirty="0">
                <a:solidFill>
                  <a:srgbClr val="FF0000"/>
                </a:solidFill>
              </a:rPr>
              <a:t> de preparation de </a:t>
            </a:r>
            <a:r>
              <a:rPr lang="en-US" sz="2800" b="1" dirty="0" err="1">
                <a:solidFill>
                  <a:srgbClr val="FF0000"/>
                </a:solidFill>
              </a:rPr>
              <a:t>l’examen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vnr</a:t>
            </a:r>
            <a:r>
              <a:rPr lang="en-US" sz="2800" b="1" dirty="0">
                <a:solidFill>
                  <a:srgbClr val="FF0000"/>
                </a:solidFill>
              </a:rPr>
              <a:t> 2023)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BA13-1726-17F3-31CA-F7DA763F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6" y="1107440"/>
            <a:ext cx="9720073" cy="5402416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QUELQUES DATES IMPORTANTES DU PROCESSUS:</a:t>
            </a:r>
          </a:p>
          <a:p>
            <a:r>
              <a:rPr lang="fr-FR" dirty="0"/>
              <a:t>Mars 2022 : Soumission de la Candidature de la RCA</a:t>
            </a:r>
          </a:p>
          <a:p>
            <a:r>
              <a:rPr lang="fr-FR" dirty="0"/>
              <a:t>29 Septembre 2022 : Approbation de la candidature</a:t>
            </a:r>
          </a:p>
          <a:p>
            <a:r>
              <a:rPr lang="fr-FR" dirty="0"/>
              <a:t>16 Octobre 2022: Recrutement de 2 consultants nationaux pour la conduite du Rapport national de suivi de la mise en œuvre des ODD en RCA (RNODD)</a:t>
            </a:r>
          </a:p>
          <a:p>
            <a:r>
              <a:rPr lang="fr-FR" dirty="0"/>
              <a:t>Février 2023: Elaboration de la feuille de route VNR</a:t>
            </a:r>
          </a:p>
          <a:p>
            <a:r>
              <a:rPr lang="fr-FR" dirty="0"/>
              <a:t>14 février: Présentation et validation de la feuille de route et du budget VNR au PMT</a:t>
            </a:r>
          </a:p>
          <a:p>
            <a:r>
              <a:rPr lang="fr-FR" dirty="0"/>
              <a:t>16 Mars 2023: Validation du RNODD (atelier national)</a:t>
            </a:r>
          </a:p>
          <a:p>
            <a:r>
              <a:rPr lang="fr-FR" dirty="0"/>
              <a:t>21 avril: Présentation et validation de la feuille de route et du budget VNR par l’UNCT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8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4BF0-69A8-91D6-388E-C3164D65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15433"/>
            <a:ext cx="9720072" cy="433207"/>
          </a:xfrm>
        </p:spPr>
        <p:txBody>
          <a:bodyPr>
            <a:normAutofit fontScale="90000"/>
          </a:bodyPr>
          <a:lstStyle/>
          <a:p>
            <a:r>
              <a:rPr kumimoji="0" lang="en-US" sz="2500" b="1" i="0" u="none" strike="noStrike" kern="1200" cap="all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III- CHRONOGRAMME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18EB31-6150-9A4C-97D3-28E6D22EF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12396"/>
              </p:ext>
            </p:extLst>
          </p:nvPr>
        </p:nvGraphicFramePr>
        <p:xfrm>
          <a:off x="1269321" y="548640"/>
          <a:ext cx="9474883" cy="5810247"/>
        </p:xfrm>
        <a:graphic>
          <a:graphicData uri="http://schemas.openxmlformats.org/drawingml/2006/table">
            <a:tbl>
              <a:tblPr firstRow="1" firstCol="1" bandRow="1"/>
              <a:tblGrid>
                <a:gridCol w="508679">
                  <a:extLst>
                    <a:ext uri="{9D8B030D-6E8A-4147-A177-3AD203B41FA5}">
                      <a16:colId xmlns:a16="http://schemas.microsoft.com/office/drawing/2014/main" val="3540848665"/>
                    </a:ext>
                  </a:extLst>
                </a:gridCol>
                <a:gridCol w="1975329">
                  <a:extLst>
                    <a:ext uri="{9D8B030D-6E8A-4147-A177-3AD203B41FA5}">
                      <a16:colId xmlns:a16="http://schemas.microsoft.com/office/drawing/2014/main" val="811575090"/>
                    </a:ext>
                  </a:extLst>
                </a:gridCol>
                <a:gridCol w="632242">
                  <a:extLst>
                    <a:ext uri="{9D8B030D-6E8A-4147-A177-3AD203B41FA5}">
                      <a16:colId xmlns:a16="http://schemas.microsoft.com/office/drawing/2014/main" val="2800279106"/>
                    </a:ext>
                  </a:extLst>
                </a:gridCol>
                <a:gridCol w="316944">
                  <a:extLst>
                    <a:ext uri="{9D8B030D-6E8A-4147-A177-3AD203B41FA5}">
                      <a16:colId xmlns:a16="http://schemas.microsoft.com/office/drawing/2014/main" val="1728992243"/>
                    </a:ext>
                  </a:extLst>
                </a:gridCol>
                <a:gridCol w="317494">
                  <a:extLst>
                    <a:ext uri="{9D8B030D-6E8A-4147-A177-3AD203B41FA5}">
                      <a16:colId xmlns:a16="http://schemas.microsoft.com/office/drawing/2014/main" val="458552619"/>
                    </a:ext>
                  </a:extLst>
                </a:gridCol>
                <a:gridCol w="318590">
                  <a:extLst>
                    <a:ext uri="{9D8B030D-6E8A-4147-A177-3AD203B41FA5}">
                      <a16:colId xmlns:a16="http://schemas.microsoft.com/office/drawing/2014/main" val="4281756911"/>
                    </a:ext>
                  </a:extLst>
                </a:gridCol>
                <a:gridCol w="318590">
                  <a:extLst>
                    <a:ext uri="{9D8B030D-6E8A-4147-A177-3AD203B41FA5}">
                      <a16:colId xmlns:a16="http://schemas.microsoft.com/office/drawing/2014/main" val="3750583805"/>
                    </a:ext>
                  </a:extLst>
                </a:gridCol>
                <a:gridCol w="318041">
                  <a:extLst>
                    <a:ext uri="{9D8B030D-6E8A-4147-A177-3AD203B41FA5}">
                      <a16:colId xmlns:a16="http://schemas.microsoft.com/office/drawing/2014/main" val="3261364572"/>
                    </a:ext>
                  </a:extLst>
                </a:gridCol>
                <a:gridCol w="318590">
                  <a:extLst>
                    <a:ext uri="{9D8B030D-6E8A-4147-A177-3AD203B41FA5}">
                      <a16:colId xmlns:a16="http://schemas.microsoft.com/office/drawing/2014/main" val="4078546853"/>
                    </a:ext>
                  </a:extLst>
                </a:gridCol>
                <a:gridCol w="319138">
                  <a:extLst>
                    <a:ext uri="{9D8B030D-6E8A-4147-A177-3AD203B41FA5}">
                      <a16:colId xmlns:a16="http://schemas.microsoft.com/office/drawing/2014/main" val="1594711719"/>
                    </a:ext>
                  </a:extLst>
                </a:gridCol>
                <a:gridCol w="319138">
                  <a:extLst>
                    <a:ext uri="{9D8B030D-6E8A-4147-A177-3AD203B41FA5}">
                      <a16:colId xmlns:a16="http://schemas.microsoft.com/office/drawing/2014/main" val="3541596034"/>
                    </a:ext>
                  </a:extLst>
                </a:gridCol>
                <a:gridCol w="316396">
                  <a:extLst>
                    <a:ext uri="{9D8B030D-6E8A-4147-A177-3AD203B41FA5}">
                      <a16:colId xmlns:a16="http://schemas.microsoft.com/office/drawing/2014/main" val="1861544985"/>
                    </a:ext>
                  </a:extLst>
                </a:gridCol>
                <a:gridCol w="315848">
                  <a:extLst>
                    <a:ext uri="{9D8B030D-6E8A-4147-A177-3AD203B41FA5}">
                      <a16:colId xmlns:a16="http://schemas.microsoft.com/office/drawing/2014/main" val="3065485313"/>
                    </a:ext>
                  </a:extLst>
                </a:gridCol>
                <a:gridCol w="316396">
                  <a:extLst>
                    <a:ext uri="{9D8B030D-6E8A-4147-A177-3AD203B41FA5}">
                      <a16:colId xmlns:a16="http://schemas.microsoft.com/office/drawing/2014/main" val="1590200531"/>
                    </a:ext>
                  </a:extLst>
                </a:gridCol>
                <a:gridCol w="317494">
                  <a:extLst>
                    <a:ext uri="{9D8B030D-6E8A-4147-A177-3AD203B41FA5}">
                      <a16:colId xmlns:a16="http://schemas.microsoft.com/office/drawing/2014/main" val="1880858389"/>
                    </a:ext>
                  </a:extLst>
                </a:gridCol>
                <a:gridCol w="317494">
                  <a:extLst>
                    <a:ext uri="{9D8B030D-6E8A-4147-A177-3AD203B41FA5}">
                      <a16:colId xmlns:a16="http://schemas.microsoft.com/office/drawing/2014/main" val="466673048"/>
                    </a:ext>
                  </a:extLst>
                </a:gridCol>
                <a:gridCol w="319138">
                  <a:extLst>
                    <a:ext uri="{9D8B030D-6E8A-4147-A177-3AD203B41FA5}">
                      <a16:colId xmlns:a16="http://schemas.microsoft.com/office/drawing/2014/main" val="2141961566"/>
                    </a:ext>
                  </a:extLst>
                </a:gridCol>
                <a:gridCol w="321879">
                  <a:extLst>
                    <a:ext uri="{9D8B030D-6E8A-4147-A177-3AD203B41FA5}">
                      <a16:colId xmlns:a16="http://schemas.microsoft.com/office/drawing/2014/main" val="46030656"/>
                    </a:ext>
                  </a:extLst>
                </a:gridCol>
                <a:gridCol w="321879">
                  <a:extLst>
                    <a:ext uri="{9D8B030D-6E8A-4147-A177-3AD203B41FA5}">
                      <a16:colId xmlns:a16="http://schemas.microsoft.com/office/drawing/2014/main" val="715076747"/>
                    </a:ext>
                  </a:extLst>
                </a:gridCol>
                <a:gridCol w="316396">
                  <a:extLst>
                    <a:ext uri="{9D8B030D-6E8A-4147-A177-3AD203B41FA5}">
                      <a16:colId xmlns:a16="http://schemas.microsoft.com/office/drawing/2014/main" val="878993318"/>
                    </a:ext>
                  </a:extLst>
                </a:gridCol>
                <a:gridCol w="316396">
                  <a:extLst>
                    <a:ext uri="{9D8B030D-6E8A-4147-A177-3AD203B41FA5}">
                      <a16:colId xmlns:a16="http://schemas.microsoft.com/office/drawing/2014/main" val="3157873719"/>
                    </a:ext>
                  </a:extLst>
                </a:gridCol>
                <a:gridCol w="316396">
                  <a:extLst>
                    <a:ext uri="{9D8B030D-6E8A-4147-A177-3AD203B41FA5}">
                      <a16:colId xmlns:a16="http://schemas.microsoft.com/office/drawing/2014/main" val="2332629683"/>
                    </a:ext>
                  </a:extLst>
                </a:gridCol>
                <a:gridCol w="316396">
                  <a:extLst>
                    <a:ext uri="{9D8B030D-6E8A-4147-A177-3AD203B41FA5}">
                      <a16:colId xmlns:a16="http://schemas.microsoft.com/office/drawing/2014/main" val="2440912265"/>
                    </a:ext>
                  </a:extLst>
                </a:gridCol>
              </a:tblGrid>
              <a:tr h="263472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Février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Avril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Juin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2723"/>
                  </a:ext>
                </a:extLst>
              </a:tr>
              <a:tr h="3165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Activités/Phase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XAF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S20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041889"/>
                  </a:ext>
                </a:extLst>
              </a:tr>
              <a:tr h="431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au 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au 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au 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au 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au 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au 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au 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au 1er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 au 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au 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au 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au 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7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 06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au 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au 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au 27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au 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 au 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au 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au 24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155069"/>
                  </a:ext>
                </a:extLst>
              </a:tr>
              <a:tr h="206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1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ère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Processus de validation du Rapport Global sur les ODD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70883"/>
                  </a:ext>
                </a:extLst>
              </a:tr>
              <a:tr h="538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Recrutement des Consultants Nationaux (2)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384959"/>
                  </a:ext>
                </a:extLst>
              </a:tr>
              <a:tr h="355588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Revue Interne du Rapport sur les ODD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1F497D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1F497D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1F497D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1F497D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858926"/>
                  </a:ext>
                </a:extLst>
              </a:tr>
              <a:tr h="671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Réunion du groupe des Economistes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713857"/>
                  </a:ext>
                </a:extLst>
              </a:tr>
              <a:tr h="488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Présentation au PMT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283510"/>
                  </a:ext>
                </a:extLst>
              </a:tr>
              <a:tr h="488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Présentation à l’UNCT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9476"/>
                  </a:ext>
                </a:extLst>
              </a:tr>
              <a:tr h="538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Réunion de concertation avec le Ministère du Plan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476164"/>
                  </a:ext>
                </a:extLst>
              </a:tr>
              <a:tr h="90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Atelier National de validation du rapport global des ODD et lancement officiel du Rapport VNR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4 600 000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298372"/>
                  </a:ext>
                </a:extLst>
              </a:tr>
              <a:tr h="538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Edition et Reproduction du Rapport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2 500 000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1" marR="64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66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66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6DEECD-4CE9-FCCF-0505-45CA93486E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443998"/>
              </p:ext>
            </p:extLst>
          </p:nvPr>
        </p:nvGraphicFramePr>
        <p:xfrm>
          <a:off x="594359" y="0"/>
          <a:ext cx="11597641" cy="6859919"/>
        </p:xfrm>
        <a:graphic>
          <a:graphicData uri="http://schemas.openxmlformats.org/drawingml/2006/table">
            <a:tbl>
              <a:tblPr firstRow="1" firstCol="1" bandRow="1"/>
              <a:tblGrid>
                <a:gridCol w="531233">
                  <a:extLst>
                    <a:ext uri="{9D8B030D-6E8A-4147-A177-3AD203B41FA5}">
                      <a16:colId xmlns:a16="http://schemas.microsoft.com/office/drawing/2014/main" val="3093449636"/>
                    </a:ext>
                  </a:extLst>
                </a:gridCol>
                <a:gridCol w="2953647">
                  <a:extLst>
                    <a:ext uri="{9D8B030D-6E8A-4147-A177-3AD203B41FA5}">
                      <a16:colId xmlns:a16="http://schemas.microsoft.com/office/drawing/2014/main" val="82795829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596849551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302119727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978378473"/>
                    </a:ext>
                  </a:extLst>
                </a:gridCol>
                <a:gridCol w="375920">
                  <a:extLst>
                    <a:ext uri="{9D8B030D-6E8A-4147-A177-3AD203B41FA5}">
                      <a16:colId xmlns:a16="http://schemas.microsoft.com/office/drawing/2014/main" val="135267098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795753251"/>
                    </a:ext>
                  </a:extLst>
                </a:gridCol>
                <a:gridCol w="294640">
                  <a:extLst>
                    <a:ext uri="{9D8B030D-6E8A-4147-A177-3AD203B41FA5}">
                      <a16:colId xmlns:a16="http://schemas.microsoft.com/office/drawing/2014/main" val="823670134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825038558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4043344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9216282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50574924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451867754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161554071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282984042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631687992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1421155558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12583159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652432173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59787368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601092192"/>
                    </a:ext>
                  </a:extLst>
                </a:gridCol>
                <a:gridCol w="330198">
                  <a:extLst>
                    <a:ext uri="{9D8B030D-6E8A-4147-A177-3AD203B41FA5}">
                      <a16:colId xmlns:a16="http://schemas.microsoft.com/office/drawing/2014/main" val="1503234266"/>
                    </a:ext>
                  </a:extLst>
                </a:gridCol>
                <a:gridCol w="264163">
                  <a:extLst>
                    <a:ext uri="{9D8B030D-6E8A-4147-A177-3AD203B41FA5}">
                      <a16:colId xmlns:a16="http://schemas.microsoft.com/office/drawing/2014/main" val="1537646056"/>
                    </a:ext>
                  </a:extLst>
                </a:gridCol>
              </a:tblGrid>
              <a:tr h="185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1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Processus de rédaction du VNR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722992"/>
                  </a:ext>
                </a:extLst>
              </a:tr>
              <a:tr h="246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Recrutement des Consultants Nationaux (2)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21 600 000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965008"/>
                  </a:ext>
                </a:extLst>
              </a:tr>
              <a:tr h="241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travaux préparatoires du VNR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891849"/>
                  </a:ext>
                </a:extLst>
              </a:tr>
              <a:tr h="6516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Redynamisation du cadre institutionnel des ODD (Comité National)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377696"/>
                  </a:ext>
                </a:extLst>
              </a:tr>
              <a:tr h="532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Atelier de sensibilisation, d’appropriation et de renforcement des capacités des membres du Comité National ODD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2 300 000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580322"/>
                  </a:ext>
                </a:extLst>
              </a:tr>
              <a:tr h="365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Collecte des données supplémentaires, revue documentaire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800576"/>
                  </a:ext>
                </a:extLst>
              </a:tr>
              <a:tr h="6516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Mise en place du mécanisme de collecte et validation des données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468042"/>
                  </a:ext>
                </a:extLst>
              </a:tr>
              <a:tr h="241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Atelier de validation des données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1 700 000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6991"/>
                  </a:ext>
                </a:extLst>
              </a:tr>
              <a:tr h="365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Rédaction du 1</a:t>
                      </a:r>
                      <a:r>
                        <a:rPr lang="fr-FR" sz="11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Draft du Rapport National Volontaire (VNR)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173769"/>
                  </a:ext>
                </a:extLst>
              </a:tr>
              <a:tr h="35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 Ateliers thématiques avec les agences UN et les partenaires nationaux concernés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555274"/>
                  </a:ext>
                </a:extLst>
              </a:tr>
              <a:tr h="365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Ateliers de Pré-validation du VNR de différents secteurs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2 300 000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144891"/>
                  </a:ext>
                </a:extLst>
              </a:tr>
              <a:tr h="241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Atelier National de validation du VNR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20 000 000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446164"/>
                  </a:ext>
                </a:extLst>
              </a:tr>
              <a:tr h="47067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Message clé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622154"/>
                  </a:ext>
                </a:extLst>
              </a:tr>
              <a:tr h="470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Résumé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00594"/>
                  </a:ext>
                </a:extLst>
              </a:tr>
              <a:tr h="470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Rapport Final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038011"/>
                  </a:ext>
                </a:extLst>
              </a:tr>
              <a:tr h="489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Réalisation d’un film de 3 minutes sur les ODD (Groupe de Communication UN)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873099"/>
                  </a:ext>
                </a:extLst>
              </a:tr>
              <a:tr h="246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Edition et Reproduction du Rapport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2 500 000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55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54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3484</TotalTime>
  <Words>1936</Words>
  <Application>Microsoft Office PowerPoint</Application>
  <PresentationFormat>Widescreen</PresentationFormat>
  <Paragraphs>880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Symbol</vt:lpstr>
      <vt:lpstr>Times New Roman</vt:lpstr>
      <vt:lpstr>Tw Cen MT</vt:lpstr>
      <vt:lpstr>Tw Cen MT Condensed</vt:lpstr>
      <vt:lpstr>Wingdings</vt:lpstr>
      <vt:lpstr>Office Theme</vt:lpstr>
      <vt:lpstr>PowerPoint Presentation</vt:lpstr>
      <vt:lpstr> </vt:lpstr>
      <vt:lpstr>Introduction et quelques rappels historiques</vt:lpstr>
      <vt:lpstr>I- contexte politique, securitaire et socioeconomique</vt:lpstr>
      <vt:lpstr>II- contexte politique, securitaire et socioeconomique (suite et fin)</vt:lpstr>
      <vt:lpstr>II-Méthodologie et processus de préparation de l’examen</vt:lpstr>
      <vt:lpstr>II-méthodologie et processus de preparation de l’examen (vnr 2023)</vt:lpstr>
      <vt:lpstr>III- CHRONOGRAMME</vt:lpstr>
      <vt:lpstr>PowerPoint Presentation</vt:lpstr>
      <vt:lpstr>III- CHRONOGRAMME (suite et fin)</vt:lpstr>
      <vt:lpstr>APPUI TECHN &amp; FIN DU SNU</vt:lpstr>
      <vt:lpstr>IV- préalables</vt:lpstr>
      <vt:lpstr>V- contraintes et risques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Leopold Kouandongui</dc:creator>
  <cp:lastModifiedBy>Leopold Kouandongui</cp:lastModifiedBy>
  <cp:revision>32</cp:revision>
  <dcterms:created xsi:type="dcterms:W3CDTF">2023-02-22T14:40:29Z</dcterms:created>
  <dcterms:modified xsi:type="dcterms:W3CDTF">2023-02-26T21:04:38Z</dcterms:modified>
</cp:coreProperties>
</file>