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3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75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4001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8543" y="2682570"/>
            <a:ext cx="3429634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107aune@gmail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3083" y="3367532"/>
            <a:ext cx="8568055" cy="236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228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Policy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Gaps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Community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Marginalization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Land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Mining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Access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Post-</a:t>
            </a:r>
            <a:endParaRPr sz="2000">
              <a:latin typeface="Calibri"/>
              <a:cs typeface="Calibri"/>
            </a:endParaRPr>
          </a:p>
          <a:p>
            <a:pPr marL="6350" algn="ctr">
              <a:lnSpc>
                <a:spcPts val="2195"/>
              </a:lnSpc>
            </a:pPr>
            <a:r>
              <a:rPr sz="2000" b="1" spc="-10" dirty="0">
                <a:latin typeface="Calibri"/>
                <a:cs typeface="Calibri"/>
              </a:rPr>
              <a:t>Independence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Namibia</a:t>
            </a:r>
            <a:endParaRPr sz="2000">
              <a:latin typeface="Calibri"/>
              <a:cs typeface="Calibri"/>
            </a:endParaRPr>
          </a:p>
          <a:p>
            <a:pPr marL="6985" algn="ctr">
              <a:lnSpc>
                <a:spcPts val="1739"/>
              </a:lnSpc>
            </a:pPr>
            <a:r>
              <a:rPr sz="1600" b="1" spc="-25" dirty="0">
                <a:latin typeface="Calibri"/>
                <a:cs typeface="Calibri"/>
              </a:rPr>
              <a:t>by</a:t>
            </a:r>
            <a:endParaRPr sz="1600">
              <a:latin typeface="Calibri"/>
              <a:cs typeface="Calibri"/>
            </a:endParaRPr>
          </a:p>
          <a:p>
            <a:pPr marL="5080" algn="ctr">
              <a:lnSpc>
                <a:spcPts val="1730"/>
              </a:lnSpc>
            </a:pPr>
            <a:r>
              <a:rPr sz="1575" b="1" baseline="29100" dirty="0">
                <a:latin typeface="Calibri"/>
                <a:cs typeface="Calibri"/>
              </a:rPr>
              <a:t>1</a:t>
            </a:r>
            <a:r>
              <a:rPr sz="1600" b="1" dirty="0">
                <a:latin typeface="Calibri"/>
                <a:cs typeface="Calibri"/>
              </a:rPr>
              <a:t>Aune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Iyaloo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Kamosho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575" b="1" baseline="29100" dirty="0">
                <a:latin typeface="Calibri"/>
                <a:cs typeface="Calibri"/>
              </a:rPr>
              <a:t>2,3</a:t>
            </a:r>
            <a:r>
              <a:rPr sz="1575" b="1" spc="-44" baseline="2910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Oluibukun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Gbenga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Ajayi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25"/>
              </a:lnSpc>
            </a:pPr>
            <a:r>
              <a:rPr sz="1575" b="1" baseline="29100" dirty="0">
                <a:latin typeface="Calibri"/>
                <a:cs typeface="Calibri"/>
              </a:rPr>
              <a:t>1</a:t>
            </a:r>
            <a:r>
              <a:rPr sz="1575" b="1" spc="104" baseline="2910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QKR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Navachab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Gold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Mine,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Mining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Technical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Services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Department,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Karibib,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Erongo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Region,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Namibia</a:t>
            </a:r>
            <a:endParaRPr sz="1600">
              <a:latin typeface="Calibri"/>
              <a:cs typeface="Calibri"/>
            </a:endParaRPr>
          </a:p>
          <a:p>
            <a:pPr marL="308610" marR="299720" algn="ctr">
              <a:lnSpc>
                <a:spcPts val="1730"/>
              </a:lnSpc>
              <a:spcBef>
                <a:spcPts val="1750"/>
              </a:spcBef>
            </a:pPr>
            <a:r>
              <a:rPr sz="1575" b="1" baseline="29100" dirty="0">
                <a:latin typeface="Calibri"/>
                <a:cs typeface="Calibri"/>
              </a:rPr>
              <a:t>2</a:t>
            </a:r>
            <a:r>
              <a:rPr sz="1575" b="1" spc="142" baseline="2910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Namibia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University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Science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Technology,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Faculty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Engineering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Built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Environment, </a:t>
            </a:r>
            <a:r>
              <a:rPr sz="1600" b="1" dirty="0">
                <a:latin typeface="Calibri"/>
                <a:cs typeface="Calibri"/>
              </a:rPr>
              <a:t>Department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Land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Spatial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Sciences,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Windhoek,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Khomas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Region,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Namibia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sz="1575" b="1" baseline="29100" dirty="0">
                <a:latin typeface="Calibri"/>
                <a:cs typeface="Calibri"/>
              </a:rPr>
              <a:t>3</a:t>
            </a:r>
            <a:r>
              <a:rPr sz="1600" b="1" dirty="0">
                <a:latin typeface="Calibri"/>
                <a:cs typeface="Calibri"/>
              </a:rPr>
              <a:t>Department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Geography,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Geoinformatics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Meteorology,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University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Pretoria,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South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Africa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4001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1210" y="2023745"/>
            <a:ext cx="2326004" cy="10096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807" y="5780214"/>
            <a:ext cx="2599550" cy="9216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27680" y="5780214"/>
            <a:ext cx="2833052" cy="10096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1215" y="5736196"/>
            <a:ext cx="3906608" cy="10096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789" y="1626501"/>
            <a:ext cx="1954771" cy="16504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7156" cy="14054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04418" y="3126291"/>
            <a:ext cx="4259580" cy="127698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5"/>
              </a:spcBef>
            </a:pPr>
            <a:r>
              <a:rPr sz="4000" b="1" dirty="0">
                <a:latin typeface="Calibri"/>
                <a:cs typeface="Calibri"/>
              </a:rPr>
              <a:t>Thank</a:t>
            </a:r>
            <a:r>
              <a:rPr sz="4000" b="1" spc="-4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you</a:t>
            </a:r>
            <a:r>
              <a:rPr sz="4000" b="1" spc="-4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so</a:t>
            </a:r>
            <a:r>
              <a:rPr sz="4000" b="1" spc="-4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much!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2400" i="1" spc="-10" dirty="0">
                <a:latin typeface="Calibri"/>
                <a:cs typeface="Calibri"/>
                <a:hlinkClick r:id="rId3"/>
              </a:rPr>
              <a:t>107aune@gmail.com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409179"/>
            <a:ext cx="12192000" cy="5448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057" y="1982876"/>
            <a:ext cx="33705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Table</a:t>
            </a:r>
            <a:r>
              <a:rPr sz="3600" spc="-55" dirty="0"/>
              <a:t> </a:t>
            </a:r>
            <a:r>
              <a:rPr sz="3600" dirty="0"/>
              <a:t>of</a:t>
            </a:r>
            <a:r>
              <a:rPr sz="3600" spc="-55" dirty="0"/>
              <a:t> </a:t>
            </a:r>
            <a:r>
              <a:rPr sz="3600" spc="-10" dirty="0"/>
              <a:t>Contents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3057" y="2907029"/>
            <a:ext cx="408114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Introduction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Historical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Context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Inequality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Ownership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Patterns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Mining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Legal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Policy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Framework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Policy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Gaps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Challenges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Proposed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Reforms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Conclusion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0635" y="1401102"/>
            <a:ext cx="6086576" cy="54568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8359" y="3411677"/>
            <a:ext cx="3989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00AF50"/>
                </a:solidFill>
                <a:latin typeface="Calibri"/>
                <a:cs typeface="Calibri"/>
              </a:rPr>
              <a:t>Introduction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7934"/>
            <a:ext cx="6589694" cy="54500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09331" y="2791942"/>
            <a:ext cx="3332479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68270" algn="l"/>
              </a:tabLst>
            </a:pPr>
            <a:r>
              <a:rPr sz="6000" b="1" spc="-10" dirty="0">
                <a:solidFill>
                  <a:srgbClr val="00AF50"/>
                </a:solidFill>
                <a:latin typeface="Calibri"/>
                <a:cs typeface="Calibri"/>
              </a:rPr>
              <a:t>Historical Context</a:t>
            </a:r>
            <a:r>
              <a:rPr sz="6000" b="1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6000" b="1" spc="-25" dirty="0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sz="6000" b="1" spc="-10" dirty="0">
                <a:solidFill>
                  <a:srgbClr val="00AF50"/>
                </a:solidFill>
                <a:latin typeface="Calibri"/>
                <a:cs typeface="Calibri"/>
              </a:rPr>
              <a:t>Inequality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153" y="2818523"/>
            <a:ext cx="348043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Ownership </a:t>
            </a:r>
            <a:r>
              <a:rPr dirty="0"/>
              <a:t>Patterns</a:t>
            </a:r>
            <a:r>
              <a:rPr spc="-114" dirty="0"/>
              <a:t> </a:t>
            </a:r>
            <a:r>
              <a:rPr spc="-25" dirty="0"/>
              <a:t>in </a:t>
            </a:r>
            <a:r>
              <a:rPr spc="-10" dirty="0"/>
              <a:t>Mining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3891" y="2672130"/>
            <a:ext cx="363982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14195" algn="l"/>
              </a:tabLst>
            </a:pPr>
            <a:r>
              <a:rPr spc="-10" dirty="0"/>
              <a:t>Legal</a:t>
            </a:r>
            <a:r>
              <a:rPr dirty="0"/>
              <a:t>	</a:t>
            </a:r>
            <a:r>
              <a:rPr spc="-50" dirty="0"/>
              <a:t>&amp; </a:t>
            </a:r>
            <a:r>
              <a:rPr spc="-10" dirty="0"/>
              <a:t>Policy Framework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48475"/>
            <a:chOff x="0" y="0"/>
            <a:chExt cx="12192000" cy="6848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4001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9" y="1398739"/>
              <a:ext cx="8055432" cy="54491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8950" algn="l"/>
              </a:tabLst>
            </a:pPr>
            <a:r>
              <a:rPr spc="-10" dirty="0"/>
              <a:t>Policy </a:t>
            </a:r>
            <a:r>
              <a:rPr spc="-20" dirty="0"/>
              <a:t>Gaps</a:t>
            </a:r>
            <a:r>
              <a:rPr dirty="0"/>
              <a:t>	</a:t>
            </a:r>
            <a:r>
              <a:rPr spc="-50" dirty="0"/>
              <a:t>&amp; </a:t>
            </a:r>
            <a:r>
              <a:rPr spc="-10" dirty="0"/>
              <a:t>Challenges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14820" y="1868373"/>
            <a:ext cx="4126229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42895" algn="l"/>
              </a:tabLst>
            </a:pPr>
            <a:r>
              <a:rPr sz="6000" b="1" spc="-10" dirty="0">
                <a:solidFill>
                  <a:srgbClr val="00AF50"/>
                </a:solidFill>
                <a:latin typeface="Calibri"/>
                <a:cs typeface="Calibri"/>
              </a:rPr>
              <a:t>Proposed Reforms</a:t>
            </a:r>
            <a:r>
              <a:rPr sz="6000" b="1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6000" b="1" spc="-25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6000" b="1" spc="-10" dirty="0">
                <a:solidFill>
                  <a:srgbClr val="00AF50"/>
                </a:solidFill>
                <a:latin typeface="Calibri"/>
                <a:cs typeface="Calibri"/>
              </a:rPr>
              <a:t>Participatory Mapping Solutions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670" y="1407607"/>
            <a:ext cx="6469329" cy="54499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4498" y="3400653"/>
            <a:ext cx="347217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00AF50"/>
                </a:solidFill>
                <a:latin typeface="Calibri"/>
                <a:cs typeface="Calibri"/>
              </a:rPr>
              <a:t>Conclusion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Table of Contents</vt:lpstr>
      <vt:lpstr>PowerPoint Presentation</vt:lpstr>
      <vt:lpstr>PowerPoint Presentation</vt:lpstr>
      <vt:lpstr>Ownership Patterns in Mining</vt:lpstr>
      <vt:lpstr>Legal &amp; Policy Framework</vt:lpstr>
      <vt:lpstr>Policy Gaps &amp; Challenges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Fikre Asmamaw</dc:creator>
  <cp:lastModifiedBy>Fikre Asmamaw</cp:lastModifiedBy>
  <cp:revision>1</cp:revision>
  <dcterms:created xsi:type="dcterms:W3CDTF">2025-10-11T16:07:56Z</dcterms:created>
  <dcterms:modified xsi:type="dcterms:W3CDTF">2025-11-11T02:05:52Z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2025-10-11T00:00:00Z</vt:filetime>
  </property>
  <property fmtid="{D5CDD505-2E9C-101B-9397-08002B2CF9AE}" pid="3" name="LastSaved">
    <vt:filetime>2025-10-11T00:00:00Z</vt:filetime>
  </property>
  <property fmtid="{D5CDD505-2E9C-101B-9397-08002B2CF9AE}" pid="4" name="Producer">
    <vt:lpwstr>3-Heights(TM) PDF Security Shell 4.8.25.2 (http://www.pdf-tools.com)</vt:lpwstr>
  </property>
</Properties>
</file>