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5" r:id="rId6"/>
    <p:sldId id="274" r:id="rId7"/>
    <p:sldId id="273" r:id="rId8"/>
    <p:sldId id="269" r:id="rId9"/>
    <p:sldId id="272" r:id="rId10"/>
    <p:sldId id="271" r:id="rId11"/>
    <p:sldId id="270" r:id="rId12"/>
    <p:sldId id="27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73" y="2843902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b="1" dirty="0"/>
              <a:t>Displacement After Redistribution: Land Contestation, Tenure </a:t>
            </a:r>
            <a:br>
              <a:rPr lang="en-US" sz="2700" b="1" dirty="0"/>
            </a:br>
            <a:r>
              <a:rPr lang="en-US" sz="2700" b="1" dirty="0"/>
              <a:t>Instability, and Governance Breakdown in Post-Land Reform Zimbabwe</a:t>
            </a:r>
            <a:br>
              <a:rPr lang="en-US" dirty="0"/>
            </a:br>
            <a:r>
              <a:rPr lang="en-US" sz="2000" b="1" dirty="0"/>
              <a:t>Manase Kudzai Chiweshe</a:t>
            </a:r>
            <a:br>
              <a:rPr lang="en-US" sz="2000" b="1" dirty="0"/>
            </a:br>
            <a:r>
              <a:rPr lang="en-US" sz="2000" b="1" dirty="0"/>
              <a:t>University of Zimbabwe</a:t>
            </a: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6E5D-DD23-EA14-2819-8A2943247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78747-D4F6-0D32-A6D1-27A69B0A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9F43C-4869-A152-6474-E64AFD07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Gendered &amp; Social Dimensions of Exclusion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Women's Vulnerability: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Structural Cause: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"Practice of allocating land in the names of male household heads."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Consequence: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Women "risk losing access to land in the event of divorce, widowhood, or intra-household disputes."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In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Chilonga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, women who managed fields for generations faced removal without compensation.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Exclusion of Persons with Disabilities (PWDs):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Policy frameworks (e.g., 2021 Disability Policy) are not integrated into land governance.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"Lack of disaggregated data by gender, age, or disability status... renders inclusive planning nearly impossible."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PWDs are left at the "periphery of both humanitarian responses and long-term resettlement planning."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7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6FF7F-3EE8-593C-27AF-2233037F4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A30360-7967-7097-17FD-F87809B7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CD6F7-0D59-45E3-54C9-EDF8C235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Pathways to Reform: A Multi-Layered Approach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1. Legal &amp; Institutional Reforms: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Harmonize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statutory and customary law to close loopholes.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Strengthen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the Zimbabwe Land Commission with independence and enforcement power.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Legislate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Free, Prior, and Informed Consent (FPIC) for all land-based investments.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2. Inclusive &amp; Rights-Based Reforms: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Mandate joint titling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for spouses and enforce inheritance rights for women.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Mainstream disability inclusion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in consultations and data collection.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Develop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binding resettlement frameworks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with fair compensation and livelihood restoration.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3. Transparency &amp; Accountability: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Implement a digitized, public land registry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to combat elite capture and fraud.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Establish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independent oversight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of land transactions and displacements.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Sanction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officials and investors complicit in unlawful evictions.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4. Economic &amp; Developmental Reforms: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Legally mandate community benefit-sharing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(e.g., royalties, trust funds) from mining and agro-projects.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Provide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targeted livelihood support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for displaced households.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Develop a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national framework for climate-induced relocation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5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D6E0F-92F3-E27D-6F02-C2988D09B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C4FDE-6B84-772B-0A6C-CF6522852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C3601-93AB-DE18-A24D-F19489D6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Conclusion &amp; The Unfulfilled Promise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The Displacement Paradox: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"Land reform intended to redress colonial injustice has instead produced new exclusions and vulnerabilities."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Systemic, Not Sporadic: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Displacement is a "structured process, facilitated by elite-state alliances and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legitimised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through narratives of development."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The Way Forward: Land Justice Redefined: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Justice cannot be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reduced to redistribution alone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It must encompass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recognition, protection, and inclusive participation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Final Thought: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"Zimbabwe's displacement paradox reveals that land remains both a site of belonging and a tool of exclusion." Breaking this cycle requires governance frameworks that prioritize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equity, transparency, and human rights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over elite accumulation.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6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/>
              <a:t>Your Email address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Introduction &amp; Central Paradox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The Promise vs. The Reality: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Promise: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FTLRP aimed to rectify colonial land injustices and empower the Black majority.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Reality: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Created a "fragile tenure regime,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characterised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by administrative weaknesses, overlapping claims, and political interference."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The Post-2017 "Second Republic":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Marked not by resolution, but by "new waves of displacement" driven by state-backed investment projects.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Core Argument: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Displacements are "not anomalies nor unintended outcomes... but structured processes shaped by power asymmetries, institutional weaknesses, and a blurred line between public interest and private accumulation."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Central Research Questions: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What are the political, economic, and institutional drivers of displacement?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Who are the actors, and how do they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mobilise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legitimacy and power?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What are the consequences for tenure security and land justice?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37226-E9C9-AD7F-6BD1-B117E05D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BF5AB8-0068-4E39-163C-D13C0FF4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B0E59-1394-3A54-664B-AC5E6BE5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Historical Context: The Unresolved Legacy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Colonial Foundation: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Land Apportionment Act (1930): Created a racialized dual agrarian structure.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By 1980: 4,500 white farmers owned 39% of land (15.5M ha), while over 1 million Black households were confined to marginal areas.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Post-Independence Stalemate (1980-2000):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Lancaster House constraints ("willing buyer, willing seller").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Limited resettlement: Only 60,000 families resettled against a target of 162,000.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Fast Track Land Reform (FTLRP, 2000s): A Radical but Flawed Restructuring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Scale: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~11 million hectares redistributed to ~200,000 Black beneficiaries.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Key Flaw: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"Most beneficiaries were issued offer letters rather than legal titles, leaving them with insecure tenure dependent on ministerial discretion."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Legacy: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"Fragmented" land administration, unclear boundaries, and politicized allocation sowed the seeds for future conflict.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3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78919-D3C1-92D8-4C58-E5331BA27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4D70AA-3EDE-CACA-AE93-5FF9F17F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6CDAF-D255-16F1-620C-3B3B9D94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Case Study 1 – </a:t>
            </a:r>
            <a:r>
              <a:rPr lang="en-US" b="1" dirty="0" err="1">
                <a:solidFill>
                  <a:srgbClr val="0F1115"/>
                </a:solidFill>
                <a:effectLst/>
                <a:latin typeface="quote-cjk-patch"/>
              </a:rPr>
              <a:t>Chilonga</a:t>
            </a: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: Development as Dispossession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The State Action: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Gazetted Statutory Instrument (SI) 50 of 2021, setting aside 12,940 hectares of communal land for a lucerne project linked to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Dendairy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Immediate Impact: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"Affected an estimated 12,000 to 13,840 Shangaan/Shangani residents" with an immediate eviction order.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Legal &amp; Public Backlash: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SI 50 repealed and replaced, but the land "remained set aside for the project."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High Court (2022) upheld the state's authority, dismissing a constitutional challenge.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Key Issues Exposed: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Lack of Consultation: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"Communities reported a lack of access to the official cadastral plan and meaningful consultation." (MACRAD, 2021)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Cultural Erasure: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Removals threaten a "minority community whose identity and livelihoods are tied to the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Chilonga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landscape." (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Gwerevende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, 2023)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Legal Precedent: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Shows how "colonial-era logics embedded in the Communal Land Act can be reasserted through statutory instruments."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52591-7D05-F9F6-111A-60655F480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1A95F-1771-9FC5-8647-F4CDF8D1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4C326-13DA-735E-BC53-C591A8F2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Case Study 2 – Lithium Mining: Rush &amp; Rupture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Policy Driver: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Export ban on unprocessed lithium (SI 213 of 2022) to spur local processing.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Flagship Projects &amp; Investment: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Bikita (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Sinomine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):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Investment of US$200-300 million.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Goromonzi (Zhejiang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Huayou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Cobalt):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Commissioned concentrator near Harare.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Documented Impacts: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Displacement: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"Evictions or threats of eviction in villages like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Makombo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and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Murape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"; courts have intervened (Masvingo High Court, 2025).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Environmental Harm: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"Polluted or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discoloured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water in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Matezva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Dam"; EMA fines and plant shutdowns.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Governance Gaps: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EIA consultations described as "inaccessible or perfunctory."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The Core Contradiction: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"Close alignment of state policy and foreign capital in promoting rapid value addition, while procedural rights for communities remain underdeveloped."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5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F3B64-6291-33EB-F226-0DB80E8BD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630C8-3AD9-D98F-B386-017DF86F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B59A4-C683-CE63-8AD6-3B36AFF9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Case Study 3 – Peri-Urban Evictions: The Fragile Patchwork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Context: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Areas like Epworth,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Budiriro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 A "patchwork of tenure documents and insecure land rights."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Quantifying Insecurity: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A 2022 survey of 2,303 households found "only 507 had any form of documented use rights... The remainder had no documentation at all." (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Chatiza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et al., 2022)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Historical Precedent: Operation Murambatsvina (2005):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"Demolition of thousands of homes... displacing an estimated 700,000 people."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Current Drivers: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Land Barons: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"Powerful individuals... manipulating informal settlements and displacing the very families they ostensibly intended to empower."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Political Patronage: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Settlements tolerated during elections, then targeted for "urban expansion and elite land grabs."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Conclusion: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"Urban 'informality' does not necessarily mean living without any documentation... but vulnerable systems and overlapping authorities leave them exposed."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0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73BA-A1EF-418A-D0FE-B81E04078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B28F5-071D-ACA6-EEB2-92957225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D8E92-3726-5E25-7BC3-C1E960A8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 Drivers of Displacement: The Underlying Mechanics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Political Drivers: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Elite-State Alliances: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"Elite capture of land often disguises itself as development."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Patronage: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"Land is deeply entrenched in ZANU-PF's patronage networks." Audits show senior figures displaced small farmers.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Electioneering: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Land policy weaponized to leverage political loyalty.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Economic Drivers: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Foreign Investment: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Fast-tracked deals in mining and agriculture privilege international and elite stakeholders.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Domestic Capital: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Politically connected businessmen (e.g., Billy Rautenbach of Green Fuel) secure vast tracts of land.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Institutional Drivers: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Legal Ambiguity: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Dual statutory-customary system creates loopholes for arbitrary evictions.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Opacity &amp; Corruption: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"A comprehensive,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digitised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land registry might have anchored tenure security, but it remains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unrealised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Weak Safeguards: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Lack of binding Free, Prior, and Informed Consent (FPIC) protocols.</a:t>
            </a:r>
          </a:p>
          <a:p>
            <a:pPr marL="0" indent="0">
              <a:buNone/>
            </a:pPr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2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D67EC-C208-F998-0261-93A95DC9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32FC8-5F7C-FBBE-35AA-2D33E017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16C52-165A-1A52-B459-DAA4DB93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F8F15-144C-2B2B-E6A2-AC00A40E1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29727"/>
              </p:ext>
            </p:extLst>
          </p:nvPr>
        </p:nvGraphicFramePr>
        <p:xfrm>
          <a:off x="1" y="2204294"/>
          <a:ext cx="12023123" cy="31617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0269">
                  <a:extLst>
                    <a:ext uri="{9D8B030D-6E8A-4147-A177-3AD203B41FA5}">
                      <a16:colId xmlns:a16="http://schemas.microsoft.com/office/drawing/2014/main" val="2636761064"/>
                    </a:ext>
                  </a:extLst>
                </a:gridCol>
                <a:gridCol w="4621427">
                  <a:extLst>
                    <a:ext uri="{9D8B030D-6E8A-4147-A177-3AD203B41FA5}">
                      <a16:colId xmlns:a16="http://schemas.microsoft.com/office/drawing/2014/main" val="231158490"/>
                    </a:ext>
                  </a:extLst>
                </a:gridCol>
                <a:gridCol w="4621427">
                  <a:extLst>
                    <a:ext uri="{9D8B030D-6E8A-4147-A177-3AD203B41FA5}">
                      <a16:colId xmlns:a16="http://schemas.microsoft.com/office/drawing/2014/main" val="3496055459"/>
                    </a:ext>
                  </a:extLst>
                </a:gridCol>
              </a:tblGrid>
              <a:tr h="446459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b="0" dirty="0">
                          <a:effectLst/>
                        </a:rPr>
                        <a:t>Actor Category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b="0" dirty="0">
                          <a:effectLst/>
                        </a:rPr>
                        <a:t>Key Examples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b="0">
                          <a:effectLst/>
                        </a:rPr>
                        <a:t>Role &amp; Power Source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4265456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1" dirty="0">
                          <a:effectLst/>
                        </a:rPr>
                        <a:t>State Institutions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 dirty="0">
                          <a:effectLst/>
                        </a:rPr>
                        <a:t>Ministries, ARDA, ZLC, City Councils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>
                          <a:effectLst/>
                        </a:rPr>
                        <a:t>Statutory power, enforcement capacity, sanctioning dispossession.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42740258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1" dirty="0">
                          <a:effectLst/>
                        </a:rPr>
                        <a:t>Private Capital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 dirty="0" err="1">
                          <a:effectLst/>
                        </a:rPr>
                        <a:t>Sinomine</a:t>
                      </a:r>
                      <a:r>
                        <a:rPr lang="en-US" b="0" dirty="0">
                          <a:effectLst/>
                        </a:rPr>
                        <a:t>, </a:t>
                      </a:r>
                      <a:r>
                        <a:rPr lang="en-US" b="0" dirty="0" err="1">
                          <a:effectLst/>
                        </a:rPr>
                        <a:t>Huayou</a:t>
                      </a:r>
                      <a:r>
                        <a:rPr lang="en-US" b="0" dirty="0">
                          <a:effectLst/>
                        </a:rPr>
                        <a:t> Cobalt, </a:t>
                      </a:r>
                      <a:r>
                        <a:rPr lang="en-US" b="0" dirty="0" err="1">
                          <a:effectLst/>
                        </a:rPr>
                        <a:t>Dendairy</a:t>
                      </a:r>
                      <a:r>
                        <a:rPr lang="en-US" b="0" dirty="0">
                          <a:effectLst/>
                        </a:rPr>
                        <a:t>, Green Fuel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 dirty="0">
                          <a:effectLst/>
                        </a:rPr>
                        <a:t>Financial power, political connections, "investor-protection" rhetoric.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10187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1">
                          <a:effectLst/>
                        </a:rPr>
                        <a:t>Traditional Leaders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 dirty="0">
                          <a:effectLst/>
                        </a:rPr>
                        <a:t>Chiefs, Village Heads (</a:t>
                      </a:r>
                      <a:r>
                        <a:rPr lang="en-US" b="0" dirty="0" err="1">
                          <a:effectLst/>
                        </a:rPr>
                        <a:t>Sabhukus</a:t>
                      </a:r>
                      <a:r>
                        <a:rPr lang="en-US" b="0" dirty="0">
                          <a:effectLst/>
                        </a:rPr>
                        <a:t>)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>
                          <a:effectLst/>
                        </a:rPr>
                        <a:t>Customary authority, acting as brokers; co-opted with patronage.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787080534"/>
                  </a:ext>
                </a:extLst>
              </a:tr>
              <a:tr h="69595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1">
                          <a:effectLst/>
                        </a:rPr>
                        <a:t>Informal Intermediaries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 dirty="0">
                          <a:effectLst/>
                        </a:rPr>
                        <a:t>Land Barons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b="0" dirty="0">
                          <a:effectLst/>
                        </a:rPr>
                        <a:t>Political connections, manipulation of informal land markets.</a:t>
                      </a:r>
                      <a:endParaRPr lang="en-US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99829983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25466B2-4859-A917-B55F-D0C5844E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19" y="1290347"/>
            <a:ext cx="12474146" cy="9139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6157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Actors &amp; Legitimizing Narratives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CAA2DF-EA9D-8EAE-F07E-01C1A992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331639"/>
            <a:ext cx="9786552" cy="1684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21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Legitimizing Narratives: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 Displacements are justified as necessary for: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"Development" &amp; "Modernization"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 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Chilonga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, ARDA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Transau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"Energy Self-Sufficiency" &amp; "Green Economy"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 (Green Fuel)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"National Interest" &amp; "Value Addition"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 (Lithium export bans)</a:t>
            </a:r>
          </a:p>
        </p:txBody>
      </p:sp>
    </p:spTree>
    <p:extLst>
      <p:ext uri="{BB962C8B-B14F-4D97-AF65-F5344CB8AC3E}">
        <p14:creationId xmlns:p14="http://schemas.microsoft.com/office/powerpoint/2010/main" val="382447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6664-2BBD-914D-65EE-AB2A86E2E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22723-522D-AD6C-737D-8540AFDB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5AA8F-ABEF-3287-2A56-B75E3DBE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40"/>
            <a:ext cx="12192000" cy="545786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Consequences: Human &amp; Institutional Costs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Tenure Destabilization: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"Undermines both formal and customary tenure arrangements," eroding confidence in any form of documentation.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Livelihood &amp; Cultural Destruction: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"Sever cultural ties to ancestral graves and rituals."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Chingwizi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Example: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Families displaced by a dam were coerced into cane farming, leading to "chronic food insecurity."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Deepened Marginalization: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Gender: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Land allocated to male heads; women lose access upon divorce/widowhood.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Persons with Disabilities (PWDs):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"Rarely included in consultation processes," facing physical and institutional barriers.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Erosion of Institutional Legitimacy: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State agencies like ARDA and the Land Commission are seen as facilitating, not preventing, displacement, "reinforcing perceptions of a state that governs through coercion and patronage."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8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12702</TotalTime>
  <Words>1627</Words>
  <Application>Microsoft Office PowerPoint</Application>
  <PresentationFormat>Widescreen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quote-cjk-patch</vt:lpstr>
      <vt:lpstr>Times New Roman</vt:lpstr>
      <vt:lpstr>Office Theme</vt:lpstr>
      <vt:lpstr>Displacement After Redistribution: Land Contestation, Tenure  Instability, and Governance Breakdown in Post-Land Reform Zimbabwe Manase Kudzai Chiweshe University of Zimbabwe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16</cp:revision>
  <dcterms:created xsi:type="dcterms:W3CDTF">2025-06-17T08:21:46Z</dcterms:created>
  <dcterms:modified xsi:type="dcterms:W3CDTF">2025-11-10T21:17:00Z</dcterms:modified>
</cp:coreProperties>
</file>